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83" r:id="rId6"/>
    <p:sldId id="299" r:id="rId7"/>
    <p:sldId id="284" r:id="rId8"/>
    <p:sldId id="285" r:id="rId9"/>
    <p:sldId id="287" r:id="rId10"/>
    <p:sldId id="297" r:id="rId11"/>
    <p:sldId id="288" r:id="rId12"/>
    <p:sldId id="298" r:id="rId13"/>
    <p:sldId id="296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59" autoAdjust="0"/>
  </p:normalViewPr>
  <p:slideViewPr>
    <p:cSldViewPr snapToGrid="0">
      <p:cViewPr varScale="1">
        <p:scale>
          <a:sx n="104" d="100"/>
          <a:sy n="104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033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67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115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91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414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66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37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5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Descriptive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Dispersion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04442"/>
              </p:ext>
            </p:extLst>
          </p:nvPr>
        </p:nvGraphicFramePr>
        <p:xfrm>
          <a:off x="2031999" y="2548054"/>
          <a:ext cx="8128000" cy="3398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26022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69008"/>
                  </a:ext>
                </a:extLst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/>
                        <a:t>Calculate the difference between the highest and lowest scores</a:t>
                      </a:r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67658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/>
                        <a:t>Calculate the average of the squared differences from the mean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/>
                        <a:t>Take the square root of the variance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3365902" y="1478254"/>
            <a:ext cx="54601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Measures the spread of the data.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9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Example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333632" y="1354768"/>
            <a:ext cx="11541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Suppose you have the following scores of 20 students on an exam: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85, 90, 75, 92, 88, 79, 83, 95, 87, 91, 78, 86, 89, 94, 82, 80, 84, 93, 88, 81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0077"/>
              </p:ext>
            </p:extLst>
          </p:nvPr>
        </p:nvGraphicFramePr>
        <p:xfrm>
          <a:off x="2040237" y="3222587"/>
          <a:ext cx="8128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0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0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Descriptive Statistics?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Descriptive Statistics</a:t>
            </a: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dirty="0"/>
              <a:t>Statistics is the science, or a branch of mathematics that involves collecting, classifying, analyzing, interpreting, and presenting numerical facts and data.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dirty="0"/>
              <a:t>Statistics further breaks down into two types: </a:t>
            </a:r>
            <a:r>
              <a:rPr lang="en-PH" sz="3000" b="1" dirty="0">
                <a:solidFill>
                  <a:srgbClr val="00B050"/>
                </a:solidFill>
              </a:rPr>
              <a:t>descriptive statistics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FF0000"/>
                </a:solidFill>
              </a:rPr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b="1" dirty="0">
                <a:solidFill>
                  <a:srgbClr val="00B050"/>
                </a:solidFill>
              </a:rPr>
              <a:t>Descriptive statistics </a:t>
            </a:r>
            <a:r>
              <a:rPr lang="en-PH" sz="3000" dirty="0"/>
              <a:t>refers to a branch of statistics that involves </a:t>
            </a:r>
            <a:r>
              <a:rPr lang="en-PH" sz="3000" b="1" dirty="0">
                <a:solidFill>
                  <a:srgbClr val="00B0F0"/>
                </a:solidFill>
              </a:rPr>
              <a:t>summarizing, organizing, and presenting data meaningfully and concisely.</a:t>
            </a:r>
          </a:p>
          <a:p>
            <a:pPr eaLnBrk="1" hangingPunct="1"/>
            <a:endParaRPr lang="en-PH" sz="3000" dirty="0"/>
          </a:p>
          <a:p>
            <a:pPr eaLnBrk="1" hangingPunct="1"/>
            <a:r>
              <a:rPr lang="en-PH" sz="3000" dirty="0"/>
              <a:t>It focuses on describing and analyzing a dataset's main features and characteristics </a:t>
            </a:r>
            <a:r>
              <a:rPr lang="en-PH" sz="3000" b="1" dirty="0">
                <a:solidFill>
                  <a:srgbClr val="00B0F0"/>
                </a:solidFill>
              </a:rPr>
              <a:t>without making any generalizations or inferences to a larger population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34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PH" sz="3000" dirty="0"/>
              <a:t>The primary goal of descriptive statistics is to provide a </a:t>
            </a:r>
            <a:r>
              <a:rPr lang="en-PH" sz="3000" b="1" dirty="0">
                <a:solidFill>
                  <a:srgbClr val="00B0F0"/>
                </a:solidFill>
              </a:rPr>
              <a:t>clear and concise summary of the data</a:t>
            </a:r>
            <a:r>
              <a:rPr lang="en-PH" sz="3000" dirty="0"/>
              <a:t>, enabling researchers or analysts to gain insights and understand patterns, trends, and distributions within the dataset. </a:t>
            </a:r>
          </a:p>
          <a:p>
            <a:pPr eaLnBrk="1" hangingPunct="1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532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Descriptive Statistics?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This summary typically includes measures such as:</a:t>
            </a:r>
          </a:p>
          <a:p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Central tendency </a:t>
            </a:r>
            <a:r>
              <a:rPr lang="en-PH" sz="3000" dirty="0"/>
              <a:t>(e.g., mean, median, mode)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Dispersion</a:t>
            </a:r>
            <a:r>
              <a:rPr lang="en-PH" sz="3000" dirty="0"/>
              <a:t> (e.g., range, variance, standard deviation)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Shape of the distribution </a:t>
            </a:r>
            <a:r>
              <a:rPr lang="en-PH" sz="3000" dirty="0"/>
              <a:t>(e.g., skewness, kurtosis)</a:t>
            </a:r>
          </a:p>
          <a:p>
            <a:pPr eaLnBrk="1" hangingPunct="1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5136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Types of </a:t>
            </a:r>
            <a:r>
              <a:rPr lang="en-PH" sz="4500" b="1" dirty="0"/>
              <a:t>Descriptive Statistics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Frequency Distribution</a:t>
            </a:r>
          </a:p>
          <a:p>
            <a:pPr marL="514350" indent="-514350">
              <a:buFont typeface="+mj-lt"/>
              <a:buAutoNum type="arabicPeriod"/>
            </a:pPr>
            <a:endParaRPr lang="en-PH" sz="3000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Central Tendency </a:t>
            </a:r>
          </a:p>
          <a:p>
            <a:pPr marL="514350" indent="-514350">
              <a:buFont typeface="+mj-lt"/>
              <a:buAutoNum type="arabicPeriod"/>
            </a:pPr>
            <a:endParaRPr lang="en-PH" sz="3000" b="1" dirty="0"/>
          </a:p>
          <a:p>
            <a:pPr marL="514350" indent="-514350">
              <a:buFont typeface="+mj-lt"/>
              <a:buAutoNum type="arabicPeriod"/>
            </a:pPr>
            <a:r>
              <a:rPr lang="en-PH" sz="3000" b="1" dirty="0"/>
              <a:t>Dispersion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58482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Frequency Distribution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7740"/>
              </p:ext>
            </p:extLst>
          </p:nvPr>
        </p:nvGraphicFramePr>
        <p:xfrm>
          <a:off x="2031998" y="3038855"/>
          <a:ext cx="8128000" cy="24717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42465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69008"/>
                  </a:ext>
                </a:extLst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67658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1128384" y="1496578"/>
            <a:ext cx="9935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Shows the number of times a value appears in the dataset. </a:t>
            </a:r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778D6-BCAA-95D9-0030-35EB93E92294}"/>
              </a:ext>
            </a:extLst>
          </p:cNvPr>
          <p:cNvSpPr txBox="1"/>
          <p:nvPr/>
        </p:nvSpPr>
        <p:spPr>
          <a:xfrm>
            <a:off x="4357249" y="2240833"/>
            <a:ext cx="34774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/>
              <a:t>Example: </a:t>
            </a:r>
            <a:r>
              <a:rPr lang="en-PH" sz="3000" dirty="0"/>
              <a:t>1, 1, 2, 2, 3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91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Central Tendency</a:t>
            </a:r>
            <a:endParaRPr lang="en-PH" sz="45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2146AC-17BE-11FB-B5B4-84595A9EDA8D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48054"/>
          <a:ext cx="8128000" cy="3169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367638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2122417"/>
                    </a:ext>
                  </a:extLst>
                </a:gridCol>
              </a:tblGrid>
              <a:tr h="26022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rgbClr val="00B0F0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69008"/>
                  </a:ext>
                </a:extLst>
              </a:tr>
              <a:tr h="88476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300" dirty="0"/>
                        <a:t>Add up all the scores and divide by the number of scores.</a:t>
                      </a:r>
                    </a:p>
                    <a:p>
                      <a:pPr algn="ctr"/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81369"/>
                  </a:ext>
                </a:extLst>
              </a:tr>
              <a:tr h="67658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300" dirty="0"/>
                        <a:t>Arrange the scores in ascending order and find the middle value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44886"/>
                  </a:ext>
                </a:extLst>
              </a:tr>
              <a:tr h="468405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300" dirty="0"/>
                        <a:t>Identify the score(s) that appear(s) most frequently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739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08806D-D1FF-FDB0-F93A-EC273319F5BB}"/>
              </a:ext>
            </a:extLst>
          </p:cNvPr>
          <p:cNvSpPr txBox="1"/>
          <p:nvPr/>
        </p:nvSpPr>
        <p:spPr>
          <a:xfrm>
            <a:off x="686729" y="1478254"/>
            <a:ext cx="108185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Measures of central tendency estimate a dataset's average or center.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0548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1604</TotalTime>
  <Words>446</Words>
  <Application>Microsoft Macintosh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Wingdings</vt:lpstr>
      <vt:lpstr>Office Theme</vt:lpstr>
      <vt:lpstr>Descriptive Statistics</vt:lpstr>
      <vt:lpstr>Outline</vt:lpstr>
      <vt:lpstr>What is Descriptive Statistics?</vt:lpstr>
      <vt:lpstr>What is Descriptive Statistics?</vt:lpstr>
      <vt:lpstr>What is Descriptive Statistics?</vt:lpstr>
      <vt:lpstr>What is Descriptive Statistics?</vt:lpstr>
      <vt:lpstr>Types of Descriptive Statistics</vt:lpstr>
      <vt:lpstr>Frequency Distribution</vt:lpstr>
      <vt:lpstr>Central Tendency</vt:lpstr>
      <vt:lpstr>Dispersion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370</cp:revision>
  <dcterms:created xsi:type="dcterms:W3CDTF">2022-05-11T03:47:05Z</dcterms:created>
  <dcterms:modified xsi:type="dcterms:W3CDTF">2023-09-21T10:05:05Z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