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74" r:id="rId6"/>
    <p:sldId id="282" r:id="rId7"/>
    <p:sldId id="275" r:id="rId8"/>
    <p:sldId id="276" r:id="rId9"/>
    <p:sldId id="277" r:id="rId10"/>
    <p:sldId id="278" r:id="rId11"/>
    <p:sldId id="279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70" autoAdjust="0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075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16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300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910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63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29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26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1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94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9/21/23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Classification of EDA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1ABB-9C6F-1A16-6725-96FE37C01E97}"/>
              </a:ext>
            </a:extLst>
          </p:cNvPr>
          <p:cNvSpPr txBox="1"/>
          <p:nvPr/>
        </p:nvSpPr>
        <p:spPr>
          <a:xfrm>
            <a:off x="639918" y="1264306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Univariate methods </a:t>
            </a:r>
            <a:r>
              <a:rPr lang="en-US" sz="3000" b="1" dirty="0">
                <a:solidFill>
                  <a:srgbClr val="00B0F0"/>
                </a:solidFill>
              </a:rPr>
              <a:t>look at one variable (data column) at a time</a:t>
            </a:r>
            <a:r>
              <a:rPr lang="en-US" sz="30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Multivariate methods </a:t>
            </a:r>
            <a:r>
              <a:rPr lang="en-US" sz="3000" b="1" dirty="0">
                <a:solidFill>
                  <a:srgbClr val="00B0F0"/>
                </a:solidFill>
              </a:rPr>
              <a:t>look at two or more variables at a time</a:t>
            </a:r>
            <a:r>
              <a:rPr lang="en-US" sz="3000" dirty="0"/>
              <a:t> to explore relationships.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Usually, multivariate EDA will be bivariate (looking at exactly two variables), but occasionally it will involve three or more variables. </a:t>
            </a:r>
          </a:p>
        </p:txBody>
      </p:sp>
    </p:spTree>
    <p:extLst>
      <p:ext uri="{BB962C8B-B14F-4D97-AF65-F5344CB8AC3E}">
        <p14:creationId xmlns:p14="http://schemas.microsoft.com/office/powerpoint/2010/main" val="1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Exploratory Data Analysis (EDA)?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05341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3000" dirty="0"/>
              <a:t>The analysis of datasets based on various </a:t>
            </a:r>
            <a:r>
              <a:rPr lang="en-US" altLang="en-US" sz="3000" b="1" dirty="0">
                <a:solidFill>
                  <a:srgbClr val="00B0F0"/>
                </a:solidFill>
              </a:rPr>
              <a:t>numerical methods </a:t>
            </a:r>
            <a:r>
              <a:rPr lang="en-US" altLang="en-US" sz="3000" dirty="0"/>
              <a:t>and </a:t>
            </a:r>
            <a:r>
              <a:rPr lang="en-US" altLang="en-US" sz="3000" b="1" dirty="0">
                <a:solidFill>
                  <a:srgbClr val="00B0F0"/>
                </a:solidFill>
              </a:rPr>
              <a:t>graphical tools</a:t>
            </a:r>
            <a:r>
              <a:rPr lang="en-US" altLang="en-US" sz="3000" dirty="0"/>
              <a:t>.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Exploring data for patterns, trends, underlying structure, deviations from the trend, anomalies and strange structures.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Techniques for visualizing and summarizing data.</a:t>
            </a:r>
          </a:p>
          <a:p>
            <a:endParaRPr lang="en-PH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86665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500" b="1" dirty="0"/>
              <a:t>W</a:t>
            </a:r>
            <a:r>
              <a:rPr lang="en-PH" sz="4500" b="1" dirty="0"/>
              <a:t>hat is Exploratory Data Analysis (EDA)?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05341"/>
            <a:ext cx="67613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sz="3200" dirty="0"/>
              <a:t>Created by statistician </a:t>
            </a:r>
            <a:r>
              <a:rPr lang="en-US" altLang="en-US" sz="3200" b="1" dirty="0">
                <a:solidFill>
                  <a:srgbClr val="00B0F0"/>
                </a:solidFill>
              </a:rPr>
              <a:t>John Tukey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Seminal book is “Exploratory Data Analysis” by Tukey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01382-4869-D998-DEDD-DCA61C68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707" y="1345598"/>
            <a:ext cx="2684284" cy="32652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10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Aims of EDA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05341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Maximize insight into a dataset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Uncover underlying structure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Extract important variables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Detect outliers and anomalies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Test underlying assumptions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Develop valid models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000" dirty="0"/>
              <a:t>Determine optimal factor settings (</a:t>
            </a:r>
            <a:r>
              <a:rPr lang="en-US" altLang="en-US" sz="3000" dirty="0" err="1"/>
              <a:t>Xs</a:t>
            </a:r>
            <a:r>
              <a:rPr lang="en-US" alt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96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Exploratory vs Confirmatory Data Analysis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B612D-C7D6-43FF-72C0-F58F061F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85301"/>
              </p:ext>
            </p:extLst>
          </p:nvPr>
        </p:nvGraphicFramePr>
        <p:xfrm>
          <a:off x="2031999" y="1844131"/>
          <a:ext cx="8128000" cy="3535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3876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522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00B050"/>
                          </a:solidFill>
                        </a:rPr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rgbClr val="FF0000"/>
                          </a:solidFill>
                        </a:rPr>
                        <a:t>Confirmatory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No hypothesis at first</a:t>
                      </a:r>
                    </a:p>
                    <a:p>
                      <a:pPr algn="ctr"/>
                      <a:endParaRPr lang="en-US" sz="3000" dirty="0"/>
                    </a:p>
                    <a:p>
                      <a:pPr algn="ctr"/>
                      <a:r>
                        <a:rPr lang="en-US" sz="3000" dirty="0"/>
                        <a:t>Generate hypothesis</a:t>
                      </a:r>
                    </a:p>
                    <a:p>
                      <a:pPr algn="ctr"/>
                      <a:endParaRPr lang="en-US" sz="3000" dirty="0"/>
                    </a:p>
                    <a:p>
                      <a:pPr algn="ctr"/>
                      <a:r>
                        <a:rPr lang="en-US" sz="3000" dirty="0"/>
                        <a:t>Uses graphical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Starts with hypothesis</a:t>
                      </a:r>
                    </a:p>
                    <a:p>
                      <a:pPr algn="ctr"/>
                      <a:endParaRPr lang="en-US" sz="3000" dirty="0"/>
                    </a:p>
                    <a:p>
                      <a:pPr algn="ctr"/>
                      <a:r>
                        <a:rPr lang="en-US" sz="3000" dirty="0"/>
                        <a:t>Test the null hypothesis</a:t>
                      </a:r>
                    </a:p>
                    <a:p>
                      <a:pPr algn="ctr"/>
                      <a:endParaRPr lang="en-US" sz="3000" dirty="0"/>
                    </a:p>
                    <a:p>
                      <a:pPr algn="ctr"/>
                      <a:r>
                        <a:rPr lang="en-US" sz="3000" dirty="0"/>
                        <a:t>Use statistical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0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5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Steps of EDA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1ABB-9C6F-1A16-6725-96FE37C01E97}"/>
              </a:ext>
            </a:extLst>
          </p:cNvPr>
          <p:cNvSpPr txBox="1"/>
          <p:nvPr/>
        </p:nvSpPr>
        <p:spPr>
          <a:xfrm>
            <a:off x="639918" y="1264306"/>
            <a:ext cx="10912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Generate good research questions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Data restructuring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Based on the research question, use appropriate graphical tools and obtain descriptive statistics. Try to understand the data structure, relationships, anomalies, unexpected behaviors.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Identify confounding variables, interaction relations and multicollinearity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Handle missing observations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Decide on the need of transformation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Decide on the hypothesis based on your research questions.</a:t>
            </a:r>
          </a:p>
        </p:txBody>
      </p:sp>
    </p:spTree>
    <p:extLst>
      <p:ext uri="{BB962C8B-B14F-4D97-AF65-F5344CB8AC3E}">
        <p14:creationId xmlns:p14="http://schemas.microsoft.com/office/powerpoint/2010/main" val="25521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After Exploratory Data Analysis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1ABB-9C6F-1A16-6725-96FE37C01E97}"/>
              </a:ext>
            </a:extLst>
          </p:cNvPr>
          <p:cNvSpPr txBox="1"/>
          <p:nvPr/>
        </p:nvSpPr>
        <p:spPr>
          <a:xfrm>
            <a:off x="639918" y="1264306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Do </a:t>
            </a:r>
            <a:r>
              <a:rPr lang="en-US" altLang="en-US" sz="3000" b="1" dirty="0">
                <a:solidFill>
                  <a:srgbClr val="00B0F0"/>
                </a:solidFill>
              </a:rPr>
              <a:t>confirmatory data analysis</a:t>
            </a:r>
            <a:r>
              <a:rPr lang="en-US" altLang="en-US" sz="3000" dirty="0"/>
              <a:t>. Verify the hypothesis by statistical analysis.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3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3000" dirty="0"/>
              <a:t>Get </a:t>
            </a:r>
            <a:r>
              <a:rPr lang="en-US" altLang="en-US" sz="3000" b="1" dirty="0">
                <a:solidFill>
                  <a:srgbClr val="00B0F0"/>
                </a:solidFill>
              </a:rPr>
              <a:t>conclusions</a:t>
            </a:r>
            <a:r>
              <a:rPr lang="en-US" altLang="en-US" sz="3000" dirty="0"/>
              <a:t> and </a:t>
            </a:r>
            <a:r>
              <a:rPr lang="en-US" altLang="en-US" sz="3000" b="1" dirty="0">
                <a:solidFill>
                  <a:srgbClr val="00B0F0"/>
                </a:solidFill>
              </a:rPr>
              <a:t>present your results </a:t>
            </a:r>
            <a:r>
              <a:rPr lang="en-US" altLang="en-US" sz="3000" dirty="0"/>
              <a:t>nicely.</a:t>
            </a:r>
          </a:p>
        </p:txBody>
      </p:sp>
    </p:spTree>
    <p:extLst>
      <p:ext uri="{BB962C8B-B14F-4D97-AF65-F5344CB8AC3E}">
        <p14:creationId xmlns:p14="http://schemas.microsoft.com/office/powerpoint/2010/main" val="349094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Classification of EDA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1ABB-9C6F-1A16-6725-96FE37C01E97}"/>
              </a:ext>
            </a:extLst>
          </p:cNvPr>
          <p:cNvSpPr txBox="1"/>
          <p:nvPr/>
        </p:nvSpPr>
        <p:spPr>
          <a:xfrm>
            <a:off x="639918" y="1264306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Exploratory data analysis is generally cross-classified in two ways.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First, each method is either </a:t>
            </a:r>
            <a:r>
              <a:rPr lang="en-US" sz="3000" b="1" dirty="0">
                <a:solidFill>
                  <a:srgbClr val="FF0000"/>
                </a:solidFill>
              </a:rPr>
              <a:t>non-graphical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50"/>
                </a:solidFill>
              </a:rPr>
              <a:t>graphical</a:t>
            </a:r>
            <a:r>
              <a:rPr lang="en-US" sz="3000" b="1" dirty="0"/>
              <a:t>.</a:t>
            </a: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And second, each method is either </a:t>
            </a:r>
            <a:r>
              <a:rPr lang="en-US" sz="3000" b="1" dirty="0">
                <a:solidFill>
                  <a:srgbClr val="FF0000"/>
                </a:solidFill>
              </a:rPr>
              <a:t>univariate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50"/>
                </a:solidFill>
              </a:rPr>
              <a:t>multivariate</a:t>
            </a:r>
            <a:r>
              <a:rPr lang="en-US" sz="3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11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4400" b="1" dirty="0"/>
              <a:t>Classification of EDA</a:t>
            </a:r>
            <a:endParaRPr lang="en-PH" sz="44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1ABB-9C6F-1A16-6725-96FE37C01E97}"/>
              </a:ext>
            </a:extLst>
          </p:cNvPr>
          <p:cNvSpPr txBox="1"/>
          <p:nvPr/>
        </p:nvSpPr>
        <p:spPr>
          <a:xfrm>
            <a:off x="639918" y="1264306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</a:rPr>
              <a:t>Non-graphical methods </a:t>
            </a:r>
            <a:r>
              <a:rPr lang="en-US" sz="3000" dirty="0"/>
              <a:t>generally involve </a:t>
            </a:r>
            <a:r>
              <a:rPr lang="en-US" sz="3000" b="1" dirty="0">
                <a:solidFill>
                  <a:srgbClr val="00B0F0"/>
                </a:solidFill>
              </a:rPr>
              <a:t>calculation of summary statistics</a:t>
            </a:r>
            <a:r>
              <a:rPr lang="en-US" sz="30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3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00B050"/>
                </a:solidFill>
              </a:rPr>
              <a:t>Graphical methods </a:t>
            </a:r>
            <a:r>
              <a:rPr lang="en-US" sz="3000" dirty="0"/>
              <a:t>obviously </a:t>
            </a:r>
            <a:r>
              <a:rPr lang="en-US" sz="3000" b="1" dirty="0">
                <a:solidFill>
                  <a:srgbClr val="00B0F0"/>
                </a:solidFill>
              </a:rPr>
              <a:t>summarize the data in a diagrammatic or pictorial way</a:t>
            </a:r>
            <a:r>
              <a:rPr lang="en-US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959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1488</TotalTime>
  <Words>378</Words>
  <Application>Microsoft Macintosh PowerPoint</Application>
  <PresentationFormat>Widescreen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Body</vt:lpstr>
      <vt:lpstr>Calibri Light</vt:lpstr>
      <vt:lpstr>Office Theme</vt:lpstr>
      <vt:lpstr>Exploratory Data Analysis</vt:lpstr>
      <vt:lpstr>What is Exploratory Data Analysis (EDA)?</vt:lpstr>
      <vt:lpstr>What is Exploratory Data Analysis (EDA)?</vt:lpstr>
      <vt:lpstr>Aims of EDA</vt:lpstr>
      <vt:lpstr>Exploratory vs Confirmatory Data Analysis</vt:lpstr>
      <vt:lpstr>Steps of EDA</vt:lpstr>
      <vt:lpstr>After Exploratory Data Analysis</vt:lpstr>
      <vt:lpstr>Classification of EDA</vt:lpstr>
      <vt:lpstr>Classification of EDA</vt:lpstr>
      <vt:lpstr>Classification of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331</cp:revision>
  <dcterms:created xsi:type="dcterms:W3CDTF">2022-05-11T03:47:05Z</dcterms:created>
  <dcterms:modified xsi:type="dcterms:W3CDTF">2023-09-21T07:58:27Z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