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408" r:id="rId6"/>
    <p:sldId id="426" r:id="rId7"/>
    <p:sldId id="414" r:id="rId8"/>
    <p:sldId id="418" r:id="rId9"/>
    <p:sldId id="427" r:id="rId10"/>
    <p:sldId id="429" r:id="rId11"/>
    <p:sldId id="431" r:id="rId12"/>
    <p:sldId id="432" r:id="rId13"/>
    <p:sldId id="4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7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7/11/24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046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556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8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21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997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446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889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468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993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E40D-D91F-884F-B2BC-EF4B80458EFC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B92-B7DA-6B4C-B9DC-F2C2FFDB0984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7998-A965-8C43-B479-E446E17BF6D5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7BAE-12E5-D74C-8665-A6519F56F7F7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F0DC-76F7-7547-8EA8-EAB67C1E6D67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A2D-5653-924D-995B-23255F0F1428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76FC-8251-694B-9314-7960F4648313}" type="datetime1">
              <a:rPr lang="en-PH" smtClean="0"/>
              <a:t>7/11/24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A35A-494A-B740-994A-6DFFC008D342}" type="datetime1">
              <a:rPr lang="en-PH" smtClean="0"/>
              <a:t>7/11/24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8BB1-AB16-5146-9ED3-89D82579D152}" type="datetime1">
              <a:rPr lang="en-PH" smtClean="0"/>
              <a:t>7/11/24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5F27-A515-B146-87A5-91A5FE8E4F46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86D9-336A-0E42-A606-69831DE70B18}" type="datetime1">
              <a:rPr lang="en-PH" smtClean="0"/>
              <a:t>7/11/24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CF76-276E-4041-BC4F-9B8CB42DAC9C}" type="datetime1">
              <a:rPr lang="en-PH" smtClean="0"/>
              <a:t>7/11/24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The Normal Equation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8260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/>
              <p:nvPr/>
            </p:nvSpPr>
            <p:spPr>
              <a:xfrm>
                <a:off x="3872921" y="1537368"/>
                <a:ext cx="5443201" cy="1146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3    6</m:t>
                                </m:r>
                              </m:e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6  14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921" y="1537368"/>
                <a:ext cx="5443201" cy="1146724"/>
              </a:xfrm>
              <a:prstGeom prst="rect">
                <a:avLst/>
              </a:prstGeom>
              <a:blipFill>
                <a:blip r:embed="rId5"/>
                <a:stretch>
                  <a:fillRect b="-29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D5955A-5EF5-F214-8975-6BAF54A3BFDB}"/>
                  </a:ext>
                </a:extLst>
              </p:cNvPr>
              <p:cNvSpPr txBox="1"/>
              <p:nvPr/>
            </p:nvSpPr>
            <p:spPr>
              <a:xfrm>
                <a:off x="4017866" y="3208795"/>
                <a:ext cx="4203009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5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D5955A-5EF5-F214-8975-6BAF54A3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66" y="3208795"/>
                <a:ext cx="4203009" cy="769441"/>
              </a:xfrm>
              <a:prstGeom prst="rect">
                <a:avLst/>
              </a:prstGeom>
              <a:blipFill>
                <a:blip r:embed="rId6"/>
                <a:stretch>
                  <a:fillRect l="-3313" r="-301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CC2B2-AD56-83C3-527F-323D50E9766B}"/>
                  </a:ext>
                </a:extLst>
              </p:cNvPr>
              <p:cNvSpPr txBox="1"/>
              <p:nvPr/>
            </p:nvSpPr>
            <p:spPr>
              <a:xfrm>
                <a:off x="4275565" y="4325247"/>
                <a:ext cx="3726468" cy="1440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CC2B2-AD56-83C3-527F-323D50E97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65" y="4325247"/>
                <a:ext cx="3726468" cy="1440459"/>
              </a:xfrm>
              <a:prstGeom prst="rect">
                <a:avLst/>
              </a:prstGeom>
              <a:blipFill>
                <a:blip r:embed="rId7"/>
                <a:stretch>
                  <a:fillRect l="-3729" t="-1739" r="-3051" b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9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 Light (Headings)"/>
              </a:rPr>
              <a:t>The Normal Equation</a:t>
            </a:r>
            <a:endParaRPr lang="en-PH" b="1" dirty="0">
              <a:latin typeface="Calibri Light (Heading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17030"/>
            <a:ext cx="1022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solidFill>
                  <a:srgbClr val="273239"/>
                </a:solidFill>
                <a:effectLst/>
                <a:latin typeface="Calibri (Body)"/>
              </a:rPr>
              <a:t>We know the Linear Regression model is a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(Body)"/>
              </a:rPr>
              <a:t>parameterized model 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Calibri (Body)"/>
              </a:rPr>
              <a:t>which means that the model’s behavior and predictions are determined by a set of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(Body)"/>
              </a:rPr>
              <a:t>parameters or coefficients in the model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Calibri (Body)"/>
              </a:rPr>
              <a:t>. </a:t>
            </a:r>
            <a:endParaRPr lang="en-PH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087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Calibri Light (Headings)"/>
              </a:rPr>
              <a:t>The Normal Equation</a:t>
            </a:r>
            <a:endParaRPr lang="en-PH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Normal Equation </a:t>
            </a:r>
            <a:r>
              <a:rPr lang="en-US" sz="3000" dirty="0"/>
              <a:t>is an approach to Linear Regression with the Least Square Cost Function. </a:t>
            </a:r>
          </a:p>
          <a:p>
            <a:endParaRPr lang="en-US" sz="3000" dirty="0"/>
          </a:p>
          <a:p>
            <a:r>
              <a:rPr lang="en-US" sz="3000" dirty="0"/>
              <a:t>We can use the normal equation to directly compute the parameters of a model that </a:t>
            </a:r>
            <a:r>
              <a:rPr lang="en-US" sz="3000" b="1" dirty="0">
                <a:solidFill>
                  <a:srgbClr val="00B0F0"/>
                </a:solidFill>
              </a:rPr>
              <a:t>minimizes the sum of the squared difference between the actual term and the predicted term</a:t>
            </a:r>
            <a:r>
              <a:rPr lang="en-US" sz="3000" dirty="0"/>
              <a:t>.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0423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800" b="1" dirty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52C17C-5432-6FB3-9E59-6819C1E0898A}"/>
                  </a:ext>
                </a:extLst>
              </p:cNvPr>
              <p:cNvSpPr txBox="1"/>
              <p:nvPr/>
            </p:nvSpPr>
            <p:spPr>
              <a:xfrm>
                <a:off x="4114093" y="2718019"/>
                <a:ext cx="3963811" cy="875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52C17C-5432-6FB3-9E59-6819C1E0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93" y="2718019"/>
                <a:ext cx="3963811" cy="875496"/>
              </a:xfrm>
              <a:prstGeom prst="rect">
                <a:avLst/>
              </a:prstGeom>
              <a:blipFill>
                <a:blip r:embed="rId5"/>
                <a:stretch>
                  <a:fillRect r="-160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0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12744"/>
              </p:ext>
            </p:extLst>
          </p:nvPr>
        </p:nvGraphicFramePr>
        <p:xfrm>
          <a:off x="3324225" y="1335874"/>
          <a:ext cx="5543550" cy="41862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717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191393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3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3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70564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705642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86103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0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97979"/>
              </p:ext>
            </p:extLst>
          </p:nvPr>
        </p:nvGraphicFramePr>
        <p:xfrm>
          <a:off x="723900" y="1634490"/>
          <a:ext cx="4055744" cy="28711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2787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202787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122348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3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3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51081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550413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719EF6-8F98-2BAF-F0FE-58B98B7E262A}"/>
                  </a:ext>
                </a:extLst>
              </p:cNvPr>
              <p:cNvSpPr txBox="1"/>
              <p:nvPr/>
            </p:nvSpPr>
            <p:spPr>
              <a:xfrm>
                <a:off x="5633290" y="4101755"/>
                <a:ext cx="5834810" cy="1220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719EF6-8F98-2BAF-F0FE-58B98B7E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90" y="4101755"/>
                <a:ext cx="5834810" cy="1220847"/>
              </a:xfrm>
              <a:prstGeom prst="rect">
                <a:avLst/>
              </a:prstGeom>
              <a:blipFill>
                <a:blip r:embed="rId5"/>
                <a:stretch>
                  <a:fillRect t="-7216" b="-2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5BBE6-0DC4-9B95-5325-B9D414C92E54}"/>
                  </a:ext>
                </a:extLst>
              </p:cNvPr>
              <p:cNvSpPr txBox="1"/>
              <p:nvPr/>
            </p:nvSpPr>
            <p:spPr>
              <a:xfrm>
                <a:off x="5992320" y="2160743"/>
                <a:ext cx="3963811" cy="875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5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5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5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5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5BBE6-0DC4-9B95-5325-B9D414C9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320" y="2160743"/>
                <a:ext cx="3963811" cy="875496"/>
              </a:xfrm>
              <a:prstGeom prst="rect">
                <a:avLst/>
              </a:prstGeom>
              <a:blipFill>
                <a:blip r:embed="rId6"/>
                <a:stretch>
                  <a:fillRect r="-1597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016F7-FD39-8740-140E-944F893AA970}"/>
                  </a:ext>
                </a:extLst>
              </p:cNvPr>
              <p:cNvSpPr txBox="1"/>
              <p:nvPr/>
            </p:nvSpPr>
            <p:spPr>
              <a:xfrm>
                <a:off x="3731005" y="1400426"/>
                <a:ext cx="4994683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016F7-FD39-8740-140E-944F893AA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005" y="1400426"/>
                <a:ext cx="4994683" cy="1627818"/>
              </a:xfrm>
              <a:prstGeom prst="rect">
                <a:avLst/>
              </a:prstGeom>
              <a:blipFill>
                <a:blip r:embed="rId5"/>
                <a:stretch>
                  <a:fillRect t="-6202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/>
              <p:nvPr/>
            </p:nvSpPr>
            <p:spPr>
              <a:xfrm>
                <a:off x="2144140" y="3772825"/>
                <a:ext cx="8168414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40" y="3772825"/>
                <a:ext cx="8168414" cy="1627818"/>
              </a:xfrm>
              <a:prstGeom prst="rect">
                <a:avLst/>
              </a:prstGeom>
              <a:blipFill>
                <a:blip r:embed="rId6"/>
                <a:stretch>
                  <a:fillRect t="-6977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5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/>
              <p:nvPr/>
            </p:nvSpPr>
            <p:spPr>
              <a:xfrm>
                <a:off x="2144140" y="1429675"/>
                <a:ext cx="8168414" cy="1627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1 1 1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1 2 3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PH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A717A-8170-37CA-E41B-39E380B4A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40" y="1429675"/>
                <a:ext cx="8168414" cy="1627818"/>
              </a:xfrm>
              <a:prstGeom prst="rect">
                <a:avLst/>
              </a:prstGeom>
              <a:blipFill>
                <a:blip r:embed="rId5"/>
                <a:stretch>
                  <a:fillRect t="-6202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/>
              <p:nvPr/>
            </p:nvSpPr>
            <p:spPr>
              <a:xfrm>
                <a:off x="4016026" y="3800508"/>
                <a:ext cx="4446157" cy="1038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3    6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6  14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026" y="3800508"/>
                <a:ext cx="4446157" cy="1038682"/>
              </a:xfrm>
              <a:prstGeom prst="rect">
                <a:avLst/>
              </a:prstGeom>
              <a:blipFill>
                <a:blip r:embed="rId6"/>
                <a:stretch>
                  <a:fillRect t="-9639" b="-32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94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400" b="1" dirty="0" smtClean="0">
                          <a:latin typeface="Calibri Light (Headings)"/>
                        </a:rPr>
                        <m:t>Equation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23900" y="482336"/>
                <a:ext cx="11008894" cy="565154"/>
              </a:xfrm>
              <a:blipFill>
                <a:blip r:embed="rId4"/>
                <a:stretch>
                  <a:fillRect t="-236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/>
              <p:nvPr/>
            </p:nvSpPr>
            <p:spPr>
              <a:xfrm>
                <a:off x="3872921" y="1537368"/>
                <a:ext cx="4446157" cy="1038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PH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3    6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6  14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e>
                        </m:eqArr>
                      </m:e>
                    </m:d>
                  </m:oMath>
                </a14:m>
                <a:r>
                  <a:rPr lang="en-PH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25116C-B2BD-8502-39BE-A30CF797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921" y="1537368"/>
                <a:ext cx="4446157" cy="1038682"/>
              </a:xfrm>
              <a:prstGeom prst="rect">
                <a:avLst/>
              </a:prstGeom>
              <a:blipFill>
                <a:blip r:embed="rId5"/>
                <a:stretch>
                  <a:fillRect t="-833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5F2F4E-A66F-7A62-C003-0CB2072BE839}"/>
                  </a:ext>
                </a:extLst>
              </p:cNvPr>
              <p:cNvSpPr txBox="1"/>
              <p:nvPr/>
            </p:nvSpPr>
            <p:spPr>
              <a:xfrm>
                <a:off x="2863410" y="3478580"/>
                <a:ext cx="6465178" cy="879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5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5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5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5F2F4E-A66F-7A62-C003-0CB2072B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10" y="3478580"/>
                <a:ext cx="6465178" cy="879215"/>
              </a:xfrm>
              <a:prstGeom prst="rect">
                <a:avLst/>
              </a:prstGeom>
              <a:blipFill>
                <a:blip r:embed="rId6"/>
                <a:stretch>
                  <a:fillRect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3376</TotalTime>
  <Words>242</Words>
  <Application>Microsoft Macintosh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Calibri Light (Headings)</vt:lpstr>
      <vt:lpstr>Cambria Math</vt:lpstr>
      <vt:lpstr>Office Theme</vt:lpstr>
      <vt:lpstr>The Normal Equation</vt:lpstr>
      <vt:lpstr>The Normal Equation</vt:lpstr>
      <vt:lpstr>The Normal Equation</vt:lpstr>
      <vt:lpstr>"The Normal Equation"</vt:lpstr>
      <vt:lpstr>"The Normal Equation"</vt:lpstr>
      <vt:lpstr>"The Normal Equation"</vt:lpstr>
      <vt:lpstr>"The Normal Equation"</vt:lpstr>
      <vt:lpstr>"The Normal Equation"</vt:lpstr>
      <vt:lpstr>"The Normal Equation"</vt:lpstr>
      <vt:lpstr>"The Normal Equation"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666</cp:revision>
  <dcterms:created xsi:type="dcterms:W3CDTF">2022-05-11T03:47:05Z</dcterms:created>
  <dcterms:modified xsi:type="dcterms:W3CDTF">2024-07-11T14:07:14Z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2024-07-11T14:07:13Z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33fe932c-05ea-4de7-a3e3-8b4891529055</vt:lpwstr>
  </property>
  <property fmtid="{D5CDD505-2E9C-101B-9397-08002B2CF9AE}" pid="9" name="MSIP_Label_8a813f4b-519a-4481-a498-85770f517757_ContentBits">
    <vt:lpwstr>0</vt:lpwstr>
  </property>
</Properties>
</file>