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257" r:id="rId5"/>
    <p:sldId id="283" r:id="rId6"/>
    <p:sldId id="299" r:id="rId7"/>
    <p:sldId id="378" r:id="rId8"/>
    <p:sldId id="329" r:id="rId9"/>
    <p:sldId id="358" r:id="rId10"/>
    <p:sldId id="359" r:id="rId11"/>
    <p:sldId id="379" r:id="rId12"/>
    <p:sldId id="360" r:id="rId13"/>
    <p:sldId id="361" r:id="rId14"/>
    <p:sldId id="380" r:id="rId15"/>
    <p:sldId id="362" r:id="rId16"/>
    <p:sldId id="363" r:id="rId17"/>
    <p:sldId id="381" r:id="rId18"/>
    <p:sldId id="364" r:id="rId19"/>
    <p:sldId id="365" r:id="rId20"/>
    <p:sldId id="366" r:id="rId21"/>
    <p:sldId id="382" r:id="rId22"/>
    <p:sldId id="367" r:id="rId23"/>
    <p:sldId id="370" r:id="rId24"/>
    <p:sldId id="371" r:id="rId25"/>
    <p:sldId id="368" r:id="rId26"/>
    <p:sldId id="369" r:id="rId27"/>
    <p:sldId id="383" r:id="rId28"/>
    <p:sldId id="372" r:id="rId29"/>
    <p:sldId id="374" r:id="rId30"/>
    <p:sldId id="373" r:id="rId31"/>
    <p:sldId id="375" r:id="rId32"/>
    <p:sldId id="376" r:id="rId33"/>
    <p:sldId id="384" r:id="rId34"/>
    <p:sldId id="3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2730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03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8238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583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7055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59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5905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0408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805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9584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1786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717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018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375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7460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049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41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5640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5003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5468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7738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9203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671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7673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410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479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3025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316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11/7/23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Data Science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Obtain your Data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200" b="1" i="0" u="none" strike="noStrike" dirty="0">
                <a:solidFill>
                  <a:srgbClr val="0070C0"/>
                </a:solidFill>
                <a:effectLst/>
                <a:latin typeface="source-serif-pro"/>
              </a:rPr>
              <a:t>Skills Required</a:t>
            </a:r>
            <a:endParaRPr lang="en-PH" sz="3200" b="0" i="0" u="none" strike="noStrike" dirty="0">
              <a:solidFill>
                <a:srgbClr val="0070C0"/>
              </a:solidFill>
              <a:effectLst/>
              <a:latin typeface="source-serif-pro"/>
            </a:endParaRPr>
          </a:p>
          <a:p>
            <a:pPr algn="l"/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Database Management: MySQL, MongoDB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Querying Relational Databases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Retrieving Unstructured Data: text, videos, audio files, documents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Distributed Storage: Hadoop, Apache Spark/</a:t>
            </a:r>
            <a:r>
              <a:rPr lang="en-PH" sz="3000" dirty="0" err="1"/>
              <a:t>Flink</a:t>
            </a:r>
            <a:endParaRPr lang="en-PH" sz="3000" dirty="0"/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40663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0C339E3-F32B-0A36-8001-A079F7A4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8" y="1283707"/>
            <a:ext cx="673335" cy="673335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D10883F-480F-2FC4-5EFF-3122CDE20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934" y="1856237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5D46B41-642F-48BE-C06B-4D665DCA8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7" y="2440468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Scrubbing / Cleaning Your Data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This phase of the pipeline should require the most time and effort. 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results and output of your machine learning model is only as good as what you put into it. Basically, garbage in garbage out.</a:t>
            </a:r>
          </a:p>
        </p:txBody>
      </p:sp>
    </p:spTree>
    <p:extLst>
      <p:ext uri="{BB962C8B-B14F-4D97-AF65-F5344CB8AC3E}">
        <p14:creationId xmlns:p14="http://schemas.microsoft.com/office/powerpoint/2010/main" val="78081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Scrubbing / Cleaning Your Data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Examine the data</a:t>
            </a:r>
          </a:p>
          <a:p>
            <a:pPr algn="l"/>
            <a:r>
              <a:rPr lang="en-PH" sz="3000" b="1" dirty="0"/>
              <a:t>- </a:t>
            </a:r>
            <a:r>
              <a:rPr lang="en-PH" sz="3000" dirty="0"/>
              <a:t>Understand every feature you’re working with, identify errors, missing values, and corrupt records</a:t>
            </a:r>
          </a:p>
          <a:p>
            <a:pPr algn="l"/>
            <a:endParaRPr lang="en-PH" sz="3000" dirty="0"/>
          </a:p>
          <a:p>
            <a:pPr algn="l"/>
            <a:r>
              <a:rPr lang="en-PH" sz="3000" b="1" dirty="0">
                <a:solidFill>
                  <a:srgbClr val="0070C0"/>
                </a:solidFill>
              </a:rPr>
              <a:t>Clean the data</a:t>
            </a:r>
          </a:p>
          <a:p>
            <a:pPr algn="l"/>
            <a:r>
              <a:rPr lang="en-PH" sz="3000" b="1" dirty="0"/>
              <a:t>- </a:t>
            </a:r>
            <a:r>
              <a:rPr lang="en-PH" sz="3000" dirty="0"/>
              <a:t>Throw away, replace, and/or fill missing values/errors</a:t>
            </a:r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0568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0C339E3-F32B-0A36-8001-A079F7A4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8" y="1283707"/>
            <a:ext cx="673335" cy="673335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D10883F-480F-2FC4-5EFF-3122CDE20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934" y="1856237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5D46B41-642F-48BE-C06B-4D665DCA8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7" y="2440468"/>
            <a:ext cx="673335" cy="673335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E7C95CB-A8B0-B442-F8C9-246760871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257" y="2988406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Exploring (Exploratory Data Analysis)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During the exploration phase, we try to </a:t>
            </a:r>
            <a:r>
              <a:rPr lang="en-PH" sz="3000" b="1" dirty="0">
                <a:solidFill>
                  <a:srgbClr val="00B0F0"/>
                </a:solidFill>
              </a:rPr>
              <a:t>understand</a:t>
            </a:r>
            <a:r>
              <a:rPr lang="en-PH" sz="3000" dirty="0"/>
              <a:t> what patterns and values our data has.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This is where we use different types of </a:t>
            </a:r>
            <a:r>
              <a:rPr lang="en-PH" sz="3000" b="1" dirty="0">
                <a:solidFill>
                  <a:srgbClr val="00B050"/>
                </a:solidFill>
              </a:rPr>
              <a:t>visualizations</a:t>
            </a:r>
            <a:r>
              <a:rPr lang="en-PH" sz="3000" dirty="0"/>
              <a:t> and </a:t>
            </a:r>
            <a:r>
              <a:rPr lang="en-PH" sz="3000" b="1" dirty="0">
                <a:solidFill>
                  <a:srgbClr val="00B050"/>
                </a:solidFill>
              </a:rPr>
              <a:t>statistical</a:t>
            </a:r>
            <a:r>
              <a:rPr lang="en-PH" sz="3000" dirty="0"/>
              <a:t> </a:t>
            </a:r>
            <a:r>
              <a:rPr lang="en-PH" sz="3000" b="1" dirty="0" err="1">
                <a:solidFill>
                  <a:srgbClr val="00B050"/>
                </a:solidFill>
              </a:rPr>
              <a:t>testings</a:t>
            </a:r>
            <a:r>
              <a:rPr lang="en-PH" sz="3000" dirty="0"/>
              <a:t> to back up our findings.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This is where we will be able to derive </a:t>
            </a:r>
            <a:r>
              <a:rPr lang="en-PH" sz="3000" b="1" dirty="0">
                <a:solidFill>
                  <a:srgbClr val="00B050"/>
                </a:solidFill>
              </a:rPr>
              <a:t>hidden meanings </a:t>
            </a:r>
            <a:r>
              <a:rPr lang="en-PH" sz="3000" dirty="0"/>
              <a:t>behind our data through various graphs and analysis. </a:t>
            </a:r>
          </a:p>
        </p:txBody>
      </p:sp>
    </p:spTree>
    <p:extLst>
      <p:ext uri="{BB962C8B-B14F-4D97-AF65-F5344CB8AC3E}">
        <p14:creationId xmlns:p14="http://schemas.microsoft.com/office/powerpoint/2010/main" val="311684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Exploring (Exploratory Data Analysis)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Objective</a:t>
            </a:r>
          </a:p>
          <a:p>
            <a:pPr algn="l"/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Find patterns in your data through visualizations and charts</a:t>
            </a:r>
          </a:p>
          <a:p>
            <a:pPr algn="l"/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Extract features by using statistics to identify and test 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389988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Exploring (Exploratory Data Analysis)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Skills Required</a:t>
            </a:r>
          </a:p>
          <a:p>
            <a:pPr algn="l"/>
            <a:endParaRPr lang="en-PH" sz="3000" b="1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 err="1"/>
              <a:t>Numpy</a:t>
            </a:r>
            <a:r>
              <a:rPr lang="en-PH" sz="3000" dirty="0"/>
              <a:t>, Matplotlib, Pandas, </a:t>
            </a:r>
            <a:r>
              <a:rPr lang="en-PH" sz="3000" dirty="0" err="1"/>
              <a:t>Scipy</a:t>
            </a:r>
            <a:r>
              <a:rPr lang="en-PH" sz="3000" dirty="0"/>
              <a:t> (for Python)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GGplot2, </a:t>
            </a:r>
            <a:r>
              <a:rPr lang="en-PH" sz="3000" dirty="0" err="1"/>
              <a:t>Dplyr</a:t>
            </a:r>
            <a:r>
              <a:rPr lang="en-PH" sz="3000" dirty="0"/>
              <a:t> (for R)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b="1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Data Visualization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/>
              <a:t>Inferential statistics</a:t>
            </a:r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226457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0C339E3-F32B-0A36-8001-A079F7A4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8" y="1283707"/>
            <a:ext cx="673335" cy="673335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D10883F-480F-2FC4-5EFF-3122CDE20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934" y="1856237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5D46B41-642F-48BE-C06B-4D665DCA8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7" y="2440468"/>
            <a:ext cx="673335" cy="673335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E7C95CB-A8B0-B442-F8C9-246760871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7257" y="2988406"/>
            <a:ext cx="673335" cy="673335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77A2372-B6F3-B9B8-A0A9-A8D32555E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5387" y="3612214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Modeling (Machine Learning)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Think of a machine learning model as tools in your </a:t>
            </a:r>
            <a:r>
              <a:rPr lang="en-PH" sz="3000" b="1" dirty="0">
                <a:solidFill>
                  <a:srgbClr val="0070C0"/>
                </a:solidFill>
              </a:rPr>
              <a:t>toolbox</a:t>
            </a:r>
            <a:r>
              <a:rPr lang="en-PH" sz="3000" dirty="0"/>
              <a:t>. </a:t>
            </a:r>
          </a:p>
          <a:p>
            <a:endParaRPr lang="en-PH" sz="3000" dirty="0"/>
          </a:p>
          <a:p>
            <a:r>
              <a:rPr lang="en-PH" sz="3000" dirty="0"/>
              <a:t>You will have access to many algorithms and use them to </a:t>
            </a:r>
            <a:r>
              <a:rPr lang="en-PH" sz="3000" b="1" dirty="0">
                <a:solidFill>
                  <a:srgbClr val="0070C0"/>
                </a:solidFill>
              </a:rPr>
              <a:t>accomplish different business goals</a:t>
            </a:r>
            <a:r>
              <a:rPr lang="en-PH" sz="3000" dirty="0"/>
              <a:t>. The better features you use the better your predictive power will be</a:t>
            </a:r>
          </a:p>
          <a:p>
            <a:endParaRPr lang="en-PH" sz="3000" dirty="0"/>
          </a:p>
          <a:p>
            <a:r>
              <a:rPr lang="en-PH" sz="3000" dirty="0"/>
              <a:t>After cleaning your data and finding what features are most important, using your model as a predictive tool will only enhance your business </a:t>
            </a:r>
            <a:r>
              <a:rPr lang="en-PH" sz="3000" b="1" dirty="0">
                <a:solidFill>
                  <a:srgbClr val="0070C0"/>
                </a:solidFill>
              </a:rPr>
              <a:t>decision making</a:t>
            </a:r>
            <a:r>
              <a:rPr lang="en-PH" sz="3000" dirty="0"/>
              <a:t>.</a:t>
            </a:r>
          </a:p>
          <a:p>
            <a:br>
              <a:rPr lang="en-PH" sz="3000" dirty="0"/>
            </a:b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65400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Modeling (Machine Learning)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0" i="1" u="none" strike="noStrike" dirty="0">
                <a:solidFill>
                  <a:srgbClr val="242424"/>
                </a:solidFill>
                <a:effectLst/>
                <a:latin typeface="source-serif-pro"/>
              </a:rPr>
              <a:t>Predictive Analytics is emerging as a game-changer. Instead of looking backward to analyze “what happened?” Predictive analytics help executives answer “What’s next?” and “What should we do about it?” (Forbes Magazine, April 1, 2010)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46998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Modeling (Machine Learning)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A9BC71-326D-BE29-3A05-CAE890490E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4190211"/>
            <a:ext cx="3101547" cy="174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3D107A-CC26-B9C5-E7C1-E8A902081CAB}"/>
              </a:ext>
            </a:extLst>
          </p:cNvPr>
          <p:cNvSpPr txBox="1"/>
          <p:nvPr/>
        </p:nvSpPr>
        <p:spPr>
          <a:xfrm>
            <a:off x="535459" y="1516449"/>
            <a:ext cx="1112108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One great example can be seen in Walmart’s supply chain. Walmart was able to predict that they would sell out all of their Strawberry Pop-tarts during the hurricane season in one of their store location. Through data mining, their historical data showed that the most popular item sold before the event of a hurricane was Pop-tarts.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0297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Modeling (Machine Learning)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Objective:</a:t>
            </a:r>
          </a:p>
          <a:p>
            <a:pPr algn="l"/>
            <a:endParaRPr lang="en-PH" sz="30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In-depth Analytics: create predictive models/algorithms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Evaluate and refine the model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72251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Modeling (Machine Learning)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Skills Required</a:t>
            </a:r>
          </a:p>
          <a:p>
            <a:pPr algn="l"/>
            <a:endParaRPr lang="en-PH" sz="30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Machine Learning: Supervised/Unsupervised algorithms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Evaluation methods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Machine Learning Libraries: Python (Sci-kit Learn, </a:t>
            </a:r>
            <a:r>
              <a:rPr lang="en-PH" sz="3000" dirty="0" err="1"/>
              <a:t>Tensorflow</a:t>
            </a:r>
            <a:r>
              <a:rPr lang="en-PH" sz="3000" dirty="0"/>
              <a:t>, </a:t>
            </a:r>
            <a:r>
              <a:rPr lang="en-PH" sz="3000" dirty="0" err="1"/>
              <a:t>Pytorch</a:t>
            </a:r>
            <a:r>
              <a:rPr lang="en-PH" sz="3000" dirty="0"/>
              <a:t>)</a:t>
            </a:r>
          </a:p>
          <a:p>
            <a:pPr algn="l"/>
            <a:r>
              <a:rPr lang="en-PH" sz="3000" dirty="0"/>
              <a:t>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Linear algebra &amp; Multivariate Calculus</a:t>
            </a:r>
          </a:p>
        </p:txBody>
      </p:sp>
    </p:spTree>
    <p:extLst>
      <p:ext uri="{BB962C8B-B14F-4D97-AF65-F5344CB8AC3E}">
        <p14:creationId xmlns:p14="http://schemas.microsoft.com/office/powerpoint/2010/main" val="4134634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0C339E3-F32B-0A36-8001-A079F7A4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2588" y="1283707"/>
            <a:ext cx="673335" cy="673335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D10883F-480F-2FC4-5EFF-3122CDE20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4934" y="1856237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5D46B41-642F-48BE-C06B-4D665DCA8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2587" y="2440468"/>
            <a:ext cx="673335" cy="673335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E7C95CB-A8B0-B442-F8C9-24676087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7257" y="2988406"/>
            <a:ext cx="673335" cy="673335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77A2372-B6F3-B9B8-A0A9-A8D32555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5387" y="3494924"/>
            <a:ext cx="673335" cy="673335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BA8F3E9-7E6D-1798-8A75-22D656326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0907" y="4168259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8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Interpreting (Data Storytelling)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The most important step in the pipeline is to understand and learn how to explain your findings through communication.</a:t>
            </a:r>
          </a:p>
          <a:p>
            <a:pPr algn="l"/>
            <a:endParaRPr lang="en-PH" sz="3000" dirty="0"/>
          </a:p>
          <a:p>
            <a:pPr algn="l"/>
            <a:r>
              <a:rPr lang="en-PH" sz="3000" b="1" dirty="0">
                <a:solidFill>
                  <a:srgbClr val="0070C0"/>
                </a:solidFill>
              </a:rPr>
              <a:t>It’s about connecting with people, persuading them, and helping them</a:t>
            </a:r>
            <a:r>
              <a:rPr lang="en-PH" sz="3000" dirty="0"/>
              <a:t>. 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art of understanding your audience and connecting with them is one of the best part of data storytelling.</a:t>
            </a:r>
          </a:p>
        </p:txBody>
      </p:sp>
    </p:spTree>
    <p:extLst>
      <p:ext uri="{BB962C8B-B14F-4D97-AF65-F5344CB8AC3E}">
        <p14:creationId xmlns:p14="http://schemas.microsoft.com/office/powerpoint/2010/main" val="4265467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Interpreting (Data Storytelling)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Emotion</a:t>
            </a:r>
            <a:r>
              <a:rPr lang="en-PH" sz="3000" dirty="0"/>
              <a:t> plays a big role in data storytelling.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People </a:t>
            </a:r>
            <a:r>
              <a:rPr lang="en-PH" sz="3000" b="1" dirty="0">
                <a:solidFill>
                  <a:srgbClr val="0070C0"/>
                </a:solidFill>
              </a:rPr>
              <a:t>are not going to magically understand </a:t>
            </a:r>
            <a:r>
              <a:rPr lang="en-PH" sz="3000" dirty="0"/>
              <a:t>your findings.</a:t>
            </a:r>
          </a:p>
          <a:p>
            <a:pPr algn="l"/>
            <a:r>
              <a:rPr lang="en-PH" sz="3000" dirty="0"/>
              <a:t> </a:t>
            </a:r>
          </a:p>
          <a:p>
            <a:pPr algn="l"/>
            <a:r>
              <a:rPr lang="en-PH" sz="3000" dirty="0"/>
              <a:t>The best way to make an impact is </a:t>
            </a:r>
            <a:r>
              <a:rPr lang="en-PH" sz="3000" b="1" dirty="0">
                <a:solidFill>
                  <a:srgbClr val="0070C0"/>
                </a:solidFill>
              </a:rPr>
              <a:t>telling your story through emotion</a:t>
            </a:r>
            <a:r>
              <a:rPr lang="en-PH" sz="3000" dirty="0"/>
              <a:t>. We as humans are naturally influenced by emotions. 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If you can </a:t>
            </a:r>
            <a:r>
              <a:rPr lang="en-PH" sz="3000" b="1" dirty="0">
                <a:solidFill>
                  <a:srgbClr val="0070C0"/>
                </a:solidFill>
              </a:rPr>
              <a:t>tap into your audiences’ emotions</a:t>
            </a:r>
            <a:r>
              <a:rPr lang="en-PH" sz="3000" dirty="0"/>
              <a:t>, then you are in control. </a:t>
            </a:r>
          </a:p>
        </p:txBody>
      </p:sp>
    </p:spTree>
    <p:extLst>
      <p:ext uri="{BB962C8B-B14F-4D97-AF65-F5344CB8AC3E}">
        <p14:creationId xmlns:p14="http://schemas.microsoft.com/office/powerpoint/2010/main" val="1016231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Interpreting (Data Storytelling)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When you’re presenting your data, keep in mind the power of psychology.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art of understanding your audience and connecting with them is one of the best part of data storytelling.</a:t>
            </a:r>
          </a:p>
        </p:txBody>
      </p:sp>
    </p:spTree>
    <p:extLst>
      <p:ext uri="{BB962C8B-B14F-4D97-AF65-F5344CB8AC3E}">
        <p14:creationId xmlns:p14="http://schemas.microsoft.com/office/powerpoint/2010/main" val="2526919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Interpreting (Data Storytelling)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D1D49-E8F3-A6AF-7964-FF18D4DD86D9}"/>
              </a:ext>
            </a:extLst>
          </p:cNvPr>
          <p:cNvSpPr txBox="1"/>
          <p:nvPr/>
        </p:nvSpPr>
        <p:spPr>
          <a:xfrm>
            <a:off x="1128385" y="1271623"/>
            <a:ext cx="99352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Objective</a:t>
            </a:r>
          </a:p>
          <a:p>
            <a:pPr algn="l"/>
            <a:endParaRPr lang="en-PH" sz="30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Identify business insights: return back to business problem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Visualize your findings accordingly: keep it simple and priority driven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Tell a clear and actionable story: effectively communicate to non-technical audience</a:t>
            </a:r>
          </a:p>
        </p:txBody>
      </p:sp>
    </p:spTree>
    <p:extLst>
      <p:ext uri="{BB962C8B-B14F-4D97-AF65-F5344CB8AC3E}">
        <p14:creationId xmlns:p14="http://schemas.microsoft.com/office/powerpoint/2010/main" val="309863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Interpreting (Data Storytelling)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D1D49-E8F3-A6AF-7964-FF18D4DD86D9}"/>
              </a:ext>
            </a:extLst>
          </p:cNvPr>
          <p:cNvSpPr txBox="1"/>
          <p:nvPr/>
        </p:nvSpPr>
        <p:spPr>
          <a:xfrm>
            <a:off x="1128385" y="1271623"/>
            <a:ext cx="99352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>
                <a:solidFill>
                  <a:srgbClr val="0070C0"/>
                </a:solidFill>
              </a:rPr>
              <a:t>Skills Required</a:t>
            </a:r>
          </a:p>
          <a:p>
            <a:pPr algn="l"/>
            <a:endParaRPr lang="en-PH" sz="3000" b="1" dirty="0">
              <a:solidFill>
                <a:srgbClr val="0070C0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Business Domain Knowledge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Data Visualization Tools: </a:t>
            </a:r>
            <a:r>
              <a:rPr lang="en-PH" sz="3000" dirty="0" err="1"/>
              <a:t>Tablaeu</a:t>
            </a:r>
            <a:r>
              <a:rPr lang="en-PH" sz="3000" dirty="0"/>
              <a:t>, D3.JS, Matplotlib, </a:t>
            </a:r>
            <a:r>
              <a:rPr lang="en-PH" sz="3000" dirty="0" err="1"/>
              <a:t>GGplot</a:t>
            </a:r>
            <a:r>
              <a:rPr lang="en-PH" sz="3000" dirty="0"/>
              <a:t>, Seaborn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dirty="0"/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dirty="0"/>
              <a:t>Communication: Presenting/Speaking &amp; Reporting/Writing</a:t>
            </a:r>
          </a:p>
          <a:p>
            <a:pPr algn="l"/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39691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OSEMI Pipeline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b="1" dirty="0">
                <a:solidFill>
                  <a:srgbClr val="00B050"/>
                </a:solidFill>
              </a:rPr>
              <a:t>O</a:t>
            </a:r>
            <a:r>
              <a:rPr lang="en-PH" sz="3000" dirty="0"/>
              <a:t> — Obtaining our data</a:t>
            </a:r>
          </a:p>
          <a:p>
            <a:pPr algn="l"/>
            <a:endParaRPr lang="en-PH" sz="3000" dirty="0"/>
          </a:p>
          <a:p>
            <a:pPr algn="l"/>
            <a:r>
              <a:rPr lang="en-PH" sz="3000" b="1" dirty="0">
                <a:solidFill>
                  <a:srgbClr val="00B050"/>
                </a:solidFill>
              </a:rPr>
              <a:t>S</a:t>
            </a:r>
            <a:r>
              <a:rPr lang="en-PH" sz="3000" dirty="0"/>
              <a:t> — Scrubbing / Cleaning our data</a:t>
            </a:r>
          </a:p>
          <a:p>
            <a:pPr algn="l"/>
            <a:endParaRPr lang="en-PH" sz="3000" dirty="0"/>
          </a:p>
          <a:p>
            <a:pPr algn="l"/>
            <a:r>
              <a:rPr lang="en-PH" sz="3000" b="1" dirty="0">
                <a:solidFill>
                  <a:srgbClr val="00B050"/>
                </a:solidFill>
              </a:rPr>
              <a:t>E</a:t>
            </a:r>
            <a:r>
              <a:rPr lang="en-PH" sz="3000" dirty="0"/>
              <a:t> — Exploring / Visualizing our data will allow us to find patterns and trends</a:t>
            </a:r>
          </a:p>
          <a:p>
            <a:pPr algn="l"/>
            <a:endParaRPr lang="en-PH" sz="3000" dirty="0"/>
          </a:p>
          <a:p>
            <a:pPr algn="l"/>
            <a:r>
              <a:rPr lang="en-PH" sz="3000" b="1" dirty="0">
                <a:solidFill>
                  <a:srgbClr val="00B050"/>
                </a:solidFill>
              </a:rPr>
              <a:t>M</a:t>
            </a:r>
            <a:r>
              <a:rPr lang="en-PH" sz="3000" dirty="0"/>
              <a:t> — Modeling our data will give us our predictive power as a wizard</a:t>
            </a:r>
          </a:p>
          <a:p>
            <a:pPr algn="l"/>
            <a:endParaRPr lang="en-PH" sz="3000" dirty="0"/>
          </a:p>
          <a:p>
            <a:pPr algn="l"/>
            <a:r>
              <a:rPr lang="en-PH" sz="3000" b="1" dirty="0">
                <a:solidFill>
                  <a:srgbClr val="00B050"/>
                </a:solidFill>
              </a:rPr>
              <a:t>I</a:t>
            </a:r>
            <a:r>
              <a:rPr lang="en-PH" sz="3000" dirty="0"/>
              <a:t> — Interpreting our data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0C339E3-F32B-0A36-8001-A079F7A40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2588" y="1283707"/>
            <a:ext cx="673335" cy="673335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D10883F-480F-2FC4-5EFF-3122CDE20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4934" y="1856237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5D46B41-642F-48BE-C06B-4D665DCA8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2587" y="2440468"/>
            <a:ext cx="673335" cy="673335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E7C95CB-A8B0-B442-F8C9-246760871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7257" y="2988406"/>
            <a:ext cx="673335" cy="673335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77A2372-B6F3-B9B8-A0A9-A8D32555E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5387" y="3494924"/>
            <a:ext cx="673335" cy="673335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2BA8F3E9-7E6D-1798-8A75-22D656326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0907" y="4168259"/>
            <a:ext cx="673335" cy="673335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6FECC80-F41D-81F8-D435-349D72C23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812" y="4668216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5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Summary</a:t>
            </a:r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D1D49-E8F3-A6AF-7964-FF18D4DD86D9}"/>
              </a:ext>
            </a:extLst>
          </p:cNvPr>
          <p:cNvSpPr txBox="1"/>
          <p:nvPr/>
        </p:nvSpPr>
        <p:spPr>
          <a:xfrm>
            <a:off x="1128385" y="1271623"/>
            <a:ext cx="99352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PH" sz="3200" b="1" i="0" u="none" strike="noStrike" dirty="0">
                <a:solidFill>
                  <a:srgbClr val="00B050"/>
                </a:solidFill>
                <a:effectLst/>
                <a:latin typeface="source-serif-pro"/>
              </a:rPr>
              <a:t>O</a:t>
            </a: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btain 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your data, </a:t>
            </a:r>
          </a:p>
          <a:p>
            <a:pPr algn="l">
              <a:buFont typeface="+mj-lt"/>
              <a:buAutoNum type="arabicPeriod"/>
            </a:pP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PH" sz="3200" b="1" i="0" u="none" strike="noStrike" dirty="0">
                <a:solidFill>
                  <a:srgbClr val="00B050"/>
                </a:solidFill>
                <a:effectLst/>
                <a:latin typeface="source-serif-pro"/>
              </a:rPr>
              <a:t>S</a:t>
            </a: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crub/Clean 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your data, </a:t>
            </a:r>
          </a:p>
          <a:p>
            <a:pPr algn="l">
              <a:buFont typeface="+mj-lt"/>
              <a:buAutoNum type="arabicPeriod"/>
            </a:pP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PH" sz="3200" b="1" i="0" u="none" strike="noStrike" dirty="0">
                <a:solidFill>
                  <a:srgbClr val="00B050"/>
                </a:solidFill>
                <a:effectLst/>
                <a:latin typeface="source-serif-pro"/>
              </a:rPr>
              <a:t>E</a:t>
            </a: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xplore 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your data with visualizations,</a:t>
            </a:r>
          </a:p>
          <a:p>
            <a:pPr algn="l">
              <a:buFont typeface="+mj-lt"/>
              <a:buAutoNum type="arabicPeriod"/>
            </a:pPr>
            <a:r>
              <a:rPr lang="en-PH" sz="32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PH" sz="3200" b="1" dirty="0">
                <a:solidFill>
                  <a:srgbClr val="00B050"/>
                </a:solidFill>
                <a:latin typeface="source-serif-pro"/>
              </a:rPr>
              <a:t>M</a:t>
            </a: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odel 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your data with different machine learning algorithms, </a:t>
            </a:r>
          </a:p>
          <a:p>
            <a:pPr algn="l">
              <a:buFont typeface="+mj-lt"/>
              <a:buAutoNum type="arabicPeriod"/>
            </a:pP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PH" sz="3200" b="1" i="0" u="none" strike="noStrike" dirty="0">
                <a:solidFill>
                  <a:srgbClr val="00B050"/>
                </a:solidFill>
                <a:effectLst/>
                <a:latin typeface="source-serif-pro"/>
              </a:rPr>
              <a:t>I</a:t>
            </a:r>
            <a:r>
              <a:rPr lang="en-PH" sz="3200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nterpret </a:t>
            </a:r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your data.</a:t>
            </a:r>
          </a:p>
          <a:p>
            <a:pPr algn="l"/>
            <a:endParaRPr lang="en-PH" sz="3200" b="0" i="1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PH" sz="3200" b="0" i="1" u="none" strike="noStrike" dirty="0">
                <a:solidFill>
                  <a:srgbClr val="242424"/>
                </a:solidFill>
                <a:effectLst/>
                <a:latin typeface="source-serif-pro"/>
              </a:rPr>
              <a:t>“Data Science is OSEMI”</a:t>
            </a:r>
            <a:endParaRPr lang="en-PH" sz="3200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77083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0C339E3-F32B-0A36-8001-A079F7A4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8" y="1283707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Research/Business Question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So before we even begin the </a:t>
            </a:r>
            <a:r>
              <a:rPr lang="en-PH" sz="3000" b="1" dirty="0">
                <a:solidFill>
                  <a:srgbClr val="7030A0"/>
                </a:solidFill>
              </a:rPr>
              <a:t>OSEMN</a:t>
            </a:r>
            <a:r>
              <a:rPr lang="en-PH" sz="3000" dirty="0"/>
              <a:t> pipeline, the most crucial and important step that we must take into consideration is understanding what </a:t>
            </a:r>
            <a:r>
              <a:rPr lang="en-PH" sz="3000" b="1" dirty="0">
                <a:solidFill>
                  <a:srgbClr val="00B0F0"/>
                </a:solidFill>
              </a:rPr>
              <a:t>problem</a:t>
            </a:r>
            <a:r>
              <a:rPr lang="en-PH" sz="3000" dirty="0"/>
              <a:t> we’re trying to solve.</a:t>
            </a:r>
          </a:p>
          <a:p>
            <a:endParaRPr lang="en-PH" sz="3000" dirty="0"/>
          </a:p>
          <a:p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Before we even begin doing anything with “Data Science”, we must first take into consideration what 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problem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 we’re trying to solve. </a:t>
            </a:r>
            <a:r>
              <a:rPr lang="en-PH" sz="3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5584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Research/Business Question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How can we translate 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data</a:t>
            </a:r>
            <a:r>
              <a:rPr lang="en-PH" sz="3000" b="1" i="0" u="none" strike="noStrike" dirty="0">
                <a:solidFill>
                  <a:srgbClr val="242424"/>
                </a:solidFill>
                <a:effectLst/>
              </a:rPr>
              <a:t> 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into </a:t>
            </a:r>
            <a:r>
              <a:rPr lang="en-PH" sz="3000" b="1" i="0" u="none" strike="noStrike" dirty="0">
                <a:solidFill>
                  <a:srgbClr val="00B050"/>
                </a:solidFill>
                <a:effectLst/>
              </a:rPr>
              <a:t>dollars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?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b="0" i="0" u="none" strike="noStrike" dirty="0">
              <a:solidFill>
                <a:srgbClr val="242424"/>
              </a:solidFill>
              <a:effectLst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What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impact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 do I want to make with this data?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b="0" i="0" u="none" strike="noStrike" dirty="0">
              <a:solidFill>
                <a:srgbClr val="242424"/>
              </a:solidFill>
              <a:effectLst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What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business value 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does our model bring to the table?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b="0" i="0" u="none" strike="noStrike" dirty="0">
              <a:solidFill>
                <a:srgbClr val="242424"/>
              </a:solidFill>
              <a:effectLst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What will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save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 us lots of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money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?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PH" sz="3000" b="0" i="0" u="none" strike="noStrike" dirty="0">
              <a:solidFill>
                <a:srgbClr val="242424"/>
              </a:solidFill>
              <a:effectLst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What can be done to make our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business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 run more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</a:rPr>
              <a:t>efficiently</a:t>
            </a:r>
            <a:r>
              <a:rPr lang="en-PH" sz="3000" b="0" i="0" u="none" strike="noStrike" dirty="0">
                <a:solidFill>
                  <a:srgbClr val="242424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1261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Research/Business Question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Knowing this </a:t>
            </a:r>
            <a:r>
              <a:rPr lang="en-PH" sz="3000" b="1" dirty="0">
                <a:solidFill>
                  <a:srgbClr val="00B050"/>
                </a:solidFill>
              </a:rPr>
              <a:t>fundamental concept </a:t>
            </a:r>
            <a:r>
              <a:rPr lang="en-PH" sz="3000" dirty="0"/>
              <a:t>will bring you far and lead you to greater steps in being successful towards being a </a:t>
            </a:r>
            <a:r>
              <a:rPr lang="en-PH" sz="3000" b="1" dirty="0">
                <a:solidFill>
                  <a:srgbClr val="00B0F0"/>
                </a:solidFill>
              </a:rPr>
              <a:t>Data Scientist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No matter how well your model predicts, no matter how much data you acquire, and no matter how OSEMN your pipeline is,</a:t>
            </a:r>
            <a:r>
              <a:rPr lang="en-PH" sz="3000" b="1" dirty="0">
                <a:solidFill>
                  <a:srgbClr val="00B0F0"/>
                </a:solidFill>
              </a:rPr>
              <a:t> </a:t>
            </a:r>
            <a:r>
              <a:rPr lang="en-PH" sz="3000" b="1" dirty="0">
                <a:solidFill>
                  <a:srgbClr val="00B050"/>
                </a:solidFill>
              </a:rPr>
              <a:t>your solution or insight will only be as good as the problem you set for yourself.</a:t>
            </a:r>
          </a:p>
        </p:txBody>
      </p:sp>
    </p:spTree>
    <p:extLst>
      <p:ext uri="{BB962C8B-B14F-4D97-AF65-F5344CB8AC3E}">
        <p14:creationId xmlns:p14="http://schemas.microsoft.com/office/powerpoint/2010/main" val="109342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OSEMI Pipeline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Research/Business Question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Obtaining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Scrubbing/Cleaning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Exploring (Exploratory Data Analysis)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Modeling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Interpret your data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00C339E3-F32B-0A36-8001-A079F7A40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588" y="1283707"/>
            <a:ext cx="673335" cy="673335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D10883F-480F-2FC4-5EFF-3122CDE20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4934" y="1856237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8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Obtain your Data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PH" sz="3000" dirty="0"/>
              <a:t>As a rule of thumb, there are some things you must take into consideration when obtaining your data.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You must identify all of your </a:t>
            </a:r>
            <a:r>
              <a:rPr lang="en-PH" sz="3000" b="1" dirty="0">
                <a:solidFill>
                  <a:srgbClr val="00B0F0"/>
                </a:solidFill>
              </a:rPr>
              <a:t>available datasets </a:t>
            </a:r>
            <a:r>
              <a:rPr lang="en-PH" sz="3000" dirty="0"/>
              <a:t>(from the internet or internal/external databases)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You must extract the data into a </a:t>
            </a:r>
            <a:r>
              <a:rPr lang="en-PH" sz="3000" b="1" dirty="0">
                <a:solidFill>
                  <a:srgbClr val="00B0F0"/>
                </a:solidFill>
              </a:rPr>
              <a:t>usable format </a:t>
            </a:r>
            <a:r>
              <a:rPr lang="en-PH" sz="3000" dirty="0"/>
              <a:t>(.csv, </a:t>
            </a:r>
            <a:r>
              <a:rPr lang="en-PH" sz="3000" dirty="0" err="1"/>
              <a:t>json</a:t>
            </a:r>
            <a:r>
              <a:rPr lang="en-PH" sz="3000" dirty="0"/>
              <a:t>, xml, etc..)</a:t>
            </a:r>
          </a:p>
        </p:txBody>
      </p:sp>
    </p:spTree>
    <p:extLst>
      <p:ext uri="{BB962C8B-B14F-4D97-AF65-F5344CB8AC3E}">
        <p14:creationId xmlns:p14="http://schemas.microsoft.com/office/powerpoint/2010/main" val="69257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2799</TotalTime>
  <Words>1303</Words>
  <Application>Microsoft Macintosh PowerPoint</Application>
  <PresentationFormat>Widescreen</PresentationFormat>
  <Paragraphs>445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Calibri Light (Headings)</vt:lpstr>
      <vt:lpstr>source-serif-pro</vt:lpstr>
      <vt:lpstr>Wingdings</vt:lpstr>
      <vt:lpstr>Office Theme</vt:lpstr>
      <vt:lpstr>Data Science Pipeline</vt:lpstr>
      <vt:lpstr>Outline</vt:lpstr>
      <vt:lpstr>OSEMI Pipeline</vt:lpstr>
      <vt:lpstr>PowerPoint Presentation</vt:lpstr>
      <vt:lpstr>Research/Business Question</vt:lpstr>
      <vt:lpstr>Research/Business Question</vt:lpstr>
      <vt:lpstr>Research/Business Question</vt:lpstr>
      <vt:lpstr>PowerPoint Presentation</vt:lpstr>
      <vt:lpstr>Obtain your Data</vt:lpstr>
      <vt:lpstr>Obtain your Data</vt:lpstr>
      <vt:lpstr>PowerPoint Presentation</vt:lpstr>
      <vt:lpstr>Scrubbing / Cleaning Your Data</vt:lpstr>
      <vt:lpstr>Scrubbing / Cleaning Your Data</vt:lpstr>
      <vt:lpstr>PowerPoint Presentation</vt:lpstr>
      <vt:lpstr>Exploring (Exploratory Data Analysis)</vt:lpstr>
      <vt:lpstr>Exploring (Exploratory Data Analysis)</vt:lpstr>
      <vt:lpstr>Exploring (Exploratory Data Analysis)</vt:lpstr>
      <vt:lpstr>PowerPoint Presentation</vt:lpstr>
      <vt:lpstr>Modeling (Machine Learning)</vt:lpstr>
      <vt:lpstr>Modeling (Machine Learning)</vt:lpstr>
      <vt:lpstr>Modeling (Machine Learning)</vt:lpstr>
      <vt:lpstr>Modeling (Machine Learning)</vt:lpstr>
      <vt:lpstr>Modeling (Machine Learning)</vt:lpstr>
      <vt:lpstr>PowerPoint Presentation</vt:lpstr>
      <vt:lpstr>Interpreting (Data Storytelling)</vt:lpstr>
      <vt:lpstr>Interpreting (Data Storytelling)</vt:lpstr>
      <vt:lpstr>Interpreting (Data Storytelling)</vt:lpstr>
      <vt:lpstr>Interpreting (Data Storytelling)</vt:lpstr>
      <vt:lpstr>Interpreting (Data Storytelling)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726</cp:revision>
  <dcterms:created xsi:type="dcterms:W3CDTF">2022-05-11T03:47:05Z</dcterms:created>
  <dcterms:modified xsi:type="dcterms:W3CDTF">2023-11-07T07:16:16Z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