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72" r:id="rId6"/>
    <p:sldId id="289" r:id="rId7"/>
    <p:sldId id="303" r:id="rId8"/>
    <p:sldId id="304" r:id="rId9"/>
    <p:sldId id="290" r:id="rId10"/>
    <p:sldId id="305" r:id="rId11"/>
    <p:sldId id="308" r:id="rId12"/>
    <p:sldId id="309" r:id="rId13"/>
    <p:sldId id="310" r:id="rId14"/>
    <p:sldId id="311" r:id="rId15"/>
    <p:sldId id="312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60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029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135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594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447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651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13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37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806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84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Data Discretization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100" b="1" dirty="0"/>
              <a:t>Example: Human Age Discretization</a:t>
            </a:r>
            <a:endParaRPr lang="en-PH" sz="41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2910C-41A1-4C9D-2F7D-4DAF3A753329}"/>
              </a:ext>
            </a:extLst>
          </p:cNvPr>
          <p:cNvSpPr txBox="1"/>
          <p:nvPr/>
        </p:nvSpPr>
        <p:spPr>
          <a:xfrm>
            <a:off x="1658652" y="4372450"/>
            <a:ext cx="88746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0" dirty="0">
                <a:solidFill>
                  <a:srgbClr val="002060"/>
                </a:solidFill>
                <a:effectLst/>
                <a:latin typeface="Calibri Body"/>
                <a:ea typeface="Cambria Math" panose="02040503050406030204" pitchFamily="18" charset="0"/>
              </a:rPr>
              <a:t>Step 3: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Calibri Body"/>
                <a:ea typeface="Cambria Math" panose="02040503050406030204" pitchFamily="18" charset="0"/>
              </a:rPr>
              <a:t> </a:t>
            </a:r>
            <a:r>
              <a:rPr lang="en-US" sz="3200" dirty="0">
                <a:solidFill>
                  <a:srgbClr val="242424"/>
                </a:solidFill>
                <a:latin typeface="source-serif-pro"/>
              </a:rPr>
              <a:t> Splitting or merging intervals of continuous values according to some defined criterion</a:t>
            </a:r>
            <a:endParaRPr lang="en-US" sz="3000" b="0" i="0" dirty="0">
              <a:solidFill>
                <a:srgbClr val="242424"/>
              </a:solidFill>
              <a:effectLst/>
              <a:latin typeface="Calibri Body"/>
              <a:ea typeface="Cambria Math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AA602C-F367-227B-EBA6-5FDA6191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00474"/>
              </p:ext>
            </p:extLst>
          </p:nvPr>
        </p:nvGraphicFramePr>
        <p:xfrm>
          <a:off x="2031997" y="1604946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249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0230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735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64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1, 5, 9, 4, 7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11, 14, 17, 13, 18, 19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31, 33, 36, 42, 44, 46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70, 74, 78, 77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3337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F9D1B9-9148-E3FA-91A2-A96A5070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23990"/>
              </p:ext>
            </p:extLst>
          </p:nvPr>
        </p:nvGraphicFramePr>
        <p:xfrm>
          <a:off x="2031997" y="2803278"/>
          <a:ext cx="81280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249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0230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735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64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Mature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1, 5, 9, 4, 7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11, 14, 17, 13, 18, 19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31, 33, 36, 42, 44, 46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70, 74, 78, 77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Discretization Techniques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545388" y="1358477"/>
            <a:ext cx="111012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Binning.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(Body)"/>
              </a:rPr>
              <a:t>Binning smooths a sorted data value by consulting its “neighborhood”, that is the values around it. The sorted values are distributed into several “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 (Body)"/>
              </a:rPr>
              <a:t>buckets” </a:t>
            </a:r>
            <a:r>
              <a:rPr lang="en-US" sz="2400" i="0" dirty="0">
                <a:solidFill>
                  <a:srgbClr val="242424"/>
                </a:solidFill>
                <a:effectLst/>
                <a:latin typeface="Calibri (Body)"/>
              </a:rPr>
              <a:t>or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 (Body)"/>
              </a:rPr>
              <a:t> bins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(Body)"/>
              </a:rPr>
              <a:t>.</a:t>
            </a:r>
            <a:endParaRPr lang="en-US" sz="2400" b="1" i="0" dirty="0">
              <a:solidFill>
                <a:srgbClr val="00B0F0"/>
              </a:solidFill>
              <a:effectLst/>
              <a:latin typeface="Calibri (Body)"/>
            </a:endParaRPr>
          </a:p>
          <a:p>
            <a:pPr algn="l"/>
            <a:endParaRPr lang="en-US" sz="2400" b="1" dirty="0">
              <a:solidFill>
                <a:srgbClr val="00B0F0"/>
              </a:solidFill>
              <a:latin typeface="Calibri (Body)"/>
            </a:endParaRP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Histogram Analysis.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A histogram partitions the values of an attribute, into disjoint ranges, called buckets or bins. it does not use class information.</a:t>
            </a:r>
          </a:p>
          <a:p>
            <a:pPr algn="l"/>
            <a:endParaRPr lang="en-US" sz="2400" b="1" dirty="0">
              <a:solidFill>
                <a:srgbClr val="00B0F0"/>
              </a:solidFill>
              <a:latin typeface="Calibri (Body)"/>
            </a:endParaRP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Cluster Analysis. </a:t>
            </a:r>
            <a:r>
              <a:rPr lang="en-US" sz="2400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artitions the values into clusters or groups based on similarity, and store cluster representation.</a:t>
            </a:r>
            <a:endParaRPr lang="en-US" sz="2400" b="1" i="0" dirty="0">
              <a:solidFill>
                <a:srgbClr val="00B0F0"/>
              </a:solidFill>
              <a:effectLst/>
              <a:latin typeface="Calibri (Body)"/>
            </a:endParaRPr>
          </a:p>
          <a:p>
            <a:pPr algn="l"/>
            <a:endParaRPr lang="en-US" sz="2400" b="1" dirty="0">
              <a:solidFill>
                <a:srgbClr val="00B0F0"/>
              </a:solidFill>
              <a:latin typeface="Calibri (Body)"/>
            </a:endParaRP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Correlation Analysis.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(Body)"/>
              </a:rPr>
              <a:t>It is performed recursively by finding best neighboring intervals that have a similar distribution of classes and merge them, until a predefined stopping condition. </a:t>
            </a:r>
            <a:r>
              <a:rPr lang="en-PH" sz="2400" b="0" i="0" dirty="0">
                <a:solidFill>
                  <a:srgbClr val="242424"/>
                </a:solidFill>
                <a:effectLst/>
                <a:latin typeface="source-serif-pro"/>
              </a:rPr>
              <a:t> it uses class information</a:t>
            </a:r>
            <a:endParaRPr lang="en-US" sz="2400" b="0" i="0" dirty="0">
              <a:solidFill>
                <a:srgbClr val="242424"/>
              </a:solidFill>
              <a:effectLst/>
              <a:latin typeface="Calibri (Body)"/>
            </a:endParaRPr>
          </a:p>
          <a:p>
            <a:pPr algn="l"/>
            <a:endParaRPr lang="en-US" sz="2400" b="0" i="0" dirty="0">
              <a:solidFill>
                <a:srgbClr val="24242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5930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Discretization By Histogram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6063E620-9B99-EE27-0C0F-E76CAEC50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2189114"/>
            <a:ext cx="62103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51B0E-248F-C640-8928-66D9892EC05B}"/>
              </a:ext>
            </a:extLst>
          </p:cNvPr>
          <p:cNvSpPr txBox="1"/>
          <p:nvPr/>
        </p:nvSpPr>
        <p:spPr>
          <a:xfrm>
            <a:off x="945716" y="1180864"/>
            <a:ext cx="10609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i="0" dirty="0">
                <a:solidFill>
                  <a:srgbClr val="273239"/>
                </a:solidFill>
                <a:effectLst/>
                <a:latin typeface="Calibri Body"/>
                <a:ea typeface="Cambria Math" panose="02040503050406030204" pitchFamily="18" charset="0"/>
              </a:rPr>
              <a:t>Given this continuous data:</a:t>
            </a:r>
          </a:p>
          <a:p>
            <a:r>
              <a:rPr lang="en-PH" sz="2400" b="0" i="0" dirty="0">
                <a:solidFill>
                  <a:srgbClr val="273239"/>
                </a:solidFill>
                <a:effectLst/>
                <a:latin typeface="Calibri Body"/>
                <a:ea typeface="Cambria Math" panose="02040503050406030204" pitchFamily="18" charset="0"/>
              </a:rPr>
              <a:t>1,1,4,4,4,4,7,7,9,9,9,9,9,11, 13,13,13,17,17,17,17,17,17, 21, 21, 21, 21, 25, 25, 25, 25, 25, 28, 28, 30,30, 30</a:t>
            </a:r>
            <a:endParaRPr lang="en-PH" sz="2400" dirty="0"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8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</a:t>
            </a:r>
            <a:endParaRPr lang="en-PH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E66BE-FE53-D25C-AD1B-11C466F95156}"/>
              </a:ext>
            </a:extLst>
          </p:cNvPr>
          <p:cNvSpPr txBox="1"/>
          <p:nvPr/>
        </p:nvSpPr>
        <p:spPr>
          <a:xfrm>
            <a:off x="885657" y="1377570"/>
            <a:ext cx="104206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solidFill>
                  <a:srgbClr val="00B0F0"/>
                </a:solidFill>
                <a:latin typeface="Calibri Body"/>
              </a:rPr>
              <a:t>D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ata discretization</a:t>
            </a:r>
            <a:r>
              <a:rPr lang="en-US" sz="3000" b="0" i="0" dirty="0">
                <a:effectLst/>
                <a:latin typeface="Calibri Body"/>
              </a:rPr>
              <a:t> is a valuable preprocessing technique that transforms continuous data into a more manageable and interpretable form, enabling better analysis and modeling in various domains. 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r>
              <a:rPr lang="en-US" sz="3000" b="0" i="0" dirty="0">
                <a:effectLst/>
                <a:latin typeface="Calibri Body"/>
              </a:rPr>
              <a:t>However, it should be applied judiciously, considering the nature of the data and the specific goals of the analysis or modeling task.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50758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</a:t>
            </a:r>
            <a:r>
              <a:rPr lang="en-PH" b="1" dirty="0"/>
              <a:t>hat is Discretization?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381914" y="1121885"/>
            <a:ext cx="60070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 Body"/>
              </a:rPr>
              <a:t>Data discretization is defined as a process of converting </a:t>
            </a:r>
            <a:r>
              <a:rPr lang="en-US" sz="3000" b="1" dirty="0">
                <a:solidFill>
                  <a:srgbClr val="00B0F0"/>
                </a:solidFill>
                <a:latin typeface="Calibri Body"/>
              </a:rPr>
              <a:t>continuous data attribute values into a finite set of intervals </a:t>
            </a:r>
            <a:r>
              <a:rPr lang="en-US" sz="3000" dirty="0">
                <a:latin typeface="Calibri Body"/>
              </a:rPr>
              <a:t>with minimal loss of information and associating with each interval some specific data value or conceptual labels.</a:t>
            </a:r>
          </a:p>
          <a:p>
            <a:endParaRPr lang="en-US" sz="3000" dirty="0">
              <a:latin typeface="Calibri Body"/>
            </a:endParaRPr>
          </a:p>
          <a:p>
            <a:r>
              <a:rPr lang="en-US" sz="3000" b="0" i="0" dirty="0">
                <a:effectLst/>
                <a:latin typeface="Calibri Body"/>
              </a:rPr>
              <a:t>It is a crucial data preprocessing technique used in of data analysis</a:t>
            </a:r>
            <a:endParaRPr lang="en-PH" sz="3000" dirty="0">
              <a:latin typeface="Calibri Body"/>
            </a:endParaRPr>
          </a:p>
        </p:txBody>
      </p:sp>
      <p:pic>
        <p:nvPicPr>
          <p:cNvPr id="6" name="Picture 5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99570FB-59CD-6C80-EE92-AC21BB8F0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47" y="2083294"/>
            <a:ext cx="4977139" cy="2131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000" b="1" dirty="0"/>
          </a:p>
          <a:p>
            <a:pPr algn="l"/>
            <a:endParaRPr lang="en-US" sz="3000" b="1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Continuous vs Discrete Data</a:t>
            </a:r>
            <a:endParaRPr lang="en-PH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2B1417-852F-3DF1-825D-B06F4A58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28606"/>
              </p:ext>
            </p:extLst>
          </p:nvPr>
        </p:nvGraphicFramePr>
        <p:xfrm>
          <a:off x="2032000" y="1183942"/>
          <a:ext cx="8128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7273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3358443"/>
                    </a:ext>
                  </a:extLst>
                </a:gridCol>
              </a:tblGrid>
              <a:tr h="1643642">
                <a:tc>
                  <a:txBody>
                    <a:bodyPr/>
                    <a:lstStyle/>
                    <a:p>
                      <a:r>
                        <a:rPr lang="en-US" sz="3000" dirty="0"/>
                        <a:t>A set of data is said to be </a:t>
                      </a: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continuous</a:t>
                      </a:r>
                      <a:r>
                        <a:rPr lang="en-US" sz="3000" dirty="0"/>
                        <a:t> if the values belonging to the set can take on any value </a:t>
                      </a:r>
                      <a:r>
                        <a:rPr lang="en-US" sz="3000" b="1" dirty="0">
                          <a:solidFill>
                            <a:srgbClr val="00B0F0"/>
                          </a:solidFill>
                        </a:rPr>
                        <a:t>within a finite or infinite interval</a:t>
                      </a:r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 set of data is said to be </a:t>
                      </a: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discrete</a:t>
                      </a:r>
                      <a:r>
                        <a:rPr lang="en-US" sz="3000" dirty="0"/>
                        <a:t> if the values belonging to the set are </a:t>
                      </a:r>
                      <a:r>
                        <a:rPr lang="en-US" sz="3000" b="1" dirty="0">
                          <a:solidFill>
                            <a:srgbClr val="00B0F0"/>
                          </a:solidFill>
                        </a:rPr>
                        <a:t>distinct</a:t>
                      </a:r>
                      <a:r>
                        <a:rPr lang="en-US" sz="3000" dirty="0"/>
                        <a:t> and </a:t>
                      </a:r>
                      <a:r>
                        <a:rPr lang="en-US" sz="3000" b="1" dirty="0">
                          <a:solidFill>
                            <a:srgbClr val="00B0F0"/>
                          </a:solidFill>
                        </a:rPr>
                        <a:t>separate</a:t>
                      </a:r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7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0D86DD-05EA-76FE-DB84-68EA0C3CABBE}"/>
              </a:ext>
            </a:extLst>
          </p:cNvPr>
          <p:cNvSpPr txBox="1"/>
          <p:nvPr/>
        </p:nvSpPr>
        <p:spPr>
          <a:xfrm>
            <a:off x="3005447" y="4204922"/>
            <a:ext cx="242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Measured</a:t>
            </a:r>
            <a:endParaRPr lang="en-PH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FA664-6954-0E6B-2541-CBC2A5543CC2}"/>
              </a:ext>
            </a:extLst>
          </p:cNvPr>
          <p:cNvSpPr txBox="1"/>
          <p:nvPr/>
        </p:nvSpPr>
        <p:spPr>
          <a:xfrm>
            <a:off x="6909460" y="4204922"/>
            <a:ext cx="242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Counted</a:t>
            </a:r>
            <a:endParaRPr lang="en-P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000" b="1" dirty="0"/>
          </a:p>
          <a:p>
            <a:pPr algn="l"/>
            <a:endParaRPr lang="en-US" sz="3000" b="1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Continuous vs Discrete Data</a:t>
            </a:r>
            <a:endParaRPr lang="en-PH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D86DD-05EA-76FE-DB84-68EA0C3CABBE}"/>
              </a:ext>
            </a:extLst>
          </p:cNvPr>
          <p:cNvSpPr txBox="1"/>
          <p:nvPr/>
        </p:nvSpPr>
        <p:spPr>
          <a:xfrm>
            <a:off x="2375627" y="1504371"/>
            <a:ext cx="242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Measured</a:t>
            </a:r>
            <a:endParaRPr lang="en-PH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FA664-6954-0E6B-2541-CBC2A5543CC2}"/>
              </a:ext>
            </a:extLst>
          </p:cNvPr>
          <p:cNvSpPr txBox="1"/>
          <p:nvPr/>
        </p:nvSpPr>
        <p:spPr>
          <a:xfrm>
            <a:off x="7751094" y="1441677"/>
            <a:ext cx="20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Counted</a:t>
            </a:r>
            <a:endParaRPr lang="en-PH" sz="4000" b="1" dirty="0">
              <a:solidFill>
                <a:srgbClr val="0070C0"/>
              </a:solidFill>
            </a:endParaRPr>
          </a:p>
        </p:txBody>
      </p:sp>
      <p:pic>
        <p:nvPicPr>
          <p:cNvPr id="11" name="Picture 10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10EB5F3E-7EB7-0613-1353-8D4053BCD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41" y="2507090"/>
            <a:ext cx="3428539" cy="1799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94416D-2C72-FFC8-18FB-6CE62062FC9E}"/>
              </a:ext>
            </a:extLst>
          </p:cNvPr>
          <p:cNvSpPr txBox="1"/>
          <p:nvPr/>
        </p:nvSpPr>
        <p:spPr>
          <a:xfrm>
            <a:off x="1872642" y="4542127"/>
            <a:ext cx="3578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Height of a person can range anywhere between 0 to 7 feet tall</a:t>
            </a:r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8" name="Picture 17" descr="A group of colorful dice&#10;&#10;Description automatically generated">
            <a:extLst>
              <a:ext uri="{FF2B5EF4-FFF2-40B4-BE49-F238E27FC236}">
                <a16:creationId xmlns:a16="http://schemas.microsoft.com/office/drawing/2014/main" id="{5D262461-2DAB-A323-AFC9-33A2CA6C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07" y="2315816"/>
            <a:ext cx="2295525" cy="199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23F276-6C83-71B7-5FD1-D0FAB0322E51}"/>
              </a:ext>
            </a:extLst>
          </p:cNvPr>
          <p:cNvSpPr txBox="1"/>
          <p:nvPr/>
        </p:nvSpPr>
        <p:spPr>
          <a:xfrm>
            <a:off x="6829360" y="4605536"/>
            <a:ext cx="4625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Dice rolls can only be 1 or 2 or 3 or 4 or 5 or 6</a:t>
            </a:r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000" b="1" dirty="0"/>
          </a:p>
          <a:p>
            <a:pPr algn="l"/>
            <a:endParaRPr lang="en-US" sz="3000" b="1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Continuous vs Discrete Data</a:t>
            </a:r>
            <a:endParaRPr lang="en-PH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2B1417-852F-3DF1-825D-B06F4A58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13218"/>
              </p:ext>
            </p:extLst>
          </p:nvPr>
        </p:nvGraphicFramePr>
        <p:xfrm>
          <a:off x="2031999" y="1365828"/>
          <a:ext cx="8128000" cy="45835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7273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3358443"/>
                    </a:ext>
                  </a:extLst>
                </a:gridCol>
              </a:tblGrid>
              <a:tr h="65162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0000"/>
                          </a:solidFill>
                        </a:rPr>
                        <a:t>Measured</a:t>
                      </a:r>
                      <a:endParaRPr lang="en-PH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F0"/>
                          </a:solidFill>
                        </a:rPr>
                        <a:t>Counted</a:t>
                      </a:r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84690"/>
                  </a:ext>
                </a:extLst>
              </a:tr>
              <a:tr h="65162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Height of a person</a:t>
                      </a:r>
                      <a:endParaRPr lang="en-PH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Number of persons living in a house</a:t>
                      </a:r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700"/>
                  </a:ext>
                </a:extLst>
              </a:tr>
              <a:tr h="55776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Length of a leaf</a:t>
                      </a:r>
                      <a:endParaRPr lang="en-PH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Number of dry leaves in a plant</a:t>
                      </a:r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86974"/>
                  </a:ext>
                </a:extLst>
              </a:tr>
              <a:tr h="75515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Speed of a vehicle</a:t>
                      </a:r>
                      <a:endParaRPr lang="en-PH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Number of vehicles caught for speeding in a highway</a:t>
                      </a:r>
                      <a:endParaRPr lang="en-PH" sz="3000" dirty="0"/>
                    </a:p>
                    <a:p>
                      <a:pPr algn="ctr"/>
                      <a:endParaRPr lang="en-PH" sz="3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4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100" b="1" dirty="0"/>
              <a:t>Why convert Continuous data to Discrete Data?</a:t>
            </a:r>
            <a:endParaRPr lang="en-PH" sz="41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833480" y="1370353"/>
            <a:ext cx="1081621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 Prepares data for further analysis, e.g.,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Calibri (Body)"/>
              </a:rPr>
              <a:t>classification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242424"/>
              </a:solidFill>
              <a:latin typeface="Calibri (Body)"/>
            </a:endParaRPr>
          </a:p>
          <a:p>
            <a:pPr>
              <a:buFont typeface="+mj-lt"/>
              <a:buAutoNum type="arabicPeriod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Calibri (Body)"/>
              </a:rPr>
              <a:t>Diminishes data 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from a large domain of numeric values to a subset of categorical values.</a:t>
            </a:r>
          </a:p>
          <a:p>
            <a:pPr>
              <a:buFont typeface="+mj-lt"/>
              <a:buAutoNum type="arabicPeriod"/>
            </a:pPr>
            <a:endParaRPr lang="en-US" sz="2600" dirty="0">
              <a:solidFill>
                <a:srgbClr val="242424"/>
              </a:solidFill>
              <a:latin typeface="Calibri (Body)"/>
            </a:endParaRPr>
          </a:p>
          <a:p>
            <a:pPr>
              <a:buFont typeface="+mj-lt"/>
              <a:buAutoNum type="arabicPeriod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 There is a necessity to use discretized data by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Calibri (Body)"/>
              </a:rPr>
              <a:t>some algorithms which can only deal with discrete attributes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600" b="0" i="0" dirty="0">
              <a:solidFill>
                <a:srgbClr val="242424"/>
              </a:solidFill>
              <a:effectLst/>
              <a:latin typeface="Calibri (Body)"/>
            </a:endParaRPr>
          </a:p>
          <a:p>
            <a:pPr>
              <a:buFont typeface="+mj-lt"/>
              <a:buAutoNum type="arabicPeriod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 Easy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Calibri (Body)"/>
              </a:rPr>
              <a:t>maintainability of the data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600" dirty="0">
              <a:solidFill>
                <a:srgbClr val="242424"/>
              </a:solidFill>
              <a:latin typeface="Calibri (Body)"/>
            </a:endParaRPr>
          </a:p>
          <a:p>
            <a:pPr>
              <a:buFont typeface="+mj-lt"/>
              <a:buAutoNum type="arabicPeriod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Calibri (Body)"/>
              </a:rPr>
              <a:t>Improves the quality 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Calibri (Body)"/>
              </a:rPr>
              <a:t>of discovered knowledge.</a:t>
            </a:r>
          </a:p>
          <a:p>
            <a:pPr>
              <a:buFont typeface="+mj-lt"/>
              <a:buAutoNum type="arabicPeriod"/>
            </a:pPr>
            <a:endParaRPr lang="en-US" sz="2600" b="0" i="0" dirty="0">
              <a:solidFill>
                <a:srgbClr val="242424"/>
              </a:solidFill>
              <a:effectLst/>
              <a:latin typeface="Calibri (Body)"/>
            </a:endParaRPr>
          </a:p>
          <a:p>
            <a:pPr algn="l">
              <a:buFont typeface="+mj-lt"/>
              <a:buAutoNum type="arabicPeriod"/>
            </a:pPr>
            <a:endParaRPr lang="en-US" sz="2600" b="0" i="0" dirty="0">
              <a:solidFill>
                <a:srgbClr val="24242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411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100" b="1" dirty="0"/>
              <a:t>Why convert Continuous data to Discrete Data?</a:t>
            </a:r>
            <a:endParaRPr lang="en-PH" sz="41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545388" y="1358477"/>
            <a:ext cx="11101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B0F0"/>
                </a:solidFill>
                <a:effectLst/>
                <a:latin typeface="source-serif-pro"/>
              </a:rPr>
              <a:t>Step 1: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source-serif-pro"/>
              </a:rPr>
              <a:t>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Sorting the continuous values of the feature to be discretized.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latin typeface="source-serif-pro"/>
              </a:rPr>
              <a:t>Step 2: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source-serif-pro"/>
              </a:rPr>
              <a:t>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Evaluating a cut point for splitting or adjacent intervals for merging.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002060"/>
                </a:solidFill>
                <a:effectLst/>
                <a:latin typeface="source-serif-pro"/>
              </a:rPr>
              <a:t>Step 3: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source-serif-pro"/>
              </a:rPr>
              <a:t>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Splitting or merging intervals of continuous values according to some defined criterion.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7030A0"/>
                </a:solidFill>
                <a:effectLst/>
                <a:latin typeface="source-serif-pro"/>
              </a:rPr>
              <a:t>Step 4:</a:t>
            </a:r>
            <a:r>
              <a:rPr lang="en-US" sz="2800" b="0" i="0" dirty="0">
                <a:solidFill>
                  <a:srgbClr val="7030A0"/>
                </a:solidFill>
                <a:effectLst/>
                <a:latin typeface="source-serif-pro"/>
              </a:rPr>
              <a:t>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Stopping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22641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100" b="1" dirty="0"/>
              <a:t>Example: Human Age Discretization</a:t>
            </a:r>
            <a:endParaRPr lang="en-PH" sz="41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E9ECF-ADFC-739F-A79E-F24ECA69CF32}"/>
              </a:ext>
            </a:extLst>
          </p:cNvPr>
          <p:cNvSpPr txBox="1"/>
          <p:nvPr/>
        </p:nvSpPr>
        <p:spPr>
          <a:xfrm>
            <a:off x="1345503" y="3124627"/>
            <a:ext cx="9500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1, 5, 9, 4, 7, 11, 14, 17, 13, 18, 19, 31, 33, 36, 42, 44, 46, 70, 74, 78, 77</a:t>
            </a:r>
          </a:p>
          <a:p>
            <a:endParaRPr lang="en-PH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8BEBC-C636-460A-F86B-E39F34015375}"/>
              </a:ext>
            </a:extLst>
          </p:cNvPr>
          <p:cNvSpPr txBox="1"/>
          <p:nvPr/>
        </p:nvSpPr>
        <p:spPr>
          <a:xfrm>
            <a:off x="1345503" y="1550621"/>
            <a:ext cx="950099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273239"/>
                </a:solidFill>
                <a:latin typeface="Calibri Body"/>
                <a:ea typeface="Cambria Math" panose="02040503050406030204" pitchFamily="18" charset="0"/>
              </a:rPr>
              <a:t>Given this continuous data:</a:t>
            </a:r>
          </a:p>
          <a:p>
            <a:b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1, 77, 9, 4, 70, 11, 42, 17, 13, 18, 19, 31, 33, 36, 14, 44, 46, 7, 74, 78, 5</a:t>
            </a:r>
          </a:p>
          <a:p>
            <a:endParaRPr lang="en-PH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2910C-41A1-4C9D-2F7D-4DAF3A753329}"/>
              </a:ext>
            </a:extLst>
          </p:cNvPr>
          <p:cNvSpPr txBox="1"/>
          <p:nvPr/>
        </p:nvSpPr>
        <p:spPr>
          <a:xfrm>
            <a:off x="1732244" y="4787553"/>
            <a:ext cx="87275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  <a:ea typeface="Cambria Math" panose="02040503050406030204" pitchFamily="18" charset="0"/>
              </a:rPr>
              <a:t>Step 1:</a:t>
            </a:r>
            <a:r>
              <a:rPr lang="en-US" sz="3000" b="0" i="0" dirty="0">
                <a:solidFill>
                  <a:srgbClr val="00B0F0"/>
                </a:solidFill>
                <a:effectLst/>
                <a:latin typeface="Calibri Body"/>
                <a:ea typeface="Cambria Math" panose="02040503050406030204" pitchFamily="18" charset="0"/>
              </a:rPr>
              <a:t> </a:t>
            </a:r>
            <a:r>
              <a:rPr lang="en-US" sz="3000" b="0" i="0" dirty="0">
                <a:solidFill>
                  <a:srgbClr val="242424"/>
                </a:solidFill>
                <a:effectLst/>
                <a:latin typeface="Calibri Body"/>
                <a:ea typeface="Cambria Math" panose="02040503050406030204" pitchFamily="18" charset="0"/>
              </a:rPr>
              <a:t>Sort the continuous values in ascending order </a:t>
            </a:r>
          </a:p>
        </p:txBody>
      </p:sp>
    </p:spTree>
    <p:extLst>
      <p:ext uri="{BB962C8B-B14F-4D97-AF65-F5344CB8AC3E}">
        <p14:creationId xmlns:p14="http://schemas.microsoft.com/office/powerpoint/2010/main" val="32836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100" b="1" dirty="0"/>
              <a:t>Example: Human Age Discretization</a:t>
            </a:r>
            <a:endParaRPr lang="en-PH" sz="41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E9ECF-ADFC-739F-A79E-F24ECA69CF32}"/>
              </a:ext>
            </a:extLst>
          </p:cNvPr>
          <p:cNvSpPr txBox="1"/>
          <p:nvPr/>
        </p:nvSpPr>
        <p:spPr>
          <a:xfrm>
            <a:off x="1345502" y="1516449"/>
            <a:ext cx="9500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500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1, 5, 9, 4, 7, 11, 14, 17, 13, 18, 19, 31, 33, 36, 42, 44, 46, 70, 74, 78, 77</a:t>
            </a:r>
          </a:p>
          <a:p>
            <a:endParaRPr lang="en-PH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2910C-41A1-4C9D-2F7D-4DAF3A753329}"/>
              </a:ext>
            </a:extLst>
          </p:cNvPr>
          <p:cNvSpPr txBox="1"/>
          <p:nvPr/>
        </p:nvSpPr>
        <p:spPr>
          <a:xfrm>
            <a:off x="2829576" y="4510787"/>
            <a:ext cx="6532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i="0" dirty="0">
                <a:solidFill>
                  <a:srgbClr val="0070C0"/>
                </a:solidFill>
                <a:effectLst/>
                <a:latin typeface="Calibri Body"/>
                <a:ea typeface="Cambria Math" panose="02040503050406030204" pitchFamily="18" charset="0"/>
              </a:rPr>
              <a:t>Step 2: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Calibri Body"/>
                <a:ea typeface="Cambria Math" panose="02040503050406030204" pitchFamily="18" charset="0"/>
              </a:rPr>
              <a:t> </a:t>
            </a:r>
            <a:r>
              <a:rPr lang="en-US" sz="3000" dirty="0">
                <a:solidFill>
                  <a:srgbClr val="242424"/>
                </a:solidFill>
                <a:latin typeface="Calibri Body"/>
              </a:rPr>
              <a:t> Evaluate a cut point for splitting</a:t>
            </a:r>
            <a:endParaRPr lang="en-US" sz="3000" b="0" i="0" dirty="0">
              <a:solidFill>
                <a:srgbClr val="242424"/>
              </a:solidFill>
              <a:effectLst/>
              <a:latin typeface="Calibri Body"/>
              <a:ea typeface="Cambria Math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AA602C-F367-227B-EBA6-5FDA6191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49305"/>
              </p:ext>
            </p:extLst>
          </p:nvPr>
        </p:nvGraphicFramePr>
        <p:xfrm>
          <a:off x="2031998" y="28387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249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0230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735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64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1, 5, 9, 4, 7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11, 14, 17, 13, 18, 19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31, 33, 36, 42, 44, 46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70, 74, 78, 77</a:t>
                      </a:r>
                      <a:endParaRPr lang="en-PH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3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1414</TotalTime>
  <Words>867</Words>
  <Application>Microsoft Office PowerPoint</Application>
  <PresentationFormat>Widescreen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Office Theme</vt:lpstr>
      <vt:lpstr>Data Discretization</vt:lpstr>
      <vt:lpstr>What is Discretization?</vt:lpstr>
      <vt:lpstr>Continuous vs Discrete Data</vt:lpstr>
      <vt:lpstr>Continuous vs Discrete Data</vt:lpstr>
      <vt:lpstr>Continuous vs Discrete Data</vt:lpstr>
      <vt:lpstr>Why convert Continuous data to Discrete Data?</vt:lpstr>
      <vt:lpstr>Why convert Continuous data to Discrete Data?</vt:lpstr>
      <vt:lpstr>Example: Human Age Discretization</vt:lpstr>
      <vt:lpstr>Example: Human Age Discretization</vt:lpstr>
      <vt:lpstr>Example: Human Age Discretization</vt:lpstr>
      <vt:lpstr>Discretization Techniques</vt:lpstr>
      <vt:lpstr>Discretization By Histogram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304</cp:revision>
  <dcterms:created xsi:type="dcterms:W3CDTF">2022-05-11T03:47:05Z</dcterms:created>
  <dcterms:modified xsi:type="dcterms:W3CDTF">2023-09-15T04:02:24Z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