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7" r:id="rId5"/>
    <p:sldId id="283" r:id="rId6"/>
    <p:sldId id="299" r:id="rId7"/>
    <p:sldId id="315" r:id="rId8"/>
    <p:sldId id="313" r:id="rId9"/>
    <p:sldId id="314" r:id="rId10"/>
    <p:sldId id="317" r:id="rId11"/>
    <p:sldId id="32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7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31" autoAdjust="0"/>
  </p:normalViewPr>
  <p:slideViewPr>
    <p:cSldViewPr snapToGrid="0">
      <p:cViewPr>
        <p:scale>
          <a:sx n="100" d="100"/>
          <a:sy n="100" d="100"/>
        </p:scale>
        <p:origin x="2040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61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0162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2996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5910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3925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471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7913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43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280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2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973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726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5587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453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220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054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Inferential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1" y="1328909"/>
            <a:ext cx="4290585" cy="429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C48C9-07B5-7123-088D-40F21BDEBBA0}"/>
              </a:ext>
            </a:extLst>
          </p:cNvPr>
          <p:cNvSpPr txBox="1"/>
          <p:nvPr/>
        </p:nvSpPr>
        <p:spPr>
          <a:xfrm>
            <a:off x="1128386" y="3603063"/>
            <a:ext cx="4967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To answer this, it would be better if we asked only a </a:t>
            </a:r>
            <a:r>
              <a:rPr lang="en-US" sz="3000" b="1" dirty="0">
                <a:solidFill>
                  <a:srgbClr val="00B0F0"/>
                </a:solidFill>
              </a:rPr>
              <a:t>small sample of the population</a:t>
            </a:r>
            <a:endParaRPr lang="en-PH" sz="30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FF426-F5CD-23C9-B39E-58D6862A8EA6}"/>
              </a:ext>
            </a:extLst>
          </p:cNvPr>
          <p:cNvSpPr txBox="1"/>
          <p:nvPr/>
        </p:nvSpPr>
        <p:spPr>
          <a:xfrm>
            <a:off x="1128386" y="1238506"/>
            <a:ext cx="3986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General Question</a:t>
            </a:r>
            <a:r>
              <a:rPr lang="en-US" sz="3000" dirty="0">
                <a:solidFill>
                  <a:srgbClr val="0070C0"/>
                </a:solidFill>
              </a:rPr>
              <a:t>: </a:t>
            </a:r>
          </a:p>
          <a:p>
            <a:r>
              <a:rPr lang="en-US" sz="3000" dirty="0"/>
              <a:t>How many people in the </a:t>
            </a:r>
            <a:r>
              <a:rPr lang="en-US" sz="3000" dirty="0" err="1"/>
              <a:t>philippines</a:t>
            </a:r>
            <a:r>
              <a:rPr lang="en-US" sz="3000" dirty="0"/>
              <a:t> like </a:t>
            </a:r>
            <a:r>
              <a:rPr lang="en-US" sz="3000" b="1" dirty="0">
                <a:solidFill>
                  <a:srgbClr val="FFC000"/>
                </a:solidFill>
              </a:rPr>
              <a:t>mangoes?</a:t>
            </a:r>
            <a:endParaRPr lang="en-PH" sz="3000" b="1" dirty="0">
              <a:solidFill>
                <a:srgbClr val="FFC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5CF9D-0850-7B36-85EF-19A19EA1A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80" y="1640889"/>
            <a:ext cx="1394019" cy="13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1" y="1328909"/>
            <a:ext cx="4290585" cy="4290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E965C-C420-44A0-C351-38E6DCFED05B}"/>
              </a:ext>
            </a:extLst>
          </p:cNvPr>
          <p:cNvSpPr txBox="1"/>
          <p:nvPr/>
        </p:nvSpPr>
        <p:spPr>
          <a:xfrm>
            <a:off x="1128386" y="1377238"/>
            <a:ext cx="4967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Total Population:  </a:t>
            </a:r>
            <a:r>
              <a:rPr lang="en-US" sz="3000" b="1" dirty="0"/>
              <a:t>113 million</a:t>
            </a:r>
            <a:endParaRPr lang="en-PH" sz="3000" b="1" dirty="0"/>
          </a:p>
        </p:txBody>
      </p:sp>
      <p:pic>
        <p:nvPicPr>
          <p:cNvPr id="9" name="Picture 8" descr="A group of black people in a row&#10;&#10;Description automatically generated">
            <a:extLst>
              <a:ext uri="{FF2B5EF4-FFF2-40B4-BE49-F238E27FC236}">
                <a16:creationId xmlns:a16="http://schemas.microsoft.com/office/drawing/2014/main" id="{5DA2BA83-251C-16DC-10F8-7E110326C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61" y="2104679"/>
            <a:ext cx="2739723" cy="2954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96CC7F-9382-7EED-5A08-20ED2F918700}"/>
              </a:ext>
            </a:extLst>
          </p:cNvPr>
          <p:cNvSpPr txBox="1"/>
          <p:nvPr/>
        </p:nvSpPr>
        <p:spPr>
          <a:xfrm>
            <a:off x="1128386" y="5025656"/>
            <a:ext cx="5998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For example, let us sample </a:t>
            </a:r>
            <a:r>
              <a:rPr lang="en-US" sz="3000" b="1" dirty="0">
                <a:solidFill>
                  <a:srgbClr val="00B0F0"/>
                </a:solidFill>
              </a:rPr>
              <a:t>13 million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8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1" y="1328909"/>
            <a:ext cx="4290585" cy="4290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E965C-C420-44A0-C351-38E6DCFED05B}"/>
              </a:ext>
            </a:extLst>
          </p:cNvPr>
          <p:cNvSpPr txBox="1"/>
          <p:nvPr/>
        </p:nvSpPr>
        <p:spPr>
          <a:xfrm>
            <a:off x="1128386" y="1377238"/>
            <a:ext cx="489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Total Population:  </a:t>
            </a:r>
            <a:r>
              <a:rPr lang="en-US" sz="3000" b="1" dirty="0"/>
              <a:t>113 million</a:t>
            </a:r>
            <a:endParaRPr lang="en-PH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550E3-FEE0-66CA-09DA-2038E63B6C03}"/>
              </a:ext>
            </a:extLst>
          </p:cNvPr>
          <p:cNvSpPr txBox="1"/>
          <p:nvPr/>
        </p:nvSpPr>
        <p:spPr>
          <a:xfrm>
            <a:off x="1128386" y="2013815"/>
            <a:ext cx="391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Sample size:  </a:t>
            </a:r>
            <a:r>
              <a:rPr lang="en-US" sz="3000" b="1" dirty="0"/>
              <a:t>13 million</a:t>
            </a:r>
            <a:endParaRPr lang="en-PH" sz="3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16A07E-2ADB-4967-3761-4B58A3973BBE}"/>
              </a:ext>
            </a:extLst>
          </p:cNvPr>
          <p:cNvGrpSpPr/>
          <p:nvPr/>
        </p:nvGrpSpPr>
        <p:grpSpPr>
          <a:xfrm>
            <a:off x="1128386" y="2723840"/>
            <a:ext cx="6570904" cy="1015663"/>
            <a:chOff x="1128386" y="2723840"/>
            <a:chExt cx="6570904" cy="101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6CC7F-9382-7EED-5A08-20ED2F918700}"/>
                </a:ext>
              </a:extLst>
            </p:cNvPr>
            <p:cNvSpPr txBox="1"/>
            <p:nvPr/>
          </p:nvSpPr>
          <p:spPr>
            <a:xfrm>
              <a:off x="1128386" y="2723840"/>
              <a:ext cx="59987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For example, </a:t>
              </a:r>
              <a:r>
                <a:rPr lang="en-US" sz="3000" b="1" dirty="0">
                  <a:solidFill>
                    <a:srgbClr val="00B0F0"/>
                  </a:solidFill>
                </a:rPr>
                <a:t>6.5 million </a:t>
              </a:r>
              <a:r>
                <a:rPr lang="en-US" sz="3000" dirty="0"/>
                <a:t>or half of our sample said they </a:t>
              </a:r>
              <a:r>
                <a:rPr lang="en-US" sz="3000" b="1" dirty="0">
                  <a:solidFill>
                    <a:srgbClr val="FF0000"/>
                  </a:solidFill>
                </a:rPr>
                <a:t>love</a:t>
              </a:r>
              <a:r>
                <a:rPr lang="en-US" sz="3000" dirty="0"/>
                <a:t> </a:t>
              </a:r>
              <a:r>
                <a:rPr lang="en-US" sz="3000" b="1" dirty="0">
                  <a:solidFill>
                    <a:srgbClr val="FFC000"/>
                  </a:solidFill>
                </a:rPr>
                <a:t>mangoes</a:t>
              </a:r>
              <a:r>
                <a:rPr lang="en-US" sz="3000" dirty="0"/>
                <a:t> </a:t>
              </a:r>
              <a:endParaRPr lang="en-PH" sz="3000" b="1" dirty="0">
                <a:solidFill>
                  <a:srgbClr val="00B0F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10E5E0-F7E5-E971-4957-D2DB2C911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934" y="2762510"/>
              <a:ext cx="874356" cy="87435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AE0844-F0F3-04AA-BFC0-B709D5DE2FDF}"/>
              </a:ext>
            </a:extLst>
          </p:cNvPr>
          <p:cNvSpPr txBox="1"/>
          <p:nvPr/>
        </p:nvSpPr>
        <p:spPr>
          <a:xfrm>
            <a:off x="1128386" y="4092033"/>
            <a:ext cx="5998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With this fact, we can use this information to </a:t>
            </a:r>
            <a:r>
              <a:rPr lang="en-US" sz="3000" b="1" dirty="0">
                <a:solidFill>
                  <a:srgbClr val="0070C0"/>
                </a:solidFill>
              </a:rPr>
              <a:t>draw a conclusion </a:t>
            </a:r>
            <a:r>
              <a:rPr lang="en-US" sz="3000" dirty="0"/>
              <a:t>about the population! 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8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1" y="1328909"/>
            <a:ext cx="4290585" cy="4290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E965C-C420-44A0-C351-38E6DCFED05B}"/>
              </a:ext>
            </a:extLst>
          </p:cNvPr>
          <p:cNvSpPr txBox="1"/>
          <p:nvPr/>
        </p:nvSpPr>
        <p:spPr>
          <a:xfrm>
            <a:off x="1128386" y="1377238"/>
            <a:ext cx="489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Total Population:  </a:t>
            </a:r>
            <a:r>
              <a:rPr lang="en-US" sz="3000" b="1" dirty="0"/>
              <a:t>113 million</a:t>
            </a:r>
            <a:endParaRPr lang="en-PH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550E3-FEE0-66CA-09DA-2038E63B6C03}"/>
              </a:ext>
            </a:extLst>
          </p:cNvPr>
          <p:cNvSpPr txBox="1"/>
          <p:nvPr/>
        </p:nvSpPr>
        <p:spPr>
          <a:xfrm>
            <a:off x="1128386" y="2013815"/>
            <a:ext cx="391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Sample size:  </a:t>
            </a:r>
            <a:r>
              <a:rPr lang="en-US" sz="3000" b="1" dirty="0"/>
              <a:t>13 million</a:t>
            </a:r>
            <a:endParaRPr lang="en-PH" sz="3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16A07E-2ADB-4967-3761-4B58A3973BBE}"/>
              </a:ext>
            </a:extLst>
          </p:cNvPr>
          <p:cNvGrpSpPr/>
          <p:nvPr/>
        </p:nvGrpSpPr>
        <p:grpSpPr>
          <a:xfrm>
            <a:off x="1128387" y="2723840"/>
            <a:ext cx="5765769" cy="1015663"/>
            <a:chOff x="1128387" y="2723840"/>
            <a:chExt cx="5765769" cy="101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6CC7F-9382-7EED-5A08-20ED2F918700}"/>
                </a:ext>
              </a:extLst>
            </p:cNvPr>
            <p:cNvSpPr txBox="1"/>
            <p:nvPr/>
          </p:nvSpPr>
          <p:spPr>
            <a:xfrm>
              <a:off x="1128387" y="2723840"/>
              <a:ext cx="49676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Fact:</a:t>
              </a:r>
              <a:r>
                <a:rPr lang="en-US" sz="3000" b="1" dirty="0">
                  <a:solidFill>
                    <a:srgbClr val="00B0F0"/>
                  </a:solidFill>
                </a:rPr>
                <a:t> 6.5 million </a:t>
              </a:r>
              <a:r>
                <a:rPr lang="en-US" sz="3000" dirty="0"/>
                <a:t>said they </a:t>
              </a:r>
              <a:r>
                <a:rPr lang="en-US" sz="3000" b="1" dirty="0">
                  <a:solidFill>
                    <a:srgbClr val="FF0000"/>
                  </a:solidFill>
                </a:rPr>
                <a:t>love </a:t>
              </a:r>
              <a:r>
                <a:rPr lang="en-US" sz="3000" b="1" dirty="0">
                  <a:solidFill>
                    <a:srgbClr val="FFC000"/>
                  </a:solidFill>
                </a:rPr>
                <a:t>mangoes</a:t>
              </a:r>
              <a:r>
                <a:rPr lang="en-US" sz="3000" dirty="0"/>
                <a:t> </a:t>
              </a:r>
              <a:endParaRPr lang="en-PH" sz="3000" b="1" dirty="0">
                <a:solidFill>
                  <a:srgbClr val="00B0F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10E5E0-F7E5-E971-4957-D2DB2C911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750634"/>
              <a:ext cx="874356" cy="87435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E0844-F0F3-04AA-BFC0-B709D5DE2FDF}"/>
                  </a:ext>
                </a:extLst>
              </p:cNvPr>
              <p:cNvSpPr txBox="1"/>
              <p:nvPr/>
            </p:nvSpPr>
            <p:spPr>
              <a:xfrm>
                <a:off x="1128386" y="3663264"/>
                <a:ext cx="70059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For example, we can say that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50 percent</a:t>
                </a:r>
                <a:r>
                  <a:rPr lang="en-US" sz="3000" dirty="0"/>
                  <a:t> of the entire population maybe within a 5 percent margin of error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 love mangoes</a:t>
                </a:r>
                <a:r>
                  <a:rPr lang="en-US" sz="3000" dirty="0"/>
                  <a:t>!</a:t>
                </a:r>
              </a:p>
              <a:p>
                <a:r>
                  <a:rPr lang="en-US" sz="3000" b="1" dirty="0">
                    <a:solidFill>
                      <a:srgbClr val="00B0F0"/>
                    </a:solidFill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%±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PH" sz="3000" b="1" dirty="0">
                    <a:solidFill>
                      <a:srgbClr val="00B0F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E0844-F0F3-04AA-BFC0-B709D5DE2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86" y="3663264"/>
                <a:ext cx="7005964" cy="2862322"/>
              </a:xfrm>
              <a:prstGeom prst="rect">
                <a:avLst/>
              </a:prstGeom>
              <a:blipFill>
                <a:blip r:embed="rId6"/>
                <a:stretch>
                  <a:fillRect l="-2002" t="-2559" r="-60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81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1" y="1328909"/>
            <a:ext cx="4290585" cy="4290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E965C-C420-44A0-C351-38E6DCFED05B}"/>
              </a:ext>
            </a:extLst>
          </p:cNvPr>
          <p:cNvSpPr txBox="1"/>
          <p:nvPr/>
        </p:nvSpPr>
        <p:spPr>
          <a:xfrm>
            <a:off x="1128386" y="1377238"/>
            <a:ext cx="489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Total Population:  </a:t>
            </a:r>
            <a:r>
              <a:rPr lang="en-US" sz="3000" b="1" dirty="0"/>
              <a:t>113 million</a:t>
            </a:r>
            <a:endParaRPr lang="en-PH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550E3-FEE0-66CA-09DA-2038E63B6C03}"/>
              </a:ext>
            </a:extLst>
          </p:cNvPr>
          <p:cNvSpPr txBox="1"/>
          <p:nvPr/>
        </p:nvSpPr>
        <p:spPr>
          <a:xfrm>
            <a:off x="1128386" y="2013815"/>
            <a:ext cx="391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Sample size:  </a:t>
            </a:r>
            <a:r>
              <a:rPr lang="en-US" sz="3000" b="1" dirty="0"/>
              <a:t>13 million</a:t>
            </a:r>
            <a:endParaRPr lang="en-PH" sz="3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16A07E-2ADB-4967-3761-4B58A3973BBE}"/>
              </a:ext>
            </a:extLst>
          </p:cNvPr>
          <p:cNvGrpSpPr/>
          <p:nvPr/>
        </p:nvGrpSpPr>
        <p:grpSpPr>
          <a:xfrm>
            <a:off x="1128387" y="2723840"/>
            <a:ext cx="5765769" cy="1015663"/>
            <a:chOff x="1128387" y="2723840"/>
            <a:chExt cx="5765769" cy="101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6CC7F-9382-7EED-5A08-20ED2F918700}"/>
                </a:ext>
              </a:extLst>
            </p:cNvPr>
            <p:cNvSpPr txBox="1"/>
            <p:nvPr/>
          </p:nvSpPr>
          <p:spPr>
            <a:xfrm>
              <a:off x="1128387" y="2723840"/>
              <a:ext cx="49676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Fact:</a:t>
              </a:r>
              <a:r>
                <a:rPr lang="en-US" sz="3000" b="1" dirty="0">
                  <a:solidFill>
                    <a:srgbClr val="00B0F0"/>
                  </a:solidFill>
                </a:rPr>
                <a:t> 6.5 million </a:t>
              </a:r>
              <a:r>
                <a:rPr lang="en-US" sz="3000" dirty="0"/>
                <a:t>said they </a:t>
              </a:r>
              <a:r>
                <a:rPr lang="en-US" sz="3000" b="1" dirty="0">
                  <a:solidFill>
                    <a:srgbClr val="FF0000"/>
                  </a:solidFill>
                </a:rPr>
                <a:t>love </a:t>
              </a:r>
              <a:r>
                <a:rPr lang="en-US" sz="3000" b="1" dirty="0">
                  <a:solidFill>
                    <a:srgbClr val="FFC000"/>
                  </a:solidFill>
                </a:rPr>
                <a:t>mangoes</a:t>
              </a:r>
              <a:r>
                <a:rPr lang="en-US" sz="3000" dirty="0"/>
                <a:t> </a:t>
              </a:r>
              <a:endParaRPr lang="en-PH" sz="3000" b="1" dirty="0">
                <a:solidFill>
                  <a:srgbClr val="00B0F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10E5E0-F7E5-E971-4957-D2DB2C911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750634"/>
              <a:ext cx="874356" cy="87435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AE0844-F0F3-04AA-BFC0-B709D5DE2FDF}"/>
              </a:ext>
            </a:extLst>
          </p:cNvPr>
          <p:cNvSpPr txBox="1"/>
          <p:nvPr/>
        </p:nvSpPr>
        <p:spPr>
          <a:xfrm>
            <a:off x="1128386" y="3775204"/>
            <a:ext cx="6393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Inference</a:t>
            </a:r>
            <a:r>
              <a:rPr lang="en-US" sz="3000" dirty="0"/>
              <a:t>: </a:t>
            </a:r>
            <a:r>
              <a:rPr lang="en-US" sz="3000" b="1" dirty="0">
                <a:solidFill>
                  <a:srgbClr val="00B0F0"/>
                </a:solidFill>
              </a:rPr>
              <a:t>50 percent</a:t>
            </a:r>
            <a:r>
              <a:rPr lang="en-US" sz="3000" dirty="0">
                <a:solidFill>
                  <a:srgbClr val="00B0F0"/>
                </a:solidFill>
              </a:rPr>
              <a:t> </a:t>
            </a:r>
            <a:r>
              <a:rPr lang="en-US" sz="3000" dirty="0"/>
              <a:t>of the population within a 5 percent margin of error</a:t>
            </a:r>
            <a:r>
              <a:rPr lang="en-US" sz="3000" b="1" dirty="0">
                <a:solidFill>
                  <a:srgbClr val="FF0000"/>
                </a:solidFill>
              </a:rPr>
              <a:t> love mangoes</a:t>
            </a:r>
            <a:r>
              <a:rPr lang="en-US" sz="3000" dirty="0"/>
              <a:t> </a:t>
            </a:r>
            <a:endParaRPr lang="en-PH" sz="3000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C6BE0-2321-0F7C-7FE8-12B9924DCE8F}"/>
              </a:ext>
            </a:extLst>
          </p:cNvPr>
          <p:cNvSpPr txBox="1"/>
          <p:nvPr/>
        </p:nvSpPr>
        <p:spPr>
          <a:xfrm>
            <a:off x="1128386" y="5173630"/>
            <a:ext cx="6186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For example, let us say the confidence rate is </a:t>
            </a:r>
            <a:r>
              <a:rPr lang="en-US" sz="3000" b="1" dirty="0">
                <a:solidFill>
                  <a:srgbClr val="00B0F0"/>
                </a:solidFill>
              </a:rPr>
              <a:t>95%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1" y="1328909"/>
            <a:ext cx="4290585" cy="4290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E965C-C420-44A0-C351-38E6DCFED05B}"/>
              </a:ext>
            </a:extLst>
          </p:cNvPr>
          <p:cNvSpPr txBox="1"/>
          <p:nvPr/>
        </p:nvSpPr>
        <p:spPr>
          <a:xfrm>
            <a:off x="1128386" y="1377238"/>
            <a:ext cx="489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Total Population:  </a:t>
            </a:r>
            <a:r>
              <a:rPr lang="en-US" sz="3000" b="1" dirty="0"/>
              <a:t>113 million</a:t>
            </a:r>
            <a:endParaRPr lang="en-PH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C6BE0-2321-0F7C-7FE8-12B9924DCE8F}"/>
              </a:ext>
            </a:extLst>
          </p:cNvPr>
          <p:cNvSpPr txBox="1"/>
          <p:nvPr/>
        </p:nvSpPr>
        <p:spPr>
          <a:xfrm>
            <a:off x="1128386" y="1943451"/>
            <a:ext cx="6186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 can increase the confidence rate 95% </a:t>
            </a:r>
            <a:r>
              <a:rPr lang="en-US" sz="3000" b="1" dirty="0">
                <a:solidFill>
                  <a:srgbClr val="00B0F0"/>
                </a:solidFill>
              </a:rPr>
              <a:t>by increasing our sample size</a:t>
            </a:r>
            <a:endParaRPr lang="en-PH" sz="3000" b="1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3EA2B-D0E9-BB11-062A-AC553B50C332}"/>
              </a:ext>
            </a:extLst>
          </p:cNvPr>
          <p:cNvSpPr txBox="1"/>
          <p:nvPr/>
        </p:nvSpPr>
        <p:spPr>
          <a:xfrm>
            <a:off x="1128386" y="3180201"/>
            <a:ext cx="4205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Sample size:  </a:t>
            </a:r>
            <a:r>
              <a:rPr lang="en-US" sz="3000" b="1" dirty="0"/>
              <a:t>100 million</a:t>
            </a:r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3244F0-EF3C-D3F1-890B-80B88309C22D}"/>
                  </a:ext>
                </a:extLst>
              </p:cNvPr>
              <p:cNvSpPr txBox="1"/>
              <p:nvPr/>
            </p:nvSpPr>
            <p:spPr>
              <a:xfrm>
                <a:off x="1140129" y="3897534"/>
                <a:ext cx="209106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000" b="1" dirty="0">
                    <a:ea typeface="Cambria Math" panose="02040503050406030204" pitchFamily="18" charset="0"/>
                  </a:rPr>
                  <a:t>90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%±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3244F0-EF3C-D3F1-890B-80B88309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29" y="3897534"/>
                <a:ext cx="2091064" cy="553998"/>
              </a:xfrm>
              <a:prstGeom prst="rect">
                <a:avLst/>
              </a:prstGeom>
              <a:blipFill>
                <a:blip r:embed="rId5"/>
                <a:stretch>
                  <a:fillRect l="-6706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9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Inferential Statistics?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Example of Inferential Statistics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Types of Inferential Statistics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FC9A62D3-977A-6BA6-3980-029605A0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6318" y="1063411"/>
            <a:ext cx="673335" cy="673335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2AD3438-969A-C3D3-8E31-4264C801E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985" y="1872166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4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000" dirty="0"/>
              <a:t>There are two main types of inferential statistics, </a:t>
            </a:r>
          </a:p>
          <a:p>
            <a:pPr eaLnBrk="1" hangingPunct="1"/>
            <a:endParaRPr lang="en-US" sz="30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dirty="0"/>
              <a:t>Hypothesis testing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dirty="0"/>
              <a:t>Regression analysis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6409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Inferential Statistics?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Example of Inferential Statistics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Types of Inferential Statistics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4500" b="1" dirty="0"/>
              <a:t>Outline</a:t>
            </a:r>
            <a:endParaRPr lang="en-PH" sz="4500" b="1" dirty="0"/>
          </a:p>
        </p:txBody>
      </p:sp>
    </p:spTree>
    <p:extLst>
      <p:ext uri="{BB962C8B-B14F-4D97-AF65-F5344CB8AC3E}">
        <p14:creationId xmlns:p14="http://schemas.microsoft.com/office/powerpoint/2010/main" val="118141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000" dirty="0"/>
              <a:t>Inferential statistics is a branch of statistics that makes the use of various analytical tools to </a:t>
            </a:r>
            <a:r>
              <a:rPr lang="en-US" sz="3000" b="1" dirty="0">
                <a:solidFill>
                  <a:srgbClr val="00B0F0"/>
                </a:solidFill>
              </a:rPr>
              <a:t>draw inferences </a:t>
            </a:r>
            <a:r>
              <a:rPr lang="en-US" sz="3000" dirty="0"/>
              <a:t>about the population data from sample data.</a:t>
            </a:r>
          </a:p>
          <a:p>
            <a:pPr eaLnBrk="1" hangingPunct="1"/>
            <a:endParaRPr lang="en-US" sz="3000" dirty="0"/>
          </a:p>
          <a:p>
            <a:pPr eaLnBrk="1" hangingPunct="1"/>
            <a:r>
              <a:rPr lang="en-US" sz="3000" dirty="0"/>
              <a:t>While descriptive statistics </a:t>
            </a:r>
            <a:r>
              <a:rPr lang="en-US" sz="3000" b="1" dirty="0">
                <a:solidFill>
                  <a:srgbClr val="FF0000"/>
                </a:solidFill>
              </a:rPr>
              <a:t>summarizes the features of the data set</a:t>
            </a:r>
            <a:r>
              <a:rPr lang="en-US" sz="3000" dirty="0"/>
              <a:t>, inferential statistics helps to </a:t>
            </a:r>
            <a:r>
              <a:rPr lang="en-US" sz="3000" b="1" dirty="0">
                <a:solidFill>
                  <a:srgbClr val="00B0F0"/>
                </a:solidFill>
              </a:rPr>
              <a:t>draw conclusions </a:t>
            </a:r>
            <a:r>
              <a:rPr lang="en-US" sz="3000" dirty="0"/>
              <a:t>about the population.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40513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10FD8F-9276-3D7B-6D29-81A3479A5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56838"/>
              </p:ext>
            </p:extLst>
          </p:nvPr>
        </p:nvGraphicFramePr>
        <p:xfrm>
          <a:off x="2031999" y="1466696"/>
          <a:ext cx="8128000" cy="40909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14546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05891269"/>
                    </a:ext>
                  </a:extLst>
                </a:gridCol>
              </a:tblGrid>
              <a:tr h="4732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Descriptive</a:t>
                      </a:r>
                      <a:endParaRPr lang="en-P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Inferential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46369"/>
                  </a:ext>
                </a:extLst>
              </a:tr>
              <a:tr h="816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Organizing and summarizing data using numbers and graphs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Using sample data to make an inference or draw conclusion of the population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153851"/>
                  </a:ext>
                </a:extLst>
              </a:tr>
              <a:tr h="11669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 Graphs, Histograms, Pie Charts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Uses probability to determine how confident we can be that the conclusions we make are correct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03639"/>
                  </a:ext>
                </a:extLst>
              </a:tr>
              <a:tr h="816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Measures of Central Tendency: Mean Median and Mode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Confidence Intervals and Margin of Error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84899"/>
                  </a:ext>
                </a:extLst>
              </a:tr>
              <a:tr h="816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Measures of Variability: Range, Variance and Standard Deviation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3327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5AA1F84-C9DC-FADB-C2BC-7EE1E4A68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Descriptive vs Inferential statistics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406667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000" dirty="0"/>
              <a:t>Inferential statistics can be defined as a field of statistics that uses analytical tools for drawing conclusions about a population by </a:t>
            </a:r>
            <a:r>
              <a:rPr lang="en-US" sz="3000" b="1" dirty="0">
                <a:solidFill>
                  <a:srgbClr val="00B0F0"/>
                </a:solidFill>
              </a:rPr>
              <a:t>examining random samples</a:t>
            </a:r>
            <a:r>
              <a:rPr lang="en-US" sz="3000" dirty="0"/>
              <a:t>. </a:t>
            </a:r>
          </a:p>
          <a:p>
            <a:pPr eaLnBrk="1" hangingPunct="1"/>
            <a:endParaRPr lang="en-US" sz="3000" dirty="0"/>
          </a:p>
          <a:p>
            <a:pPr eaLnBrk="1" hangingPunct="1"/>
            <a:r>
              <a:rPr lang="en-US" sz="3000" dirty="0"/>
              <a:t>The goal of inferential statistics is to </a:t>
            </a:r>
            <a:r>
              <a:rPr lang="en-US" sz="3000" b="1" dirty="0">
                <a:solidFill>
                  <a:srgbClr val="00B0F0"/>
                </a:solidFill>
              </a:rPr>
              <a:t>make generalizations </a:t>
            </a:r>
            <a:r>
              <a:rPr lang="en-US" sz="3000" dirty="0"/>
              <a:t>or</a:t>
            </a:r>
            <a:r>
              <a:rPr lang="en-US" sz="3000" b="1" dirty="0">
                <a:solidFill>
                  <a:srgbClr val="00B0F0"/>
                </a:solidFill>
              </a:rPr>
              <a:t> reasonable guesses about a population</a:t>
            </a:r>
            <a:r>
              <a:rPr lang="en-US" sz="3000" dirty="0"/>
              <a:t>. 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8871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000" dirty="0"/>
              <a:t>With inferential statistics, it is important to use</a:t>
            </a:r>
            <a:r>
              <a:rPr lang="en-US" sz="3000" b="1" dirty="0">
                <a:solidFill>
                  <a:srgbClr val="0070C0"/>
                </a:solidFill>
              </a:rPr>
              <a:t> random and unbiased sampling methods</a:t>
            </a:r>
            <a:r>
              <a:rPr lang="en-US" sz="3000" dirty="0"/>
              <a:t>. </a:t>
            </a:r>
          </a:p>
          <a:p>
            <a:pPr eaLnBrk="1" hangingPunct="1"/>
            <a:endParaRPr lang="en-US" sz="3000" dirty="0"/>
          </a:p>
          <a:p>
            <a:pPr eaLnBrk="1" hangingPunct="1"/>
            <a:r>
              <a:rPr lang="en-US" sz="3000" dirty="0"/>
              <a:t>If our sample is not representative of the population, then we </a:t>
            </a:r>
            <a:r>
              <a:rPr lang="en-US" sz="3000" b="1" dirty="0">
                <a:solidFill>
                  <a:srgbClr val="0070C0"/>
                </a:solidFill>
              </a:rPr>
              <a:t>cannot make valid statistical inferences or generalize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74734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Making estimates about populations (for example, the mean SAT score of all 11th graders in the US).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Testing hypotheses to draw conclusions about populations (for example, the relationship between SAT scores and family income).</a:t>
            </a:r>
          </a:p>
        </p:txBody>
      </p:sp>
    </p:spTree>
    <p:extLst>
      <p:ext uri="{BB962C8B-B14F-4D97-AF65-F5344CB8AC3E}">
        <p14:creationId xmlns:p14="http://schemas.microsoft.com/office/powerpoint/2010/main" val="184568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Inferential Statistics?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Example of Inferential Statistics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Types of Inferential Statistics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FC9A62D3-977A-6BA6-3980-029605A0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6818" y="1179781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2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1351338"/>
            <a:ext cx="4290585" cy="429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C48C9-07B5-7123-088D-40F21BDEBBA0}"/>
              </a:ext>
            </a:extLst>
          </p:cNvPr>
          <p:cNvSpPr txBox="1"/>
          <p:nvPr/>
        </p:nvSpPr>
        <p:spPr>
          <a:xfrm>
            <a:off x="1128386" y="1388145"/>
            <a:ext cx="4967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Total Population:  </a:t>
            </a:r>
            <a:r>
              <a:rPr lang="en-US" sz="3000" b="1" dirty="0"/>
              <a:t>113 million</a:t>
            </a:r>
            <a:endParaRPr lang="en-PH" sz="30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8941C5-7C93-5F9D-F725-FC00E5B5B10F}"/>
              </a:ext>
            </a:extLst>
          </p:cNvPr>
          <p:cNvGrpSpPr/>
          <p:nvPr/>
        </p:nvGrpSpPr>
        <p:grpSpPr>
          <a:xfrm>
            <a:off x="1128386" y="2015634"/>
            <a:ext cx="5483648" cy="1938992"/>
            <a:chOff x="1128386" y="2015634"/>
            <a:chExt cx="5483648" cy="19389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DFF426-F5CD-23C9-B39E-58D6862A8EA6}"/>
                </a:ext>
              </a:extLst>
            </p:cNvPr>
            <p:cNvSpPr txBox="1"/>
            <p:nvPr/>
          </p:nvSpPr>
          <p:spPr>
            <a:xfrm>
              <a:off x="1128386" y="2015634"/>
              <a:ext cx="39865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General Question</a:t>
              </a:r>
              <a:r>
                <a:rPr lang="en-US" sz="3000" dirty="0">
                  <a:solidFill>
                    <a:srgbClr val="0070C0"/>
                  </a:solidFill>
                </a:rPr>
                <a:t>: </a:t>
              </a:r>
            </a:p>
            <a:p>
              <a:r>
                <a:rPr lang="en-US" sz="3000" dirty="0"/>
                <a:t>How many people in the </a:t>
              </a:r>
              <a:r>
                <a:rPr lang="en-US" sz="3000" dirty="0" err="1"/>
                <a:t>philippines</a:t>
              </a:r>
              <a:r>
                <a:rPr lang="en-US" sz="3000" dirty="0"/>
                <a:t> like </a:t>
              </a:r>
              <a:r>
                <a:rPr lang="en-US" sz="3000" b="1" dirty="0">
                  <a:solidFill>
                    <a:srgbClr val="FFC000"/>
                  </a:solidFill>
                </a:rPr>
                <a:t>mangoes?</a:t>
              </a:r>
              <a:endParaRPr lang="en-PH" sz="3000" b="1" dirty="0">
                <a:solidFill>
                  <a:srgbClr val="FFC000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F5CF9D-0850-7B36-85EF-19A19EA1A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015" y="2242846"/>
              <a:ext cx="1394019" cy="139401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7F908C-D49E-C06E-81AB-315DEE0E5204}"/>
              </a:ext>
            </a:extLst>
          </p:cNvPr>
          <p:cNvSpPr txBox="1"/>
          <p:nvPr/>
        </p:nvSpPr>
        <p:spPr>
          <a:xfrm>
            <a:off x="1128386" y="4142166"/>
            <a:ext cx="658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It would be unreasonable to ask all 113 million people in the </a:t>
            </a:r>
            <a:r>
              <a:rPr lang="en-US" sz="3000" b="1" dirty="0" err="1">
                <a:solidFill>
                  <a:srgbClr val="FF0000"/>
                </a:solidFill>
              </a:rPr>
              <a:t>philippines</a:t>
            </a:r>
            <a:r>
              <a:rPr lang="en-US" sz="3000" b="1" dirty="0">
                <a:solidFill>
                  <a:srgbClr val="FF0000"/>
                </a:solidFill>
              </a:rPr>
              <a:t> if they like mangoes </a:t>
            </a:r>
            <a:endParaRPr lang="en-PH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2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1908</TotalTime>
  <Words>607</Words>
  <Application>Microsoft Office PowerPoint</Application>
  <PresentationFormat>Widescreen</PresentationFormat>
  <Paragraphs>201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Inferential Statistics</vt:lpstr>
      <vt:lpstr>Outline</vt:lpstr>
      <vt:lpstr>Inferential statistics</vt:lpstr>
      <vt:lpstr>Descriptive vs Inferential statistics</vt:lpstr>
      <vt:lpstr>Inferential statistics</vt:lpstr>
      <vt:lpstr>Inferential statistics</vt:lpstr>
      <vt:lpstr>Inferential statistics</vt:lpstr>
      <vt:lpstr>PowerPoint Presentation</vt:lpstr>
      <vt:lpstr>Inferential statistics</vt:lpstr>
      <vt:lpstr>Inferential statistics</vt:lpstr>
      <vt:lpstr>Inferential statistics</vt:lpstr>
      <vt:lpstr>Inferential statistics</vt:lpstr>
      <vt:lpstr>Inferential statistics</vt:lpstr>
      <vt:lpstr>Inferential statistics</vt:lpstr>
      <vt:lpstr>Inferential statistics</vt:lpstr>
      <vt:lpstr>PowerPoint Presentation</vt:lpstr>
      <vt:lpstr>Inferential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468</cp:revision>
  <dcterms:created xsi:type="dcterms:W3CDTF">2022-05-11T03:47:05Z</dcterms:created>
  <dcterms:modified xsi:type="dcterms:W3CDTF">2023-10-16T14:55:09Z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