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7" r:id="rId5"/>
    <p:sldId id="283" r:id="rId6"/>
    <p:sldId id="299" r:id="rId7"/>
    <p:sldId id="329" r:id="rId8"/>
    <p:sldId id="330" r:id="rId9"/>
    <p:sldId id="332" r:id="rId10"/>
    <p:sldId id="333" r:id="rId11"/>
    <p:sldId id="336" r:id="rId12"/>
    <p:sldId id="335" r:id="rId13"/>
    <p:sldId id="337" r:id="rId14"/>
    <p:sldId id="339" r:id="rId15"/>
    <p:sldId id="334" r:id="rId16"/>
    <p:sldId id="338" r:id="rId17"/>
    <p:sldId id="33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6" autoAdjust="0"/>
    <p:restoredTop sz="94104" autoAdjust="0"/>
  </p:normalViewPr>
  <p:slideViewPr>
    <p:cSldViewPr snapToGrid="0">
      <p:cViewPr varScale="1">
        <p:scale>
          <a:sx n="164" d="100"/>
          <a:sy n="164" d="100"/>
        </p:scale>
        <p:origin x="16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23/10/2023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0354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9743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5291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61937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41614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22805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225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767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9336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1832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6837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6353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178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23/10/2023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23/10/2023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23/10/2023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23/10/2023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Test of Significance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PH" sz="2400" b="1" dirty="0"/>
              <a:t>Presented by:</a:t>
            </a:r>
          </a:p>
          <a:p>
            <a:pPr algn="l"/>
            <a:r>
              <a:rPr lang="en-PH" sz="2400" dirty="0"/>
              <a:t>Elizer Ponio Jr.</a:t>
            </a:r>
          </a:p>
          <a:p>
            <a:pPr algn="l"/>
            <a:r>
              <a:rPr lang="en-PH" sz="2400" dirty="0"/>
              <a:t>Department of Computer Science</a:t>
            </a:r>
          </a:p>
          <a:p>
            <a:pPr algn="l"/>
            <a:r>
              <a:rPr lang="en-PH" sz="24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pic>
        <p:nvPicPr>
          <p:cNvPr id="7" name="Picture 6" descr="A poster with a plant growing out of the ground&#10;&#10;Description automatically generated">
            <a:extLst>
              <a:ext uri="{FF2B5EF4-FFF2-40B4-BE49-F238E27FC236}">
                <a16:creationId xmlns:a16="http://schemas.microsoft.com/office/drawing/2014/main" id="{BC2E7218-AC19-F130-0716-0305FA851E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488" y="291210"/>
            <a:ext cx="8199023" cy="546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71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Court Trial Example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11404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The process of testing hypotheses can be compared to court trials.</a:t>
            </a:r>
          </a:p>
          <a:p>
            <a:r>
              <a:rPr lang="en-US" sz="3000" dirty="0"/>
              <a:t>A person comes into court charged with a crime. </a:t>
            </a:r>
          </a:p>
          <a:p>
            <a:endParaRPr lang="en-PH" sz="3000" dirty="0"/>
          </a:p>
        </p:txBody>
      </p:sp>
      <p:pic>
        <p:nvPicPr>
          <p:cNvPr id="3" name="Picture 2" descr="A person sitting at a desk&#10;&#10;Description automatically generated">
            <a:extLst>
              <a:ext uri="{FF2B5EF4-FFF2-40B4-BE49-F238E27FC236}">
                <a16:creationId xmlns:a16="http://schemas.microsoft.com/office/drawing/2014/main" id="{EA82693E-380E-7EA1-CB9D-141726E579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738" y="2672733"/>
            <a:ext cx="4108522" cy="30813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4419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Court Trial Example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1140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 jury must decide whether the person is </a:t>
            </a:r>
            <a:r>
              <a:rPr lang="en-US" sz="3000" b="1" dirty="0">
                <a:solidFill>
                  <a:srgbClr val="00B0F0"/>
                </a:solidFill>
              </a:rPr>
              <a:t>not guilty (null hypothesis) </a:t>
            </a:r>
            <a:r>
              <a:rPr lang="en-US" sz="3000" dirty="0"/>
              <a:t>or </a:t>
            </a:r>
            <a:r>
              <a:rPr lang="en-US" sz="3000" b="1" dirty="0">
                <a:solidFill>
                  <a:srgbClr val="00B050"/>
                </a:solidFill>
              </a:rPr>
              <a:t>guilty (alternative hypothesis). </a:t>
            </a:r>
            <a:endParaRPr lang="en-PH" sz="3000" b="1" dirty="0">
              <a:solidFill>
                <a:srgbClr val="00B050"/>
              </a:solidFill>
            </a:endParaRPr>
          </a:p>
        </p:txBody>
      </p:sp>
      <p:pic>
        <p:nvPicPr>
          <p:cNvPr id="9" name="Picture 8" descr="A person in a suit speaking into a microphone&#10;&#10;Description automatically generated">
            <a:extLst>
              <a:ext uri="{FF2B5EF4-FFF2-40B4-BE49-F238E27FC236}">
                <a16:creationId xmlns:a16="http://schemas.microsoft.com/office/drawing/2014/main" id="{9F258C01-E13E-C655-B0D2-3A1DC30E3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66" y="2702938"/>
            <a:ext cx="5527665" cy="2971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0961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Court Trial Example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11404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Even though the person is charged with the crime, at the beginning of the trial (and until the jury declares otherwise) the accused is assumed to be </a:t>
            </a:r>
            <a:r>
              <a:rPr lang="en-US" sz="3000" b="1" dirty="0">
                <a:solidFill>
                  <a:srgbClr val="00B050"/>
                </a:solidFill>
              </a:rPr>
              <a:t>not guilty </a:t>
            </a:r>
            <a:r>
              <a:rPr lang="en-US" sz="3000" dirty="0"/>
              <a:t>of the crime. </a:t>
            </a:r>
          </a:p>
          <a:p>
            <a:endParaRPr lang="en-US" sz="3000" dirty="0"/>
          </a:p>
          <a:p>
            <a:r>
              <a:rPr lang="en-US" sz="3000" dirty="0"/>
              <a:t>Only if overwhelming evidence of the person's guilt can be shown is the jury expected to declare the person</a:t>
            </a:r>
            <a:r>
              <a:rPr lang="en-US" sz="3000" b="1" dirty="0">
                <a:solidFill>
                  <a:srgbClr val="FF0000"/>
                </a:solidFill>
              </a:rPr>
              <a:t> guilty</a:t>
            </a:r>
            <a:r>
              <a:rPr lang="en-US" sz="3000" dirty="0"/>
              <a:t>, otherwise the person is considered </a:t>
            </a:r>
            <a:r>
              <a:rPr lang="en-US" sz="3000" b="1" dirty="0">
                <a:solidFill>
                  <a:srgbClr val="00B050"/>
                </a:solidFill>
              </a:rPr>
              <a:t>not guilty.</a:t>
            </a:r>
            <a:endParaRPr lang="en-PH" sz="3000" b="1" dirty="0">
              <a:solidFill>
                <a:srgbClr val="00B050"/>
              </a:solidFill>
            </a:endParaRPr>
          </a:p>
          <a:p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658970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Test of Significance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When conducting a significance test, the goal is to </a:t>
            </a:r>
            <a:r>
              <a:rPr lang="en-US" sz="3000" b="1" dirty="0">
                <a:solidFill>
                  <a:srgbClr val="00B0F0"/>
                </a:solidFill>
              </a:rPr>
              <a:t>provide evidence to reject the null hypothesis</a:t>
            </a:r>
            <a:r>
              <a:rPr lang="en-US" sz="3000" dirty="0"/>
              <a:t>. </a:t>
            </a:r>
          </a:p>
          <a:p>
            <a:endParaRPr lang="en-US" sz="3000" dirty="0"/>
          </a:p>
          <a:p>
            <a:r>
              <a:rPr lang="en-US" sz="3000" dirty="0"/>
              <a:t>If the evidence is strong enough to reject the </a:t>
            </a:r>
            <a:r>
              <a:rPr lang="en-US" sz="3000" b="1" dirty="0">
                <a:solidFill>
                  <a:srgbClr val="00B050"/>
                </a:solidFill>
              </a:rPr>
              <a:t>null hypothesis</a:t>
            </a:r>
            <a:r>
              <a:rPr lang="en-US" sz="3000" dirty="0"/>
              <a:t>, then the </a:t>
            </a:r>
            <a:r>
              <a:rPr lang="en-US" sz="3000" b="1" dirty="0">
                <a:solidFill>
                  <a:srgbClr val="FF0000"/>
                </a:solidFill>
              </a:rPr>
              <a:t>alternative hypothesis </a:t>
            </a:r>
            <a:r>
              <a:rPr lang="en-US" sz="3000" dirty="0"/>
              <a:t>can automatically be accepted.</a:t>
            </a:r>
          </a:p>
          <a:p>
            <a:br>
              <a:rPr lang="en-US" sz="3000" dirty="0"/>
            </a:br>
            <a:r>
              <a:rPr lang="en-US" sz="3000" dirty="0"/>
              <a:t>However, if the evidence is not strong enough, researchers fail to reject the </a:t>
            </a:r>
            <a:r>
              <a:rPr lang="en-US" sz="3000" b="1" dirty="0">
                <a:solidFill>
                  <a:srgbClr val="00B050"/>
                </a:solidFill>
              </a:rPr>
              <a:t>null hypothesis</a:t>
            </a:r>
            <a:r>
              <a:rPr lang="en-US" sz="3000" dirty="0"/>
              <a:t>. </a:t>
            </a:r>
            <a:br>
              <a:rPr lang="en-US" sz="3000" dirty="0"/>
            </a:b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98231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F1114-32BB-A28C-0B44-90073AA32F6C}"/>
              </a:ext>
            </a:extLst>
          </p:cNvPr>
          <p:cNvSpPr txBox="1">
            <a:spLocks/>
          </p:cNvSpPr>
          <p:nvPr/>
        </p:nvSpPr>
        <p:spPr>
          <a:xfrm>
            <a:off x="459205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Light (Headings)"/>
              </a:rPr>
              <a:t>Why do we need to do Test of Significance?</a:t>
            </a:r>
          </a:p>
          <a:p>
            <a:pPr algn="l"/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 Light (Headings)"/>
              </a:rPr>
              <a:t>Parts of a Significance Tests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Stating Hypothesis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Define P-value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Conduct and interpret a significance test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Determine significance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F68FD0-4734-F88A-26AE-8BD1D795B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59228"/>
            <a:ext cx="9935227" cy="718459"/>
          </a:xfrm>
        </p:spPr>
        <p:txBody>
          <a:bodyPr>
            <a:noAutofit/>
          </a:bodyPr>
          <a:lstStyle/>
          <a:p>
            <a:pPr algn="l"/>
            <a:r>
              <a:rPr lang="en-US" sz="4500" b="1" dirty="0"/>
              <a:t>Outline</a:t>
            </a:r>
            <a:endParaRPr lang="en-PH" sz="4500" b="1" dirty="0"/>
          </a:p>
        </p:txBody>
      </p:sp>
    </p:spTree>
    <p:extLst>
      <p:ext uri="{BB962C8B-B14F-4D97-AF65-F5344CB8AC3E}">
        <p14:creationId xmlns:p14="http://schemas.microsoft.com/office/powerpoint/2010/main" val="118141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Recap: Statistical Inference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>
                <a:solidFill>
                  <a:srgbClr val="00B0F0"/>
                </a:solidFill>
              </a:rPr>
              <a:t>Confidence intervals </a:t>
            </a:r>
            <a:r>
              <a:rPr lang="en-PH" sz="3000" dirty="0"/>
              <a:t>are one of the two most common types of statistical inference. </a:t>
            </a:r>
          </a:p>
          <a:p>
            <a:endParaRPr lang="en-PH" sz="3000" dirty="0"/>
          </a:p>
          <a:p>
            <a:r>
              <a:rPr lang="en-PH" sz="3000" dirty="0"/>
              <a:t>Researchers use a confidence interval when their goal is to </a:t>
            </a:r>
            <a:r>
              <a:rPr lang="en-PH" sz="3000" b="1" dirty="0">
                <a:solidFill>
                  <a:srgbClr val="00B0F0"/>
                </a:solidFill>
              </a:rPr>
              <a:t>estimate a population parameter</a:t>
            </a:r>
            <a:r>
              <a:rPr lang="en-PH" sz="3000" dirty="0"/>
              <a:t>. </a:t>
            </a:r>
          </a:p>
          <a:p>
            <a:endParaRPr lang="en-PH" sz="3000" dirty="0"/>
          </a:p>
          <a:p>
            <a:r>
              <a:rPr lang="en-PH" sz="3000" dirty="0"/>
              <a:t>The second common type of inference, called a </a:t>
            </a:r>
            <a:r>
              <a:rPr lang="en-PH" sz="3000" b="1" dirty="0">
                <a:solidFill>
                  <a:srgbClr val="00B0F0"/>
                </a:solidFill>
              </a:rPr>
              <a:t>test of significance</a:t>
            </a:r>
            <a:r>
              <a:rPr lang="en-PH" sz="3000" dirty="0"/>
              <a:t>, has a different goal: to assess the evidence provided by data about some claim concerning a population. </a:t>
            </a:r>
          </a:p>
        </p:txBody>
      </p:sp>
    </p:spTree>
    <p:extLst>
      <p:ext uri="{BB962C8B-B14F-4D97-AF65-F5344CB8AC3E}">
        <p14:creationId xmlns:p14="http://schemas.microsoft.com/office/powerpoint/2010/main" val="240513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Recap: Statistical Inference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The second common type of inference, called a </a:t>
            </a:r>
            <a:r>
              <a:rPr lang="en-PH" sz="3000" b="1" dirty="0">
                <a:solidFill>
                  <a:srgbClr val="7030A0"/>
                </a:solidFill>
              </a:rPr>
              <a:t>test of significance</a:t>
            </a:r>
            <a:r>
              <a:rPr lang="en-PH" sz="3000" dirty="0"/>
              <a:t>, has a </a:t>
            </a:r>
            <a:r>
              <a:rPr lang="en-PH" sz="3000" b="1" dirty="0"/>
              <a:t>different goal</a:t>
            </a:r>
            <a:r>
              <a:rPr lang="en-PH" sz="3000" dirty="0"/>
              <a:t>: </a:t>
            </a:r>
          </a:p>
          <a:p>
            <a:endParaRPr lang="en-PH" sz="3000" dirty="0"/>
          </a:p>
          <a:p>
            <a:r>
              <a:rPr lang="en-PH" sz="4000" b="1" i="1" dirty="0">
                <a:solidFill>
                  <a:srgbClr val="00B0F0"/>
                </a:solidFill>
              </a:rPr>
              <a:t>To assess the evidence </a:t>
            </a:r>
            <a:r>
              <a:rPr lang="en-PH" sz="4000" i="1" dirty="0"/>
              <a:t>provided by data about some claim concerning a population. </a:t>
            </a:r>
          </a:p>
        </p:txBody>
      </p:sp>
    </p:spTree>
    <p:extLst>
      <p:ext uri="{BB962C8B-B14F-4D97-AF65-F5344CB8AC3E}">
        <p14:creationId xmlns:p14="http://schemas.microsoft.com/office/powerpoint/2010/main" val="425584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Test of Significance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 A test of significance is a formal procedure for comparing observed data with a claim (</a:t>
            </a:r>
            <a:r>
              <a:rPr lang="en-PH" sz="3000" b="1" dirty="0">
                <a:solidFill>
                  <a:srgbClr val="00B0F0"/>
                </a:solidFill>
              </a:rPr>
              <a:t>also called a hypothesis</a:t>
            </a:r>
            <a:r>
              <a:rPr lang="en-PH" sz="3000" dirty="0"/>
              <a:t>), the truth of which is being assessed. </a:t>
            </a:r>
          </a:p>
          <a:p>
            <a:endParaRPr lang="en-PH" sz="3000" dirty="0"/>
          </a:p>
          <a:p>
            <a:r>
              <a:rPr lang="en-US" sz="3000" dirty="0"/>
              <a:t>The first step in conducting a test of statistical significance is to </a:t>
            </a:r>
            <a:r>
              <a:rPr lang="en-US" sz="3000" b="1" dirty="0">
                <a:solidFill>
                  <a:srgbClr val="7030A0"/>
                </a:solidFill>
              </a:rPr>
              <a:t>state the hypothesis. </a:t>
            </a:r>
            <a:br>
              <a:rPr lang="en-US" sz="3000" dirty="0"/>
            </a:b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00691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Hypothesis Testing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11404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In hypothesis testing, a decision between two alternatives must be made. </a:t>
            </a:r>
          </a:p>
          <a:p>
            <a:endParaRPr lang="en-US" sz="3000" dirty="0"/>
          </a:p>
          <a:p>
            <a:r>
              <a:rPr lang="en-US" sz="3000" dirty="0"/>
              <a:t>One of which is called the </a:t>
            </a:r>
            <a:r>
              <a:rPr lang="en-US" sz="3000" b="1" dirty="0">
                <a:solidFill>
                  <a:srgbClr val="00B050"/>
                </a:solidFill>
              </a:rPr>
              <a:t>null hypothesis </a:t>
            </a:r>
            <a:r>
              <a:rPr lang="en-US" sz="3000" dirty="0"/>
              <a:t>and the other the </a:t>
            </a:r>
            <a:r>
              <a:rPr lang="en-US" sz="3000" b="1" dirty="0">
                <a:solidFill>
                  <a:srgbClr val="FF0000"/>
                </a:solidFill>
              </a:rPr>
              <a:t>alternative hypothesis</a:t>
            </a:r>
            <a:endParaRPr lang="en-PH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87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Null Hypothesis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03C0C4-7C82-D208-A8B3-1AE6E9099A3C}"/>
                  </a:ext>
                </a:extLst>
              </p:cNvPr>
              <p:cNvSpPr txBox="1"/>
              <p:nvPr/>
            </p:nvSpPr>
            <p:spPr>
              <a:xfrm>
                <a:off x="639918" y="1354768"/>
                <a:ext cx="11140404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The </a:t>
                </a:r>
                <a:r>
                  <a:rPr lang="en-US" sz="3000" b="1" dirty="0">
                    <a:solidFill>
                      <a:srgbClr val="00B050"/>
                    </a:solidFill>
                  </a:rPr>
                  <a:t>null hypothesis </a:t>
                </a:r>
                <a:r>
                  <a:rPr lang="en-US" sz="3000" dirty="0"/>
                  <a:t>is a form of hypothesis that is </a:t>
                </a:r>
                <a:r>
                  <a:rPr lang="en-US" sz="3000" b="1" dirty="0">
                    <a:solidFill>
                      <a:srgbClr val="7030A0"/>
                    </a:solidFill>
                  </a:rPr>
                  <a:t>deemed “true” </a:t>
                </a:r>
                <a:r>
                  <a:rPr lang="en-US" sz="3000" dirty="0"/>
                  <a:t>until proven wrong based on experimental data</a:t>
                </a:r>
                <a:r>
                  <a:rPr lang="en-US" sz="3000" b="1" dirty="0">
                    <a:solidFill>
                      <a:srgbClr val="7030A0"/>
                    </a:solidFill>
                  </a:rPr>
                  <a:t>.</a:t>
                </a:r>
              </a:p>
              <a:p>
                <a:endParaRPr lang="en-US" sz="3000" b="1" dirty="0">
                  <a:solidFill>
                    <a:srgbClr val="7030A0"/>
                  </a:solidFill>
                </a:endParaRPr>
              </a:p>
              <a:p>
                <a:r>
                  <a:rPr lang="en-US" sz="3000" dirty="0"/>
                  <a:t>It is defined as the </a:t>
                </a:r>
                <a:r>
                  <a:rPr lang="en-US" sz="3000" b="1" dirty="0">
                    <a:solidFill>
                      <a:srgbClr val="7030A0"/>
                    </a:solidFill>
                  </a:rPr>
                  <a:t>commonly accepted fact </a:t>
                </a:r>
                <a:r>
                  <a:rPr lang="en-US" sz="3000" b="1" dirty="0"/>
                  <a:t>(such as the sky is blue) </a:t>
                </a:r>
                <a:r>
                  <a:rPr lang="en-US" sz="3000" dirty="0"/>
                  <a:t>and the researcher’s aim is to reject or nullify this fact.</a:t>
                </a:r>
              </a:p>
              <a:p>
                <a:endParaRPr lang="en-US" sz="3000" dirty="0"/>
              </a:p>
              <a:p>
                <a:r>
                  <a:rPr lang="en-US" sz="3000" dirty="0"/>
                  <a:t>The notation that is typically used for the null hypothesis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rgbClr val="00B050"/>
                    </a:solidFill>
                  </a:rPr>
                  <a:t> </a:t>
                </a:r>
                <a:br>
                  <a:rPr lang="en-US" sz="3000" dirty="0"/>
                </a:br>
                <a:endParaRPr lang="en-PH" sz="3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03C0C4-7C82-D208-A8B3-1AE6E9099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18" y="1354768"/>
                <a:ext cx="11140404" cy="3785652"/>
              </a:xfrm>
              <a:prstGeom prst="rect">
                <a:avLst/>
              </a:prstGeom>
              <a:blipFill>
                <a:blip r:embed="rId4"/>
                <a:stretch>
                  <a:fillRect l="-1314" t="-1932" r="-98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42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pic>
        <p:nvPicPr>
          <p:cNvPr id="3" name="Picture 2" descr="A poster of a group of people playing music&#10;&#10;Description automatically generated with medium confidence">
            <a:extLst>
              <a:ext uri="{FF2B5EF4-FFF2-40B4-BE49-F238E27FC236}">
                <a16:creationId xmlns:a16="http://schemas.microsoft.com/office/drawing/2014/main" id="{A2DF7275-E609-E593-DCE6-8831671226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780" y="321706"/>
            <a:ext cx="8566439" cy="57109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5896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Alternative Hypothesis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03C0C4-7C82-D208-A8B3-1AE6E9099A3C}"/>
                  </a:ext>
                </a:extLst>
              </p:cNvPr>
              <p:cNvSpPr txBox="1"/>
              <p:nvPr/>
            </p:nvSpPr>
            <p:spPr>
              <a:xfrm>
                <a:off x="639918" y="1354768"/>
                <a:ext cx="1114040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The opposite of a null hypothesis is called the </a:t>
                </a:r>
                <a:r>
                  <a:rPr lang="en-US" sz="3000" b="1" dirty="0">
                    <a:solidFill>
                      <a:srgbClr val="FF0000"/>
                    </a:solidFill>
                  </a:rPr>
                  <a:t>alternative hypothesis</a:t>
                </a:r>
                <a:r>
                  <a:rPr lang="en-US" sz="3000" dirty="0"/>
                  <a:t>. </a:t>
                </a:r>
              </a:p>
              <a:p>
                <a:endParaRPr lang="en-US" sz="3000" dirty="0"/>
              </a:p>
              <a:p>
                <a:r>
                  <a:rPr lang="en-US" sz="3000" dirty="0"/>
                  <a:t>The alternative hypothesis is the claim that researchers are actually trying to prove is true. </a:t>
                </a:r>
              </a:p>
              <a:p>
                <a:endParaRPr lang="en-US" sz="3000" dirty="0"/>
              </a:p>
              <a:p>
                <a:r>
                  <a:rPr lang="en-US" sz="3000" dirty="0"/>
                  <a:t>The notation that is typically used for the alternative hypothesis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endParaRPr lang="en-PH" sz="3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03C0C4-7C82-D208-A8B3-1AE6E9099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18" y="1354768"/>
                <a:ext cx="11140404" cy="2862322"/>
              </a:xfrm>
              <a:prstGeom prst="rect">
                <a:avLst/>
              </a:prstGeom>
              <a:blipFill>
                <a:blip r:embed="rId4"/>
                <a:stretch>
                  <a:fillRect l="-1314" t="-2553" b="-574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72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61E20B-708A-4719-8C02-DA91A478A7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1370AF-26B9-4AFA-BA9D-5D4A7E1A67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3362E2-FA54-4262-AE94-2FA98FF8142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2071</TotalTime>
  <Words>541</Words>
  <Application>Microsoft Office PowerPoint</Application>
  <PresentationFormat>Widescreen</PresentationFormat>
  <Paragraphs>142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Calibri Light (Headings)</vt:lpstr>
      <vt:lpstr>Cambria Math</vt:lpstr>
      <vt:lpstr>Wingdings</vt:lpstr>
      <vt:lpstr>Office Theme</vt:lpstr>
      <vt:lpstr>Test of Significance</vt:lpstr>
      <vt:lpstr>Outline</vt:lpstr>
      <vt:lpstr>Recap: Statistical Inference</vt:lpstr>
      <vt:lpstr>Recap: Statistical Inference</vt:lpstr>
      <vt:lpstr>Test of Significance</vt:lpstr>
      <vt:lpstr>Hypothesis Testing</vt:lpstr>
      <vt:lpstr>Null Hypothesis</vt:lpstr>
      <vt:lpstr>PowerPoint Presentation</vt:lpstr>
      <vt:lpstr>Alternative Hypothesis</vt:lpstr>
      <vt:lpstr>PowerPoint Presentation</vt:lpstr>
      <vt:lpstr>Court Trial Example</vt:lpstr>
      <vt:lpstr>Court Trial Example</vt:lpstr>
      <vt:lpstr>Court Trial Example</vt:lpstr>
      <vt:lpstr>Test of Significance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</cp:lastModifiedBy>
  <cp:revision>526</cp:revision>
  <dcterms:created xsi:type="dcterms:W3CDTF">2022-05-11T03:47:05Z</dcterms:created>
  <dcterms:modified xsi:type="dcterms:W3CDTF">2023-10-23T14:55:57Z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