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576" r:id="rId3"/>
    <p:sldId id="578" r:id="rId4"/>
    <p:sldId id="572" r:id="rId5"/>
    <p:sldId id="579" r:id="rId6"/>
    <p:sldId id="577" r:id="rId7"/>
    <p:sldId id="575" r:id="rId8"/>
    <p:sldId id="580" r:id="rId9"/>
    <p:sldId id="581" r:id="rId10"/>
    <p:sldId id="582" r:id="rId11"/>
    <p:sldId id="584" r:id="rId12"/>
    <p:sldId id="583" r:id="rId13"/>
    <p:sldId id="585" r:id="rId14"/>
    <p:sldId id="586" r:id="rId15"/>
    <p:sldId id="587" r:id="rId16"/>
    <p:sldId id="592" r:id="rId17"/>
    <p:sldId id="588" r:id="rId18"/>
    <p:sldId id="589" r:id="rId19"/>
    <p:sldId id="590" r:id="rId20"/>
    <p:sldId id="591" r:id="rId21"/>
    <p:sldId id="5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475" autoAdjust="0"/>
    <p:restoredTop sz="94444"/>
  </p:normalViewPr>
  <p:slideViewPr>
    <p:cSldViewPr snapToGrid="0">
      <p:cViewPr varScale="1">
        <p:scale>
          <a:sx n="142" d="100"/>
          <a:sy n="142" d="100"/>
        </p:scale>
        <p:origin x="51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CCDEPLRL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7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Stochastic Gradient Descent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C321E-7341-024F-D3E0-151847FF8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F7E486F-2BEF-EAB0-E6EA-A220B5E7564F}"/>
              </a:ext>
            </a:extLst>
          </p:cNvPr>
          <p:cNvSpPr/>
          <p:nvPr/>
        </p:nvSpPr>
        <p:spPr>
          <a:xfrm>
            <a:off x="5504329" y="140550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400F4-53D0-B602-AE6A-07121E0F4326}"/>
              </a:ext>
            </a:extLst>
          </p:cNvPr>
          <p:cNvSpPr/>
          <p:nvPr/>
        </p:nvSpPr>
        <p:spPr>
          <a:xfrm>
            <a:off x="5504329" y="380326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28A5ADD-E8E5-E7F8-5548-4854B1B12F9D}"/>
                  </a:ext>
                </a:extLst>
              </p:cNvPr>
              <p:cNvSpPr/>
              <p:nvPr/>
            </p:nvSpPr>
            <p:spPr>
              <a:xfrm>
                <a:off x="8795773" y="2781794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28A5ADD-E8E5-E7F8-5548-4854B1B12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773" y="2781794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D6253C-7835-A1FF-E634-424DBB170232}"/>
              </a:ext>
            </a:extLst>
          </p:cNvPr>
          <p:cNvCxnSpPr>
            <a:cxnSpLocks/>
            <a:stCxn id="38" idx="6"/>
            <a:endCxn id="3" idx="2"/>
          </p:cNvCxnSpPr>
          <p:nvPr/>
        </p:nvCxnSpPr>
        <p:spPr>
          <a:xfrm>
            <a:off x="2090488" y="966631"/>
            <a:ext cx="3413841" cy="896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096C90-06DC-5FDD-3BD0-7973620A84B2}"/>
              </a:ext>
            </a:extLst>
          </p:cNvPr>
          <p:cNvCxnSpPr>
            <a:cxnSpLocks/>
            <a:stCxn id="38" idx="6"/>
            <a:endCxn id="4" idx="2"/>
          </p:cNvCxnSpPr>
          <p:nvPr/>
        </p:nvCxnSpPr>
        <p:spPr>
          <a:xfrm>
            <a:off x="2090488" y="966631"/>
            <a:ext cx="3413841" cy="32938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C95CD1-0907-2B94-C0A0-C950FA090EC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6418729" y="1862705"/>
            <a:ext cx="2377044" cy="1376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778B9C-62EB-97BB-C323-5127DF72593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418729" y="3238994"/>
            <a:ext cx="2377044" cy="10214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1B4E980-1339-799F-21BB-2F174D756B24}"/>
                  </a:ext>
                </a:extLst>
              </p:cNvPr>
              <p:cNvSpPr/>
              <p:nvPr/>
            </p:nvSpPr>
            <p:spPr>
              <a:xfrm>
                <a:off x="1658488" y="732631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1B4E980-1339-799F-21BB-2F174D756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8" y="732631"/>
                <a:ext cx="432000" cy="46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6DA1320-B0D3-93BF-9BD2-C45AAD3FDC9E}"/>
                  </a:ext>
                </a:extLst>
              </p:cNvPr>
              <p:cNvSpPr/>
              <p:nvPr/>
            </p:nvSpPr>
            <p:spPr>
              <a:xfrm>
                <a:off x="1661603" y="1292975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6DA1320-B0D3-93BF-9BD2-C45AAD3FD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03" y="1292975"/>
                <a:ext cx="432000" cy="46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043E677-8229-0BEA-5EC8-F8E47D425727}"/>
                  </a:ext>
                </a:extLst>
              </p:cNvPr>
              <p:cNvSpPr/>
              <p:nvPr/>
            </p:nvSpPr>
            <p:spPr>
              <a:xfrm>
                <a:off x="1672400" y="1860467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043E677-8229-0BEA-5EC8-F8E47D425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400" y="1860467"/>
                <a:ext cx="432000" cy="46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CFCC622-90E1-C377-80FE-37062EA2FB1E}"/>
                  </a:ext>
                </a:extLst>
              </p:cNvPr>
              <p:cNvSpPr/>
              <p:nvPr/>
            </p:nvSpPr>
            <p:spPr>
              <a:xfrm>
                <a:off x="1658487" y="2427959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CFCC622-90E1-C377-80FE-37062EA2FB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7" y="2427959"/>
                <a:ext cx="432000" cy="468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7AA4635-7623-9D12-6294-5BFEE42AA8D1}"/>
                  </a:ext>
                </a:extLst>
              </p:cNvPr>
              <p:cNvSpPr/>
              <p:nvPr/>
            </p:nvSpPr>
            <p:spPr>
              <a:xfrm>
                <a:off x="1658487" y="3015643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7AA4635-7623-9D12-6294-5BFEE42AA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7" y="3015643"/>
                <a:ext cx="432000" cy="468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B24279B-9B2F-7776-BCED-2FB90342AEC7}"/>
                  </a:ext>
                </a:extLst>
              </p:cNvPr>
              <p:cNvSpPr/>
              <p:nvPr/>
            </p:nvSpPr>
            <p:spPr>
              <a:xfrm>
                <a:off x="1658487" y="3562943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B24279B-9B2F-7776-BCED-2FB90342A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7" y="3562943"/>
                <a:ext cx="432000" cy="468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1160F3F-91C5-9029-D2F2-A4467A42972F}"/>
                  </a:ext>
                </a:extLst>
              </p:cNvPr>
              <p:cNvSpPr/>
              <p:nvPr/>
            </p:nvSpPr>
            <p:spPr>
              <a:xfrm>
                <a:off x="1658487" y="4130495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1160F3F-91C5-9029-D2F2-A4467A429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7" y="4130495"/>
                <a:ext cx="432000" cy="468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0F2F64F-4004-E1BC-32B8-160B16D3A2E8}"/>
                  </a:ext>
                </a:extLst>
              </p:cNvPr>
              <p:cNvSpPr/>
              <p:nvPr/>
            </p:nvSpPr>
            <p:spPr>
              <a:xfrm>
                <a:off x="1658487" y="4652810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0F2F64F-4004-E1BC-32B8-160B16D3A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7" y="4652810"/>
                <a:ext cx="432000" cy="468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8F3DC29-600F-20A4-B39C-45E6097303B5}"/>
                  </a:ext>
                </a:extLst>
              </p:cNvPr>
              <p:cNvSpPr/>
              <p:nvPr/>
            </p:nvSpPr>
            <p:spPr>
              <a:xfrm>
                <a:off x="1658487" y="5175125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8F3DC29-600F-20A4-B39C-45E609730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7" y="5175125"/>
                <a:ext cx="432000" cy="468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5C164FC-CBC3-A91C-2116-8D16B8A8E9FC}"/>
                  </a:ext>
                </a:extLst>
              </p:cNvPr>
              <p:cNvSpPr/>
              <p:nvPr/>
            </p:nvSpPr>
            <p:spPr>
              <a:xfrm>
                <a:off x="1658487" y="5697440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5C164FC-CBC3-A91C-2116-8D16B8A8E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7" y="5697440"/>
                <a:ext cx="432000" cy="468000"/>
              </a:xfrm>
              <a:prstGeom prst="ellipse">
                <a:avLst/>
              </a:prstGeom>
              <a:blipFill>
                <a:blip r:embed="rId12"/>
                <a:stretch>
                  <a:fillRect l="-9859" r="-112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50C0B62-88B8-1499-3813-5690A9169DFB}"/>
              </a:ext>
            </a:extLst>
          </p:cNvPr>
          <p:cNvCxnSpPr>
            <a:cxnSpLocks/>
            <a:stCxn id="42" idx="6"/>
            <a:endCxn id="3" idx="2"/>
          </p:cNvCxnSpPr>
          <p:nvPr/>
        </p:nvCxnSpPr>
        <p:spPr>
          <a:xfrm>
            <a:off x="2093603" y="1526975"/>
            <a:ext cx="3410726" cy="335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0B4772-DB89-A7AF-4B61-E1AB6599B49F}"/>
              </a:ext>
            </a:extLst>
          </p:cNvPr>
          <p:cNvCxnSpPr>
            <a:cxnSpLocks/>
            <a:stCxn id="42" idx="6"/>
            <a:endCxn id="4" idx="2"/>
          </p:cNvCxnSpPr>
          <p:nvPr/>
        </p:nvCxnSpPr>
        <p:spPr>
          <a:xfrm>
            <a:off x="2093603" y="1526975"/>
            <a:ext cx="3410726" cy="2733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D2E433-1CFF-D6A7-F739-A2E64F0CCFF0}"/>
              </a:ext>
            </a:extLst>
          </p:cNvPr>
          <p:cNvCxnSpPr>
            <a:cxnSpLocks/>
            <a:stCxn id="43" idx="6"/>
            <a:endCxn id="3" idx="2"/>
          </p:cNvCxnSpPr>
          <p:nvPr/>
        </p:nvCxnSpPr>
        <p:spPr>
          <a:xfrm flipV="1">
            <a:off x="2104400" y="1862705"/>
            <a:ext cx="3399929" cy="2317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69B5AF3-9501-E7E7-CFFF-9D518A552B44}"/>
              </a:ext>
            </a:extLst>
          </p:cNvPr>
          <p:cNvCxnSpPr>
            <a:cxnSpLocks/>
            <a:stCxn id="43" idx="6"/>
            <a:endCxn id="4" idx="2"/>
          </p:cNvCxnSpPr>
          <p:nvPr/>
        </p:nvCxnSpPr>
        <p:spPr>
          <a:xfrm>
            <a:off x="2104400" y="2094467"/>
            <a:ext cx="3399929" cy="216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AB07F5B-D27C-09CC-F748-45F062FE542F}"/>
              </a:ext>
            </a:extLst>
          </p:cNvPr>
          <p:cNvCxnSpPr>
            <a:cxnSpLocks/>
            <a:stCxn id="44" idx="6"/>
            <a:endCxn id="3" idx="2"/>
          </p:cNvCxnSpPr>
          <p:nvPr/>
        </p:nvCxnSpPr>
        <p:spPr>
          <a:xfrm flipV="1">
            <a:off x="2090487" y="1862705"/>
            <a:ext cx="3413842" cy="799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AD22AA5-24C2-A252-E08F-B919879755D9}"/>
              </a:ext>
            </a:extLst>
          </p:cNvPr>
          <p:cNvCxnSpPr>
            <a:cxnSpLocks/>
            <a:stCxn id="44" idx="6"/>
            <a:endCxn id="4" idx="2"/>
          </p:cNvCxnSpPr>
          <p:nvPr/>
        </p:nvCxnSpPr>
        <p:spPr>
          <a:xfrm>
            <a:off x="2090487" y="2661959"/>
            <a:ext cx="3413842" cy="15985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0FC16A0-6866-CD1B-9133-221F09E493E1}"/>
              </a:ext>
            </a:extLst>
          </p:cNvPr>
          <p:cNvCxnSpPr>
            <a:cxnSpLocks/>
            <a:stCxn id="45" idx="6"/>
            <a:endCxn id="4" idx="2"/>
          </p:cNvCxnSpPr>
          <p:nvPr/>
        </p:nvCxnSpPr>
        <p:spPr>
          <a:xfrm>
            <a:off x="2090487" y="3249643"/>
            <a:ext cx="3413842" cy="1010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4E9F8CB-41EA-38A8-E99F-B103A3BCF5F0}"/>
              </a:ext>
            </a:extLst>
          </p:cNvPr>
          <p:cNvCxnSpPr>
            <a:cxnSpLocks/>
            <a:stCxn id="45" idx="6"/>
            <a:endCxn id="3" idx="2"/>
          </p:cNvCxnSpPr>
          <p:nvPr/>
        </p:nvCxnSpPr>
        <p:spPr>
          <a:xfrm flipV="1">
            <a:off x="2090487" y="1862705"/>
            <a:ext cx="3413842" cy="1386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F3DA4F8-816F-6789-C744-6D6DE6AE2C9A}"/>
              </a:ext>
            </a:extLst>
          </p:cNvPr>
          <p:cNvCxnSpPr>
            <a:cxnSpLocks/>
            <a:stCxn id="50" idx="6"/>
            <a:endCxn id="3" idx="2"/>
          </p:cNvCxnSpPr>
          <p:nvPr/>
        </p:nvCxnSpPr>
        <p:spPr>
          <a:xfrm flipV="1">
            <a:off x="2090487" y="1862705"/>
            <a:ext cx="3413842" cy="1934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6049A72-0901-33D4-648B-FE94012C2FF4}"/>
              </a:ext>
            </a:extLst>
          </p:cNvPr>
          <p:cNvCxnSpPr>
            <a:cxnSpLocks/>
            <a:stCxn id="50" idx="6"/>
            <a:endCxn id="4" idx="2"/>
          </p:cNvCxnSpPr>
          <p:nvPr/>
        </p:nvCxnSpPr>
        <p:spPr>
          <a:xfrm>
            <a:off x="2090487" y="3796943"/>
            <a:ext cx="3413842" cy="463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190EA9B-17C5-A3D7-7416-D059BE0C8ABF}"/>
              </a:ext>
            </a:extLst>
          </p:cNvPr>
          <p:cNvCxnSpPr>
            <a:cxnSpLocks/>
            <a:stCxn id="51" idx="6"/>
            <a:endCxn id="3" idx="2"/>
          </p:cNvCxnSpPr>
          <p:nvPr/>
        </p:nvCxnSpPr>
        <p:spPr>
          <a:xfrm flipV="1">
            <a:off x="2090487" y="1862705"/>
            <a:ext cx="3413842" cy="2501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D968A60-DCD3-A4A7-2BE1-BF3DCB1780D9}"/>
              </a:ext>
            </a:extLst>
          </p:cNvPr>
          <p:cNvCxnSpPr>
            <a:cxnSpLocks/>
            <a:stCxn id="51" idx="6"/>
            <a:endCxn id="4" idx="2"/>
          </p:cNvCxnSpPr>
          <p:nvPr/>
        </p:nvCxnSpPr>
        <p:spPr>
          <a:xfrm flipV="1">
            <a:off x="2090487" y="4260467"/>
            <a:ext cx="3413842" cy="1040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FEE0DD8-4321-0627-3260-945E148AA32F}"/>
              </a:ext>
            </a:extLst>
          </p:cNvPr>
          <p:cNvCxnSpPr>
            <a:cxnSpLocks/>
            <a:stCxn id="52" idx="6"/>
            <a:endCxn id="3" idx="2"/>
          </p:cNvCxnSpPr>
          <p:nvPr/>
        </p:nvCxnSpPr>
        <p:spPr>
          <a:xfrm flipV="1">
            <a:off x="2090487" y="1862705"/>
            <a:ext cx="3413842" cy="3024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EBAD66-A450-D1A1-B3E0-4F0583B9C0F7}"/>
              </a:ext>
            </a:extLst>
          </p:cNvPr>
          <p:cNvCxnSpPr>
            <a:cxnSpLocks/>
            <a:stCxn id="52" idx="6"/>
            <a:endCxn id="4" idx="2"/>
          </p:cNvCxnSpPr>
          <p:nvPr/>
        </p:nvCxnSpPr>
        <p:spPr>
          <a:xfrm flipV="1">
            <a:off x="2090487" y="4260467"/>
            <a:ext cx="3413842" cy="6263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624EC16-11BB-8A74-A2CB-84E18691D875}"/>
              </a:ext>
            </a:extLst>
          </p:cNvPr>
          <p:cNvCxnSpPr>
            <a:cxnSpLocks/>
            <a:stCxn id="53" idx="6"/>
            <a:endCxn id="4" idx="2"/>
          </p:cNvCxnSpPr>
          <p:nvPr/>
        </p:nvCxnSpPr>
        <p:spPr>
          <a:xfrm flipV="1">
            <a:off x="2090487" y="4260467"/>
            <a:ext cx="3413842" cy="11486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57567F0-D27A-61A1-849E-0B2673EA7B4E}"/>
              </a:ext>
            </a:extLst>
          </p:cNvPr>
          <p:cNvCxnSpPr>
            <a:cxnSpLocks/>
            <a:stCxn id="53" idx="6"/>
            <a:endCxn id="3" idx="2"/>
          </p:cNvCxnSpPr>
          <p:nvPr/>
        </p:nvCxnSpPr>
        <p:spPr>
          <a:xfrm flipV="1">
            <a:off x="2090487" y="1862705"/>
            <a:ext cx="3413842" cy="35464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BEC64C7-0AB2-E9C2-60C5-586563DF7D65}"/>
              </a:ext>
            </a:extLst>
          </p:cNvPr>
          <p:cNvCxnSpPr>
            <a:cxnSpLocks/>
            <a:stCxn id="54" idx="6"/>
            <a:endCxn id="4" idx="2"/>
          </p:cNvCxnSpPr>
          <p:nvPr/>
        </p:nvCxnSpPr>
        <p:spPr>
          <a:xfrm flipV="1">
            <a:off x="2090487" y="4260467"/>
            <a:ext cx="3413842" cy="16709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DCC978C-A923-3929-BE4D-4D9505A43699}"/>
              </a:ext>
            </a:extLst>
          </p:cNvPr>
          <p:cNvCxnSpPr>
            <a:cxnSpLocks/>
            <a:stCxn id="54" idx="6"/>
            <a:endCxn id="3" idx="2"/>
          </p:cNvCxnSpPr>
          <p:nvPr/>
        </p:nvCxnSpPr>
        <p:spPr>
          <a:xfrm flipV="1">
            <a:off x="2090487" y="1862705"/>
            <a:ext cx="3413842" cy="40687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FA7E62-60E7-91AA-752A-FE235382EB98}"/>
              </a:ext>
            </a:extLst>
          </p:cNvPr>
          <p:cNvSpPr txBox="1"/>
          <p:nvPr/>
        </p:nvSpPr>
        <p:spPr>
          <a:xfrm>
            <a:off x="3583640" y="5547189"/>
            <a:ext cx="84716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If we set the number of </a:t>
            </a:r>
            <a:r>
              <a:rPr lang="en-PH" sz="2500" b="1" dirty="0"/>
              <a:t>iterations/epoch </a:t>
            </a:r>
            <a:r>
              <a:rPr lang="en-PH" sz="2500" dirty="0"/>
              <a:t>to </a:t>
            </a:r>
            <a:r>
              <a:rPr lang="en-PH" sz="2500" b="1" dirty="0"/>
              <a:t>1000</a:t>
            </a:r>
            <a:r>
              <a:rPr lang="en-PH" sz="2500" dirty="0"/>
              <a:t>, that would be </a:t>
            </a:r>
            <a:r>
              <a:rPr lang="en-PH" sz="2500" b="1" dirty="0">
                <a:solidFill>
                  <a:srgbClr val="FF0000"/>
                </a:solidFill>
              </a:rPr>
              <a:t>100000000 computations</a:t>
            </a:r>
            <a:r>
              <a:rPr lang="en-PH" sz="2500" dirty="0"/>
              <a:t> to complete the algorithm </a:t>
            </a:r>
            <a:endParaRPr lang="en-PH" sz="2500" b="1" dirty="0"/>
          </a:p>
        </p:txBody>
      </p:sp>
    </p:spTree>
    <p:extLst>
      <p:ext uri="{BB962C8B-B14F-4D97-AF65-F5344CB8AC3E}">
        <p14:creationId xmlns:p14="http://schemas.microsoft.com/office/powerpoint/2010/main" val="42188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09509-8A10-6092-6A54-9124FBF25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DC4ADA2-6F15-D2B6-BFA9-713BA6367058}"/>
              </a:ext>
            </a:extLst>
          </p:cNvPr>
          <p:cNvSpPr/>
          <p:nvPr/>
        </p:nvSpPr>
        <p:spPr>
          <a:xfrm>
            <a:off x="5504329" y="140550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766890-5142-2095-4F71-5607857AAD4E}"/>
              </a:ext>
            </a:extLst>
          </p:cNvPr>
          <p:cNvSpPr/>
          <p:nvPr/>
        </p:nvSpPr>
        <p:spPr>
          <a:xfrm>
            <a:off x="5504329" y="380326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3384317-4640-2466-D5B4-734D034C061B}"/>
                  </a:ext>
                </a:extLst>
              </p:cNvPr>
              <p:cNvSpPr/>
              <p:nvPr/>
            </p:nvSpPr>
            <p:spPr>
              <a:xfrm>
                <a:off x="8795773" y="2781794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3384317-4640-2466-D5B4-734D034C0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773" y="2781794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A5884E-8C29-3004-101E-C8B285A2E24B}"/>
              </a:ext>
            </a:extLst>
          </p:cNvPr>
          <p:cNvCxnSpPr>
            <a:cxnSpLocks/>
            <a:stCxn id="38" idx="6"/>
            <a:endCxn id="3" idx="2"/>
          </p:cNvCxnSpPr>
          <p:nvPr/>
        </p:nvCxnSpPr>
        <p:spPr>
          <a:xfrm>
            <a:off x="2090488" y="966631"/>
            <a:ext cx="3413841" cy="896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DFF40E-87A8-58FA-A240-757D5272AEF2}"/>
              </a:ext>
            </a:extLst>
          </p:cNvPr>
          <p:cNvCxnSpPr>
            <a:cxnSpLocks/>
            <a:stCxn id="38" idx="6"/>
            <a:endCxn id="4" idx="2"/>
          </p:cNvCxnSpPr>
          <p:nvPr/>
        </p:nvCxnSpPr>
        <p:spPr>
          <a:xfrm>
            <a:off x="2090488" y="966631"/>
            <a:ext cx="3413841" cy="32938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402B9E-D89D-3A1C-B59F-6918D178785A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6418729" y="1862705"/>
            <a:ext cx="2377044" cy="1376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285CBF-36EE-4002-0EE8-D4A3B1BF537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418729" y="3238994"/>
            <a:ext cx="2377044" cy="10214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F6287A5-FF21-3340-4BC9-838FF50A530E}"/>
                  </a:ext>
                </a:extLst>
              </p:cNvPr>
              <p:cNvSpPr/>
              <p:nvPr/>
            </p:nvSpPr>
            <p:spPr>
              <a:xfrm>
                <a:off x="1658488" y="732631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F6287A5-FF21-3340-4BC9-838FF50A5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8" y="732631"/>
                <a:ext cx="432000" cy="46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60B9BBC-9CFE-9256-AE4C-511EB29A0C4A}"/>
                  </a:ext>
                </a:extLst>
              </p:cNvPr>
              <p:cNvSpPr/>
              <p:nvPr/>
            </p:nvSpPr>
            <p:spPr>
              <a:xfrm>
                <a:off x="1661603" y="1292975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60B9BBC-9CFE-9256-AE4C-511EB29A0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03" y="1292975"/>
                <a:ext cx="432000" cy="46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2A6328D-1D6A-C04B-6E6D-CCA977708757}"/>
                  </a:ext>
                </a:extLst>
              </p:cNvPr>
              <p:cNvSpPr/>
              <p:nvPr/>
            </p:nvSpPr>
            <p:spPr>
              <a:xfrm>
                <a:off x="1672400" y="1860467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2A6328D-1D6A-C04B-6E6D-CCA977708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400" y="1860467"/>
                <a:ext cx="432000" cy="46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962EFAF-6D18-FBDC-8F92-36534450DE45}"/>
                  </a:ext>
                </a:extLst>
              </p:cNvPr>
              <p:cNvSpPr/>
              <p:nvPr/>
            </p:nvSpPr>
            <p:spPr>
              <a:xfrm>
                <a:off x="1658487" y="2427959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962EFAF-6D18-FBDC-8F92-36534450D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7" y="2427959"/>
                <a:ext cx="432000" cy="468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D4B15F3-564D-35BB-6AA2-D774743CFE4B}"/>
                  </a:ext>
                </a:extLst>
              </p:cNvPr>
              <p:cNvSpPr/>
              <p:nvPr/>
            </p:nvSpPr>
            <p:spPr>
              <a:xfrm>
                <a:off x="1658487" y="3015643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D4B15F3-564D-35BB-6AA2-D774743CF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7" y="3015643"/>
                <a:ext cx="432000" cy="468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512FDDF-9A8D-F1F0-C892-B602A78CE65C}"/>
                  </a:ext>
                </a:extLst>
              </p:cNvPr>
              <p:cNvSpPr/>
              <p:nvPr/>
            </p:nvSpPr>
            <p:spPr>
              <a:xfrm>
                <a:off x="1658487" y="3562943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512FDDF-9A8D-F1F0-C892-B602A78CE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7" y="3562943"/>
                <a:ext cx="432000" cy="468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28CCF62-FB25-1B6C-9445-CA2EE58E71E9}"/>
                  </a:ext>
                </a:extLst>
              </p:cNvPr>
              <p:cNvSpPr/>
              <p:nvPr/>
            </p:nvSpPr>
            <p:spPr>
              <a:xfrm>
                <a:off x="1658487" y="4130495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28CCF62-FB25-1B6C-9445-CA2EE58E7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7" y="4130495"/>
                <a:ext cx="432000" cy="468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CD5B9B6-E2A3-2347-2AE6-D6778BDDC94E}"/>
                  </a:ext>
                </a:extLst>
              </p:cNvPr>
              <p:cNvSpPr/>
              <p:nvPr/>
            </p:nvSpPr>
            <p:spPr>
              <a:xfrm>
                <a:off x="1658487" y="4652810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CD5B9B6-E2A3-2347-2AE6-D6778BDDC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7" y="4652810"/>
                <a:ext cx="432000" cy="468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5FD0385-1E8D-F89A-284A-EE71320DE172}"/>
                  </a:ext>
                </a:extLst>
              </p:cNvPr>
              <p:cNvSpPr/>
              <p:nvPr/>
            </p:nvSpPr>
            <p:spPr>
              <a:xfrm>
                <a:off x="1658487" y="5175125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5FD0385-1E8D-F89A-284A-EE71320DE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7" y="5175125"/>
                <a:ext cx="432000" cy="468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97FCDD9-8107-7BCC-01BC-7CCE1E30F32B}"/>
                  </a:ext>
                </a:extLst>
              </p:cNvPr>
              <p:cNvSpPr/>
              <p:nvPr/>
            </p:nvSpPr>
            <p:spPr>
              <a:xfrm>
                <a:off x="1658487" y="5697440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97FCDD9-8107-7BCC-01BC-7CCE1E30F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7" y="5697440"/>
                <a:ext cx="432000" cy="468000"/>
              </a:xfrm>
              <a:prstGeom prst="ellipse">
                <a:avLst/>
              </a:prstGeom>
              <a:blipFill>
                <a:blip r:embed="rId12"/>
                <a:stretch>
                  <a:fillRect l="-9859" r="-112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E6EA3-3452-3C53-A9A4-DF311CECE76E}"/>
              </a:ext>
            </a:extLst>
          </p:cNvPr>
          <p:cNvCxnSpPr>
            <a:cxnSpLocks/>
            <a:stCxn id="42" idx="6"/>
            <a:endCxn id="3" idx="2"/>
          </p:cNvCxnSpPr>
          <p:nvPr/>
        </p:nvCxnSpPr>
        <p:spPr>
          <a:xfrm>
            <a:off x="2093603" y="1526975"/>
            <a:ext cx="3410726" cy="335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FAEEA51-5838-406D-F191-2BB9DA03A58C}"/>
              </a:ext>
            </a:extLst>
          </p:cNvPr>
          <p:cNvCxnSpPr>
            <a:cxnSpLocks/>
            <a:stCxn id="42" idx="6"/>
            <a:endCxn id="4" idx="2"/>
          </p:cNvCxnSpPr>
          <p:nvPr/>
        </p:nvCxnSpPr>
        <p:spPr>
          <a:xfrm>
            <a:off x="2093603" y="1526975"/>
            <a:ext cx="3410726" cy="2733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7BD6130-A87D-B40E-05D7-FF7AD0AD5111}"/>
              </a:ext>
            </a:extLst>
          </p:cNvPr>
          <p:cNvCxnSpPr>
            <a:cxnSpLocks/>
            <a:stCxn id="43" idx="6"/>
            <a:endCxn id="3" idx="2"/>
          </p:cNvCxnSpPr>
          <p:nvPr/>
        </p:nvCxnSpPr>
        <p:spPr>
          <a:xfrm flipV="1">
            <a:off x="2104400" y="1862705"/>
            <a:ext cx="3399929" cy="2317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C0C62E0-A497-6558-070B-5F6649678BA1}"/>
              </a:ext>
            </a:extLst>
          </p:cNvPr>
          <p:cNvCxnSpPr>
            <a:cxnSpLocks/>
            <a:stCxn id="43" idx="6"/>
            <a:endCxn id="4" idx="2"/>
          </p:cNvCxnSpPr>
          <p:nvPr/>
        </p:nvCxnSpPr>
        <p:spPr>
          <a:xfrm>
            <a:off x="2104400" y="2094467"/>
            <a:ext cx="3399929" cy="216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6D434C0-5388-8AC5-72E0-B81BB7433180}"/>
              </a:ext>
            </a:extLst>
          </p:cNvPr>
          <p:cNvCxnSpPr>
            <a:cxnSpLocks/>
            <a:stCxn id="44" idx="6"/>
            <a:endCxn id="3" idx="2"/>
          </p:cNvCxnSpPr>
          <p:nvPr/>
        </p:nvCxnSpPr>
        <p:spPr>
          <a:xfrm flipV="1">
            <a:off x="2090487" y="1862705"/>
            <a:ext cx="3413842" cy="799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48736DC-3F15-402C-4072-2E1B1A28167B}"/>
              </a:ext>
            </a:extLst>
          </p:cNvPr>
          <p:cNvCxnSpPr>
            <a:cxnSpLocks/>
            <a:stCxn id="44" idx="6"/>
            <a:endCxn id="4" idx="2"/>
          </p:cNvCxnSpPr>
          <p:nvPr/>
        </p:nvCxnSpPr>
        <p:spPr>
          <a:xfrm>
            <a:off x="2090487" y="2661959"/>
            <a:ext cx="3413842" cy="15985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876AA4-440E-0096-49B4-56E0CADE4624}"/>
              </a:ext>
            </a:extLst>
          </p:cNvPr>
          <p:cNvCxnSpPr>
            <a:cxnSpLocks/>
            <a:stCxn id="45" idx="6"/>
            <a:endCxn id="4" idx="2"/>
          </p:cNvCxnSpPr>
          <p:nvPr/>
        </p:nvCxnSpPr>
        <p:spPr>
          <a:xfrm>
            <a:off x="2090487" y="3249643"/>
            <a:ext cx="3413842" cy="1010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1D3287C-0204-95AD-786B-C236AB6CAB5B}"/>
              </a:ext>
            </a:extLst>
          </p:cNvPr>
          <p:cNvCxnSpPr>
            <a:cxnSpLocks/>
            <a:stCxn id="45" idx="6"/>
            <a:endCxn id="3" idx="2"/>
          </p:cNvCxnSpPr>
          <p:nvPr/>
        </p:nvCxnSpPr>
        <p:spPr>
          <a:xfrm flipV="1">
            <a:off x="2090487" y="1862705"/>
            <a:ext cx="3413842" cy="1386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CF353F1-FADF-32E5-389C-53D3F1108478}"/>
              </a:ext>
            </a:extLst>
          </p:cNvPr>
          <p:cNvCxnSpPr>
            <a:cxnSpLocks/>
            <a:stCxn id="50" idx="6"/>
            <a:endCxn id="3" idx="2"/>
          </p:cNvCxnSpPr>
          <p:nvPr/>
        </p:nvCxnSpPr>
        <p:spPr>
          <a:xfrm flipV="1">
            <a:off x="2090487" y="1862705"/>
            <a:ext cx="3413842" cy="1934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2BD39CE-E6F4-0469-ECA5-F33776B3BA00}"/>
              </a:ext>
            </a:extLst>
          </p:cNvPr>
          <p:cNvCxnSpPr>
            <a:cxnSpLocks/>
            <a:stCxn id="50" idx="6"/>
            <a:endCxn id="4" idx="2"/>
          </p:cNvCxnSpPr>
          <p:nvPr/>
        </p:nvCxnSpPr>
        <p:spPr>
          <a:xfrm>
            <a:off x="2090487" y="3796943"/>
            <a:ext cx="3413842" cy="463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4A5E9DD-5CEE-6E17-D195-F3513BF4A8DF}"/>
              </a:ext>
            </a:extLst>
          </p:cNvPr>
          <p:cNvCxnSpPr>
            <a:cxnSpLocks/>
            <a:stCxn id="51" idx="6"/>
            <a:endCxn id="3" idx="2"/>
          </p:cNvCxnSpPr>
          <p:nvPr/>
        </p:nvCxnSpPr>
        <p:spPr>
          <a:xfrm flipV="1">
            <a:off x="2090487" y="1862705"/>
            <a:ext cx="3413842" cy="2501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23DBB5F-A616-0F79-8C88-D3E5EB89C03F}"/>
              </a:ext>
            </a:extLst>
          </p:cNvPr>
          <p:cNvCxnSpPr>
            <a:cxnSpLocks/>
            <a:stCxn id="51" idx="6"/>
            <a:endCxn id="4" idx="2"/>
          </p:cNvCxnSpPr>
          <p:nvPr/>
        </p:nvCxnSpPr>
        <p:spPr>
          <a:xfrm flipV="1">
            <a:off x="2090487" y="4260467"/>
            <a:ext cx="3413842" cy="1040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279A7A6-795F-1872-F192-CD2F2FB50873}"/>
              </a:ext>
            </a:extLst>
          </p:cNvPr>
          <p:cNvCxnSpPr>
            <a:cxnSpLocks/>
            <a:stCxn id="52" idx="6"/>
            <a:endCxn id="3" idx="2"/>
          </p:cNvCxnSpPr>
          <p:nvPr/>
        </p:nvCxnSpPr>
        <p:spPr>
          <a:xfrm flipV="1">
            <a:off x="2090487" y="1862705"/>
            <a:ext cx="3413842" cy="3024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6B57391-57CC-09BC-2C27-FC82C82CA8C9}"/>
              </a:ext>
            </a:extLst>
          </p:cNvPr>
          <p:cNvCxnSpPr>
            <a:cxnSpLocks/>
            <a:stCxn id="52" idx="6"/>
            <a:endCxn id="4" idx="2"/>
          </p:cNvCxnSpPr>
          <p:nvPr/>
        </p:nvCxnSpPr>
        <p:spPr>
          <a:xfrm flipV="1">
            <a:off x="2090487" y="4260467"/>
            <a:ext cx="3413842" cy="6263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6FAA03E-D724-AC8F-CBC7-07D526799B3B}"/>
              </a:ext>
            </a:extLst>
          </p:cNvPr>
          <p:cNvCxnSpPr>
            <a:cxnSpLocks/>
            <a:stCxn id="53" idx="6"/>
            <a:endCxn id="4" idx="2"/>
          </p:cNvCxnSpPr>
          <p:nvPr/>
        </p:nvCxnSpPr>
        <p:spPr>
          <a:xfrm flipV="1">
            <a:off x="2090487" y="4260467"/>
            <a:ext cx="3413842" cy="11486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0906ABF-1840-5C38-CF62-B9800E58FC96}"/>
              </a:ext>
            </a:extLst>
          </p:cNvPr>
          <p:cNvCxnSpPr>
            <a:cxnSpLocks/>
            <a:stCxn id="53" idx="6"/>
            <a:endCxn id="3" idx="2"/>
          </p:cNvCxnSpPr>
          <p:nvPr/>
        </p:nvCxnSpPr>
        <p:spPr>
          <a:xfrm flipV="1">
            <a:off x="2090487" y="1862705"/>
            <a:ext cx="3413842" cy="35464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5A3A506-E3FF-4601-0839-0043A027CBB1}"/>
              </a:ext>
            </a:extLst>
          </p:cNvPr>
          <p:cNvCxnSpPr>
            <a:cxnSpLocks/>
            <a:stCxn id="54" idx="6"/>
            <a:endCxn id="4" idx="2"/>
          </p:cNvCxnSpPr>
          <p:nvPr/>
        </p:nvCxnSpPr>
        <p:spPr>
          <a:xfrm flipV="1">
            <a:off x="2090487" y="4260467"/>
            <a:ext cx="3413842" cy="16709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162217-E842-4F19-1431-5AE64606E99A}"/>
              </a:ext>
            </a:extLst>
          </p:cNvPr>
          <p:cNvCxnSpPr>
            <a:cxnSpLocks/>
            <a:stCxn id="54" idx="6"/>
            <a:endCxn id="3" idx="2"/>
          </p:cNvCxnSpPr>
          <p:nvPr/>
        </p:nvCxnSpPr>
        <p:spPr>
          <a:xfrm flipV="1">
            <a:off x="2090487" y="1862705"/>
            <a:ext cx="3413842" cy="40687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619479-CB53-B928-BB43-544C0FDD3E53}"/>
              </a:ext>
            </a:extLst>
          </p:cNvPr>
          <p:cNvSpPr txBox="1"/>
          <p:nvPr/>
        </p:nvSpPr>
        <p:spPr>
          <a:xfrm>
            <a:off x="3583640" y="5547189"/>
            <a:ext cx="8471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2800" dirty="0"/>
              <a:t>That is pretty much an overhead and this is why </a:t>
            </a:r>
            <a:r>
              <a:rPr lang="en-PH" sz="2800" b="1" dirty="0">
                <a:solidFill>
                  <a:srgbClr val="7030A0"/>
                </a:solidFill>
              </a:rPr>
              <a:t>gradient descent is slow on huge data</a:t>
            </a:r>
            <a:r>
              <a:rPr lang="en-PH" sz="28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910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3056-C0C9-248B-0701-08727D2D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Stochastic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6937B7-900F-2C2E-36A9-A56549B1D5AD}"/>
                  </a:ext>
                </a:extLst>
              </p:cNvPr>
              <p:cNvSpPr txBox="1"/>
              <p:nvPr/>
            </p:nvSpPr>
            <p:spPr>
              <a:xfrm>
                <a:off x="650288" y="1902271"/>
                <a:ext cx="4376632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Initialize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randomly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6937B7-900F-2C2E-36A9-A56549B1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88" y="1902271"/>
                <a:ext cx="4376632" cy="461665"/>
              </a:xfrm>
              <a:prstGeom prst="rect">
                <a:avLst/>
              </a:prstGeom>
              <a:blipFill>
                <a:blip r:embed="rId2"/>
                <a:stretch>
                  <a:fillRect l="-1796" t="-6098" b="-23171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8193D3-77AC-D031-E783-8C562E15441F}"/>
                  </a:ext>
                </a:extLst>
              </p:cNvPr>
              <p:cNvSpPr txBox="1"/>
              <p:nvPr/>
            </p:nvSpPr>
            <p:spPr>
              <a:xfrm>
                <a:off x="695073" y="2592672"/>
                <a:ext cx="9273641" cy="1569660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    - Randomly pick a single training example from the entire data set.</a:t>
                </a:r>
              </a:p>
              <a:p>
                <a:pPr lvl="1"/>
                <a:r>
                  <a:rPr lang="en-US" sz="2400" dirty="0"/>
                  <a:t>-Compute the gradient of the 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r>
                  <a:rPr lang="en-US" sz="2400" dirty="0"/>
                  <a:t>-Update weights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8193D3-77AC-D031-E783-8C562E154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73" y="2592672"/>
                <a:ext cx="9273641" cy="1569660"/>
              </a:xfrm>
              <a:prstGeom prst="rect">
                <a:avLst/>
              </a:prstGeom>
              <a:blipFill>
                <a:blip r:embed="rId3"/>
                <a:stretch>
                  <a:fillRect l="-786" t="-1894" r="-196" b="-6439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5218E0C-B785-A1DF-22B2-42E19E4323F3}"/>
              </a:ext>
            </a:extLst>
          </p:cNvPr>
          <p:cNvSpPr txBox="1"/>
          <p:nvPr/>
        </p:nvSpPr>
        <p:spPr>
          <a:xfrm>
            <a:off x="650288" y="4372239"/>
            <a:ext cx="2617135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Return weights</a:t>
            </a:r>
          </a:p>
        </p:txBody>
      </p:sp>
    </p:spTree>
    <p:extLst>
      <p:ext uri="{BB962C8B-B14F-4D97-AF65-F5344CB8AC3E}">
        <p14:creationId xmlns:p14="http://schemas.microsoft.com/office/powerpoint/2010/main" val="40823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A1F4F-43CC-1713-3094-12D0134F5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2675-CED5-EBAB-C4E7-9ADCC46E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Stochastic Gradient Descent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C026D-6ED7-B546-16F8-F86E56FCD9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287588"/>
            <a:ext cx="10515600" cy="1756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In SGD, since only one sample from the dataset is chosen at random for each epoch, the path taken by the algorithm to reach the minima is </a:t>
            </a:r>
            <a:r>
              <a:rPr lang="en-PH" sz="3000" b="1" dirty="0">
                <a:solidFill>
                  <a:srgbClr val="0070C0"/>
                </a:solidFill>
              </a:rPr>
              <a:t>usually noisier </a:t>
            </a:r>
            <a:r>
              <a:rPr lang="en-PH" sz="3000" dirty="0"/>
              <a:t>than your typical Gradient Descent algorithm.</a:t>
            </a:r>
          </a:p>
        </p:txBody>
      </p:sp>
    </p:spTree>
    <p:extLst>
      <p:ext uri="{BB962C8B-B14F-4D97-AF65-F5344CB8AC3E}">
        <p14:creationId xmlns:p14="http://schemas.microsoft.com/office/powerpoint/2010/main" val="233452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4C3BB-7C03-5397-F430-8A2A4181E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5A17-102E-EEF8-86F0-01DF8413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Stochastic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2DF63BA-AF27-D9C3-69E8-F4D681C919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9725056"/>
                  </p:ext>
                </p:extLst>
              </p:nvPr>
            </p:nvGraphicFramePr>
            <p:xfrm>
              <a:off x="7453298" y="2486446"/>
              <a:ext cx="4430364" cy="237744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𝟎𝟎𝟎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𝟓𝟎𝟎𝟎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𝟕𝟓𝟎𝟎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𝟕𝟓</m:t>
                                    </m:r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𝟕𝟓𝟎𝟎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3397549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𝟏𝟎𝟎𝟎𝟎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6680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2DF63BA-AF27-D9C3-69E8-F4D681C919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9725056"/>
                  </p:ext>
                </p:extLst>
              </p:nvPr>
            </p:nvGraphicFramePr>
            <p:xfrm>
              <a:off x="7453298" y="2486446"/>
              <a:ext cx="4430364" cy="237744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1111" r="-200412" b="-3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1111" r="-101240" b="-3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111" r="-823" b="-33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151667" r="-200412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151667" r="-10124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51667" r="-823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247541" r="-200412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247541" r="-10124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47541" r="-823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353333" r="-200412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353333" r="-10124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53333" r="-823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453333" r="-200412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453333" r="-10124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53333" r="-823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754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553333" r="-200412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553333" r="-10124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53333" r="-823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5668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45F637-8D5E-0022-32A1-A91C9A657170}"/>
                  </a:ext>
                </a:extLst>
              </p:cNvPr>
              <p:cNvSpPr txBox="1"/>
              <p:nvPr/>
            </p:nvSpPr>
            <p:spPr>
              <a:xfrm>
                <a:off x="308338" y="2486446"/>
                <a:ext cx="6825326" cy="146963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PH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8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PH" sz="28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PH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28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𝟑𝟔</m:t>
                      </m:r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25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25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num>
                        <m:den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25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PH" sz="2800" b="1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500" b="1" i="1" dirty="0">
                  <a:latin typeface="Cambria Math" panose="02040503050406030204" pitchFamily="18" charset="0"/>
                </a:endParaRPr>
              </a:p>
              <a:p>
                <a:r>
                  <a:rPr lang="en-PH" sz="2500" b="1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PH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PH" sz="2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𝟓𝟎𝟎𝟎</m:t>
                            </m:r>
                          </m:sub>
                        </m:sSub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PH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PH" sz="28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PH" sz="28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𝟓𝟎𝟎𝟎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𝟑𝟔</m:t>
                    </m:r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PH" sz="25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PH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PH" sz="25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</m:num>
                      <m:den>
                        <m:r>
                          <a:rPr lang="en-PH" sz="25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5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PH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PH" sz="25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</m:den>
                    </m:f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PH" sz="2800" b="1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𝟓𝟎𝟎𝟎</m:t>
                        </m:r>
                      </m:sub>
                    </m:sSub>
                  </m:oMath>
                </a14:m>
                <a:endParaRPr lang="en-PH" sz="2500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45F637-8D5E-0022-32A1-A91C9A657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38" y="2486446"/>
                <a:ext cx="6825326" cy="1469633"/>
              </a:xfrm>
              <a:prstGeom prst="rect">
                <a:avLst/>
              </a:prstGeom>
              <a:blipFill>
                <a:blip r:embed="rId3"/>
                <a:stretch>
                  <a:fillRect l="-1244" b="-161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6FE2BCB-998E-1AED-1DD0-728163EAE59A}"/>
              </a:ext>
            </a:extLst>
          </p:cNvPr>
          <p:cNvSpPr txBox="1"/>
          <p:nvPr/>
        </p:nvSpPr>
        <p:spPr>
          <a:xfrm>
            <a:off x="7453298" y="1921099"/>
            <a:ext cx="1280567" cy="46166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400" dirty="0"/>
              <a:t>Epoch 1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BD9C7-055D-13C7-39F4-D6868A7D9464}"/>
              </a:ext>
            </a:extLst>
          </p:cNvPr>
          <p:cNvSpPr/>
          <p:nvPr/>
        </p:nvSpPr>
        <p:spPr>
          <a:xfrm>
            <a:off x="7453298" y="3048848"/>
            <a:ext cx="4430364" cy="33308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29AE03-2814-D7CC-789C-BF6873E540FA}"/>
              </a:ext>
            </a:extLst>
          </p:cNvPr>
          <p:cNvSpPr/>
          <p:nvPr/>
        </p:nvSpPr>
        <p:spPr>
          <a:xfrm>
            <a:off x="7453298" y="3789535"/>
            <a:ext cx="4430364" cy="33308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573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05618-3C8F-58CD-FAEE-E8D5275BF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A0D3-68BD-4E46-246B-5DC6B682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Stochastic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5481F73-4580-120F-04C7-F4F3C46A07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3868679"/>
                  </p:ext>
                </p:extLst>
              </p:nvPr>
            </p:nvGraphicFramePr>
            <p:xfrm>
              <a:off x="7453298" y="2486446"/>
              <a:ext cx="4430364" cy="237744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𝟏𝟎𝟎𝟎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𝟓𝟎𝟎𝟎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𝟕𝟓𝟎𝟎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𝟕𝟓𝟎𝟎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𝟕𝟓𝟎𝟎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3397549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𝟏𝟎𝟎</m:t>
                                    </m:r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𝟏𝟎𝟎𝟎𝟎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6680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5481F73-4580-120F-04C7-F4F3C46A07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3868679"/>
                  </p:ext>
                </p:extLst>
              </p:nvPr>
            </p:nvGraphicFramePr>
            <p:xfrm>
              <a:off x="7453298" y="2486446"/>
              <a:ext cx="4430364" cy="237744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1111" r="-200412" b="-3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1111" r="-101240" b="-3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111" r="-823" b="-33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151667" r="-200412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151667" r="-10124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51667" r="-823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247541" r="-200412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247541" r="-10124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47541" r="-823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353333" r="-200412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353333" r="-10124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53333" r="-823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453333" r="-200412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453333" r="-10124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53333" r="-823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754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553333" r="-200412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553333" r="-10124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53333" r="-823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5668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2ECC28-0993-FF0F-B837-651750709858}"/>
                  </a:ext>
                </a:extLst>
              </p:cNvPr>
              <p:cNvSpPr txBox="1"/>
              <p:nvPr/>
            </p:nvSpPr>
            <p:spPr>
              <a:xfrm>
                <a:off x="308338" y="2486446"/>
                <a:ext cx="6825326" cy="220675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PH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8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PH" sz="28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PH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28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𝟓𝟎𝟎𝟎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𝟑𝟔</m:t>
                      </m:r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25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25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num>
                        <m:den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25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PH" sz="2800" b="1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𝟓𝟎𝟎𝟎</m:t>
                          </m:r>
                        </m:sub>
                      </m:sSub>
                    </m:oMath>
                  </m:oMathPara>
                </a14:m>
                <a:endParaRPr lang="en-PH" sz="2500" b="1" i="1" dirty="0">
                  <a:latin typeface="Cambria Math" panose="02040503050406030204" pitchFamily="18" charset="0"/>
                </a:endParaRPr>
              </a:p>
              <a:p>
                <a:r>
                  <a:rPr lang="en-PH" sz="2500" b="1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PH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PH" sz="2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𝟓𝟎𝟎𝟎</m:t>
                            </m:r>
                          </m:sub>
                        </m:sSub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PH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PH" sz="28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PH" sz="28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PH" sz="28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𝟎𝟎𝟎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𝟑𝟔</m:t>
                    </m:r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PH" sz="25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PH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PH" sz="25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</m:num>
                      <m:den>
                        <m:r>
                          <a:rPr lang="en-PH" sz="25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5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PH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PH" sz="25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</m:den>
                    </m:f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PH" sz="2800" b="1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800" b="1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𝟎𝟎𝟎</m:t>
                        </m:r>
                      </m:sub>
                    </m:sSub>
                  </m:oMath>
                </a14:m>
                <a:endParaRPr lang="en-PH" sz="2500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2ECC28-0993-FF0F-B837-651750709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38" y="2486446"/>
                <a:ext cx="6825326" cy="2206758"/>
              </a:xfrm>
              <a:prstGeom prst="rect">
                <a:avLst/>
              </a:prstGeom>
              <a:blipFill>
                <a:blip r:embed="rId3"/>
                <a:stretch>
                  <a:fillRect l="-1244" b="-81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DA7FEAE-6F75-EA00-A2B3-0902DE15FF0E}"/>
              </a:ext>
            </a:extLst>
          </p:cNvPr>
          <p:cNvSpPr txBox="1"/>
          <p:nvPr/>
        </p:nvSpPr>
        <p:spPr>
          <a:xfrm>
            <a:off x="7453298" y="1921099"/>
            <a:ext cx="1280567" cy="46166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400" dirty="0"/>
              <a:t>Epoch 2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1948C8-B63B-3FA4-3EA0-2EA3440C2E45}"/>
              </a:ext>
            </a:extLst>
          </p:cNvPr>
          <p:cNvSpPr/>
          <p:nvPr/>
        </p:nvSpPr>
        <p:spPr>
          <a:xfrm>
            <a:off x="7453298" y="3789535"/>
            <a:ext cx="4430364" cy="33308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8DD17C-B584-D09C-D433-D52699A8A4FA}"/>
              </a:ext>
            </a:extLst>
          </p:cNvPr>
          <p:cNvSpPr/>
          <p:nvPr/>
        </p:nvSpPr>
        <p:spPr>
          <a:xfrm>
            <a:off x="7453298" y="4530799"/>
            <a:ext cx="4430364" cy="33308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2943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F25A0C-4D6D-9FDE-127B-80631709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29241"/>
              </p:ext>
            </p:extLst>
          </p:nvPr>
        </p:nvGraphicFramePr>
        <p:xfrm>
          <a:off x="2032000" y="1162547"/>
          <a:ext cx="8127999" cy="484065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984794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66201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20754810"/>
                    </a:ext>
                  </a:extLst>
                </a:gridCol>
              </a:tblGrid>
              <a:tr h="5080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Stochastic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Descent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90687"/>
                  </a:ext>
                </a:extLst>
              </a:tr>
              <a:tr h="725855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Dataset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Uses a single random </a:t>
                      </a:r>
                      <a:r>
                        <a:rPr lang="en-PH" sz="1700" b="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sample at </a:t>
                      </a:r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each iteration.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Uses the entire dataset (batch) at each iteration.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080043"/>
                  </a:ext>
                </a:extLst>
              </a:tr>
              <a:tr h="94361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Computational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Computationally less expensive per iteration, as it processes fewer data points.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Computationally more expensive per iteration, as it processes the entire dataset.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55749"/>
                  </a:ext>
                </a:extLst>
              </a:tr>
              <a:tr h="50809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Convergence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Faster convergence due to frequent updates.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Slower convergence due to less frequent updates.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32185"/>
                  </a:ext>
                </a:extLst>
              </a:tr>
              <a:tr h="725855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High noise due to frequent updates with a single or few samples.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Low noise as it updates parameters using all data points.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14109"/>
                  </a:ext>
                </a:extLst>
              </a:tr>
              <a:tr h="725855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Requires less memory as it processes fewer data points at a time.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Requires more memory to hold the entire dataset in memory.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8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79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9AE6F-54C5-D26B-A8C6-F96299AFF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4E41-87CF-CEAD-53D8-2FC17B3E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Mini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5040D4-1E6D-74DF-296D-8E944C3CAEA3}"/>
                  </a:ext>
                </a:extLst>
              </p:cNvPr>
              <p:cNvSpPr txBox="1"/>
              <p:nvPr/>
            </p:nvSpPr>
            <p:spPr>
              <a:xfrm>
                <a:off x="650288" y="1902271"/>
                <a:ext cx="4376632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Initialize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randomly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5040D4-1E6D-74DF-296D-8E944C3CA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88" y="1902271"/>
                <a:ext cx="4376632" cy="461665"/>
              </a:xfrm>
              <a:prstGeom prst="rect">
                <a:avLst/>
              </a:prstGeom>
              <a:blipFill>
                <a:blip r:embed="rId2"/>
                <a:stretch>
                  <a:fillRect l="-1796" t="-6098" b="-23171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DE27F5-53A5-5B4C-08DC-C32F584E8A2C}"/>
                  </a:ext>
                </a:extLst>
              </p:cNvPr>
              <p:cNvSpPr txBox="1"/>
              <p:nvPr/>
            </p:nvSpPr>
            <p:spPr>
              <a:xfrm>
                <a:off x="695073" y="2592672"/>
                <a:ext cx="9273641" cy="1569660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    - Randomly pick a batch of training examples from the data set.</a:t>
                </a:r>
              </a:p>
              <a:p>
                <a:pPr lvl="1"/>
                <a:r>
                  <a:rPr lang="en-US" sz="2400" dirty="0"/>
                  <a:t>-Compute the gradient of the 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r>
                  <a:rPr lang="en-US" sz="2400" dirty="0"/>
                  <a:t>-Update weights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DE27F5-53A5-5B4C-08DC-C32F584E8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73" y="2592672"/>
                <a:ext cx="9273641" cy="1569660"/>
              </a:xfrm>
              <a:prstGeom prst="rect">
                <a:avLst/>
              </a:prstGeom>
              <a:blipFill>
                <a:blip r:embed="rId3"/>
                <a:stretch>
                  <a:fillRect l="-786" t="-1894" b="-6439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771D765-DC48-258B-DC7A-3C9B891046E6}"/>
              </a:ext>
            </a:extLst>
          </p:cNvPr>
          <p:cNvSpPr txBox="1"/>
          <p:nvPr/>
        </p:nvSpPr>
        <p:spPr>
          <a:xfrm>
            <a:off x="650288" y="4372239"/>
            <a:ext cx="2617135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Return weights</a:t>
            </a:r>
          </a:p>
        </p:txBody>
      </p:sp>
    </p:spTree>
    <p:extLst>
      <p:ext uri="{BB962C8B-B14F-4D97-AF65-F5344CB8AC3E}">
        <p14:creationId xmlns:p14="http://schemas.microsoft.com/office/powerpoint/2010/main" val="339598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73389-C88F-29F1-9DC6-42894EA06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3FF8-37D1-8286-4C54-4B9E291E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Mini Batch Gradient Descent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3210B9-EB01-400A-5ED5-8C87F8C9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z="2800" dirty="0"/>
              <a:t>In Mini-Batch Gradient Descent, only a</a:t>
            </a:r>
            <a:r>
              <a:rPr lang="en-PH" sz="2800" b="1" dirty="0"/>
              <a:t> </a:t>
            </a:r>
            <a:r>
              <a:rPr lang="en-PH" sz="2800" b="1" dirty="0">
                <a:solidFill>
                  <a:srgbClr val="0070C0"/>
                </a:solidFill>
              </a:rPr>
              <a:t>subset or a mini-batch of training examples</a:t>
            </a:r>
            <a:r>
              <a:rPr lang="en-PH" sz="2800" dirty="0"/>
              <a:t> are used to compute the gradient and update the weights and biases of the neural network.</a:t>
            </a:r>
          </a:p>
          <a:p>
            <a:endParaRPr lang="en-PH" sz="2800" dirty="0"/>
          </a:p>
          <a:p>
            <a:r>
              <a:rPr lang="en-PH" sz="2800" dirty="0"/>
              <a:t>Thus, Mini-Batch gradient Descent </a:t>
            </a:r>
            <a:r>
              <a:rPr lang="en-PH" sz="2800" dirty="0">
                <a:solidFill>
                  <a:srgbClr val="00B050"/>
                </a:solidFill>
              </a:rPr>
              <a:t>strikes a balance</a:t>
            </a:r>
            <a:r>
              <a:rPr lang="en-PH" sz="2800" dirty="0"/>
              <a:t> between the goodness of Gradient Descent and speed of Stochastic Gradient Descent.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7848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A8D35-4A5E-2CFC-A994-79EE26492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E924-197F-10E2-2534-33D9ABB6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Mini Batch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5EBF87F-7617-1C45-818B-ED2B70ED48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53298" y="2486446"/>
              <a:ext cx="4430364" cy="237744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𝟏𝟎𝟎𝟎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𝟓𝟎𝟎𝟎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𝟕𝟓𝟎𝟎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𝟕𝟓𝟎𝟎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𝟕𝟓𝟎𝟎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3397549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𝟏𝟎𝟎𝟎𝟎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6680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5EBF87F-7617-1C45-818B-ED2B70ED48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53298" y="2486446"/>
              <a:ext cx="4430364" cy="237744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1111" r="-200412" b="-3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1111" r="-101240" b="-3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111" r="-823" b="-33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151667" r="-200412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151667" r="-10124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51667" r="-823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247541" r="-200412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247541" r="-10124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47541" r="-823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353333" r="-200412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353333" r="-10124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53333" r="-823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453333" r="-200412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453333" r="-10124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53333" r="-823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754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553333" r="-200412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553333" r="-10124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53333" r="-823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5668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38BBB4-EDA6-4D42-93D4-3AAA308BD2D9}"/>
                  </a:ext>
                </a:extLst>
              </p:cNvPr>
              <p:cNvSpPr txBox="1"/>
              <p:nvPr/>
            </p:nvSpPr>
            <p:spPr>
              <a:xfrm>
                <a:off x="308338" y="2486446"/>
                <a:ext cx="6825326" cy="30085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PH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8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PH" sz="28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PH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28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𝟑𝟔</m:t>
                      </m:r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25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25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num>
                        <m:den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25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PH" sz="2800" b="1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500" b="1" i="1" dirty="0">
                  <a:latin typeface="Cambria Math" panose="02040503050406030204" pitchFamily="18" charset="0"/>
                </a:endParaRPr>
              </a:p>
              <a:p>
                <a:endParaRPr lang="en-PH" sz="2500" b="1" dirty="0">
                  <a:latin typeface="Cambria Math" panose="02040503050406030204" pitchFamily="18" charset="0"/>
                </a:endParaRPr>
              </a:p>
              <a:p>
                <a:r>
                  <a:rPr lang="en-PH" sz="2500" b="1" dirty="0">
                    <a:latin typeface="Cambria Math" panose="02040503050406030204" pitchFamily="18" charset="0"/>
                  </a:rPr>
                  <a:t>….</a:t>
                </a:r>
              </a:p>
              <a:p>
                <a:r>
                  <a:rPr lang="en-PH" sz="2500" b="1" dirty="0">
                    <a:latin typeface="Cambria Math" panose="02040503050406030204" pitchFamily="18" charset="0"/>
                  </a:rPr>
                  <a:t>….</a:t>
                </a:r>
              </a:p>
              <a:p>
                <a:r>
                  <a:rPr lang="en-PH" sz="2500" b="1" dirty="0">
                    <a:latin typeface="Cambria Math" panose="02040503050406030204" pitchFamily="18" charset="0"/>
                  </a:rPr>
                  <a:t>….</a:t>
                </a:r>
              </a:p>
              <a:p>
                <a:r>
                  <a:rPr lang="en-PH" sz="2500" b="1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PH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PH" sz="2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𝟓𝟎𝟎𝟎</m:t>
                            </m:r>
                          </m:sub>
                        </m:sSub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PH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PH" sz="28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PH" sz="28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𝟓𝟎𝟎𝟎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𝟑𝟔</m:t>
                    </m:r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PH" sz="25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PH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PH" sz="25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</m:num>
                      <m:den>
                        <m:r>
                          <a:rPr lang="en-PH" sz="25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5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PH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PH" sz="25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</m:den>
                    </m:f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PH" sz="2800" b="1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𝟓𝟎𝟎𝟎</m:t>
                        </m:r>
                      </m:sub>
                    </m:sSub>
                  </m:oMath>
                </a14:m>
                <a:endParaRPr lang="en-PH" sz="2500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38BBB4-EDA6-4D42-93D4-3AAA308BD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38" y="2486446"/>
                <a:ext cx="6825326" cy="3008516"/>
              </a:xfrm>
              <a:prstGeom prst="rect">
                <a:avLst/>
              </a:prstGeom>
              <a:blipFill>
                <a:blip r:embed="rId3"/>
                <a:stretch>
                  <a:fillRect l="-1244" b="-40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C9ACC73-E23F-2D09-9D17-F1E60B4B61EE}"/>
              </a:ext>
            </a:extLst>
          </p:cNvPr>
          <p:cNvSpPr txBox="1"/>
          <p:nvPr/>
        </p:nvSpPr>
        <p:spPr>
          <a:xfrm>
            <a:off x="7453298" y="1921099"/>
            <a:ext cx="1280567" cy="46166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400" dirty="0"/>
              <a:t>Epoch 1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86867E-5EAF-DFA1-226E-50AB52BFAACD}"/>
              </a:ext>
            </a:extLst>
          </p:cNvPr>
          <p:cNvSpPr/>
          <p:nvPr/>
        </p:nvSpPr>
        <p:spPr>
          <a:xfrm>
            <a:off x="7453298" y="3048848"/>
            <a:ext cx="4430364" cy="1072676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425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B015C6B-E6B7-6997-5A3C-D99CAEE807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3171304"/>
                  </p:ext>
                </p:extLst>
              </p:nvPr>
            </p:nvGraphicFramePr>
            <p:xfrm>
              <a:off x="696000" y="2026920"/>
              <a:ext cx="10800000" cy="28041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400000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5400000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4000" b="0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>
                              <a:solidFill>
                                <a:srgbClr val="FFC000"/>
                              </a:solidFill>
                            </a:rPr>
                            <a:t>Effectiveness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40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  <a:endParaRPr lang="en-PH" sz="4000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0.5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B015C6B-E6B7-6997-5A3C-D99CAEE807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3171304"/>
                  </p:ext>
                </p:extLst>
              </p:nvPr>
            </p:nvGraphicFramePr>
            <p:xfrm>
              <a:off x="696000" y="2026920"/>
              <a:ext cx="10800000" cy="28041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400000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5400000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3" t="-14783" r="-100226" b="-33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13" t="-14783" r="-226" b="-33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0.5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BA9E245-0DF9-1D4A-FAF5-2B6C0FA360AD}"/>
              </a:ext>
            </a:extLst>
          </p:cNvPr>
          <p:cNvSpPr txBox="1"/>
          <p:nvPr/>
        </p:nvSpPr>
        <p:spPr>
          <a:xfrm>
            <a:off x="1169894" y="5236391"/>
            <a:ext cx="9473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In our previous examples, we created a neural network to predict if a </a:t>
            </a:r>
            <a:r>
              <a:rPr lang="en-PH" sz="3000" b="1" dirty="0">
                <a:solidFill>
                  <a:srgbClr val="00B0F0"/>
                </a:solidFill>
              </a:rPr>
              <a:t>medicine dosage </a:t>
            </a:r>
            <a:r>
              <a:rPr lang="en-PH" sz="3000" dirty="0"/>
              <a:t>is </a:t>
            </a:r>
            <a:r>
              <a:rPr lang="en-PH" sz="3000" b="1" dirty="0">
                <a:solidFill>
                  <a:srgbClr val="FFC000"/>
                </a:solidFill>
              </a:rPr>
              <a:t>effective</a:t>
            </a:r>
            <a:r>
              <a:rPr lang="en-PH" sz="3000" dirty="0"/>
              <a:t> for a patient. 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873090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6C120-653A-467E-87FA-E281D4BAC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63F0-4539-51D6-B6C5-6CE2DA42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Mini Batch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D01325-831E-468F-0B12-A930D2F2ED1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53298" y="2486446"/>
              <a:ext cx="4430364" cy="237744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𝟏𝟎𝟎𝟎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𝟓𝟎𝟎𝟎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𝟕𝟓𝟎𝟎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𝟕𝟓𝟎𝟎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𝟕𝟓𝟎𝟎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3397549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𝟏𝟎𝟎𝟎𝟎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PH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𝟏𝟎𝟎𝟎𝟎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6680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D01325-831E-468F-0B12-A930D2F2ED1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53298" y="2486446"/>
              <a:ext cx="4430364" cy="237744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1111" r="-200412" b="-3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1111" r="-101240" b="-3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111" r="-823" b="-33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151667" r="-200412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151667" r="-101240" b="-4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51667" r="-823" b="-4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247541" r="-200412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247541" r="-10124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47541" r="-823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353333" r="-200412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353333" r="-10124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53333" r="-823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453333" r="-200412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453333" r="-10124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53333" r="-823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9754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2" t="-553333" r="-200412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6" t="-553333" r="-10124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53333" r="-823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5668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71FE4C-B3E5-CCCC-3034-223ACC6EEAFC}"/>
                  </a:ext>
                </a:extLst>
              </p:cNvPr>
              <p:cNvSpPr txBox="1"/>
              <p:nvPr/>
            </p:nvSpPr>
            <p:spPr>
              <a:xfrm>
                <a:off x="308338" y="2486446"/>
                <a:ext cx="6825326" cy="3360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PH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8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PH" sz="28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PH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28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𝟓𝟎𝟎𝟎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𝟑𝟔</m:t>
                      </m:r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25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25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num>
                        <m:den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25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PH" sz="2800" b="1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𝟓𝟎𝟎𝟎</m:t>
                          </m:r>
                        </m:sub>
                      </m:sSub>
                    </m:oMath>
                  </m:oMathPara>
                </a14:m>
                <a:endParaRPr lang="en-PH" sz="2500" b="1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PH" sz="2500" b="1" i="1" dirty="0">
                    <a:latin typeface="Cambria Math" panose="02040503050406030204" pitchFamily="18" charset="0"/>
                  </a:rPr>
                  <a:t>….</a:t>
                </a:r>
              </a:p>
              <a:p>
                <a:pPr/>
                <a:endParaRPr lang="en-PH" sz="2500" b="1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PH" sz="2500" b="1" i="1" dirty="0">
                    <a:latin typeface="Cambria Math" panose="02040503050406030204" pitchFamily="18" charset="0"/>
                  </a:rPr>
                  <a:t>….</a:t>
                </a:r>
              </a:p>
              <a:p>
                <a:r>
                  <a:rPr lang="en-PH" sz="2500" b="1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PH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PH" sz="28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𝟓𝟎𝟎𝟎</m:t>
                            </m:r>
                          </m:sub>
                        </m:sSub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PH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PH" sz="28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PH" sz="28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𝟏𝟎𝟎𝟎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𝟑𝟔</m:t>
                    </m:r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PH" sz="25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PH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PH" sz="25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</m:num>
                      <m:den>
                        <m:r>
                          <a:rPr lang="en-PH" sz="25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5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PH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PH" sz="25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</m:den>
                    </m:f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PH" sz="2800" b="1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𝟏𝟎𝟎𝟎</m:t>
                        </m:r>
                      </m:sub>
                    </m:sSub>
                  </m:oMath>
                </a14:m>
                <a:endParaRPr lang="en-PH" sz="2500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71FE4C-B3E5-CCCC-3034-223ACC6E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38" y="2486446"/>
                <a:ext cx="6825326" cy="3360920"/>
              </a:xfrm>
              <a:prstGeom prst="rect">
                <a:avLst/>
              </a:prstGeom>
              <a:blipFill>
                <a:blip r:embed="rId3"/>
                <a:stretch>
                  <a:fillRect l="-1244" b="-18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9C30204-CC58-AD35-2E5C-B17F0C13C02B}"/>
              </a:ext>
            </a:extLst>
          </p:cNvPr>
          <p:cNvSpPr txBox="1"/>
          <p:nvPr/>
        </p:nvSpPr>
        <p:spPr>
          <a:xfrm>
            <a:off x="7453298" y="1921099"/>
            <a:ext cx="1280567" cy="46166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sz="2400" dirty="0"/>
              <a:t>Epoch 2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AC5D7-8AEB-6F32-21AD-96738EBE1D94}"/>
              </a:ext>
            </a:extLst>
          </p:cNvPr>
          <p:cNvSpPr/>
          <p:nvPr/>
        </p:nvSpPr>
        <p:spPr>
          <a:xfrm>
            <a:off x="7453298" y="3758453"/>
            <a:ext cx="4430364" cy="1105433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045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12C21B-A568-CFCE-A274-A6C2D8582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16963"/>
              </p:ext>
            </p:extLst>
          </p:nvPr>
        </p:nvGraphicFramePr>
        <p:xfrm>
          <a:off x="951252" y="1688229"/>
          <a:ext cx="10483404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0851">
                  <a:extLst>
                    <a:ext uri="{9D8B030D-6E8A-4147-A177-3AD203B41FA5}">
                      <a16:colId xmlns:a16="http://schemas.microsoft.com/office/drawing/2014/main" val="1998479433"/>
                    </a:ext>
                  </a:extLst>
                </a:gridCol>
                <a:gridCol w="2620851">
                  <a:extLst>
                    <a:ext uri="{9D8B030D-6E8A-4147-A177-3AD203B41FA5}">
                      <a16:colId xmlns:a16="http://schemas.microsoft.com/office/drawing/2014/main" val="2446620178"/>
                    </a:ext>
                  </a:extLst>
                </a:gridCol>
                <a:gridCol w="2620851">
                  <a:extLst>
                    <a:ext uri="{9D8B030D-6E8A-4147-A177-3AD203B41FA5}">
                      <a16:colId xmlns:a16="http://schemas.microsoft.com/office/drawing/2014/main" val="781897614"/>
                    </a:ext>
                  </a:extLst>
                </a:gridCol>
                <a:gridCol w="2620851">
                  <a:extLst>
                    <a:ext uri="{9D8B030D-6E8A-4147-A177-3AD203B41FA5}">
                      <a16:colId xmlns:a16="http://schemas.microsoft.com/office/drawing/2014/main" val="520754810"/>
                    </a:ext>
                  </a:extLst>
                </a:gridCol>
              </a:tblGrid>
              <a:tr h="5080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Gradient Descent (Batch)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Stochastic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Mini-Batch Gradient Descent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90687"/>
                  </a:ext>
                </a:extLst>
              </a:tr>
              <a:tr h="725855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Dataset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Uses the entire dataset (batch) at each iteration.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Uses a single random sample or a small batch of samples at each iteration.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Uses a subset or mini-batch of the dataset (batch) at each iteration.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080043"/>
                  </a:ext>
                </a:extLst>
              </a:tr>
              <a:tr h="725855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Low noise as it updates parameters using all data points.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High noise due to frequent updates with a single or few samples.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Can be less noisy depending on the batch size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1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1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A1D8B-71F2-2B7F-4929-95A52F5FE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29E23C38-EF24-D525-C5B0-E110C693DDF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6000" y="2026920"/>
              <a:ext cx="10800000" cy="28041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400000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5400000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4000" b="0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>
                              <a:solidFill>
                                <a:srgbClr val="FFC000"/>
                              </a:solidFill>
                            </a:rPr>
                            <a:t>Effectiveness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40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  <a:endParaRPr lang="en-PH" sz="4000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0.5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29E23C38-EF24-D525-C5B0-E110C693DDF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6000" y="2026920"/>
              <a:ext cx="10800000" cy="28041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400000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5400000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3" t="-14783" r="-100226" b="-33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13" t="-14783" r="-226" b="-33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0.5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C9B4515-28B1-09EA-87C4-6D78ED287E39}"/>
              </a:ext>
            </a:extLst>
          </p:cNvPr>
          <p:cNvSpPr txBox="1"/>
          <p:nvPr/>
        </p:nvSpPr>
        <p:spPr>
          <a:xfrm>
            <a:off x="1277470" y="5350690"/>
            <a:ext cx="10018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And we only used </a:t>
            </a:r>
            <a:r>
              <a:rPr lang="en-PH" sz="3000" b="1" dirty="0"/>
              <a:t>three samples </a:t>
            </a:r>
            <a:r>
              <a:rPr lang="en-PH" sz="3000" dirty="0"/>
              <a:t>to train our neural network 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82822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0EF90-D1E8-1AA6-117B-BA3A8D1E5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67BF25-948F-2AE3-034B-1ED887DA5F65}"/>
                  </a:ext>
                </a:extLst>
              </p:cNvPr>
              <p:cNvSpPr txBox="1"/>
              <p:nvPr/>
            </p:nvSpPr>
            <p:spPr>
              <a:xfrm>
                <a:off x="483149" y="2202962"/>
                <a:ext cx="5681397" cy="9576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PH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PH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PH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PH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PH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PH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PH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PH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PH" sz="2000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67BF25-948F-2AE3-034B-1ED887DA5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9" y="2202962"/>
                <a:ext cx="5681397" cy="957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81E1FF-8824-29FC-0A82-4D2E4958A7AE}"/>
                  </a:ext>
                </a:extLst>
              </p:cNvPr>
              <p:cNvSpPr txBox="1"/>
              <p:nvPr/>
            </p:nvSpPr>
            <p:spPr>
              <a:xfrm>
                <a:off x="483150" y="3367229"/>
                <a:ext cx="6825326" cy="29336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PH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5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5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5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𝟔𝟖</m:t>
                          </m:r>
                        </m:e>
                      </m:d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𝟑𝟔</m:t>
                      </m:r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25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num>
                        <m:den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den>
                      </m:f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i="1" dirty="0">
                  <a:latin typeface="Cambria Math" panose="02040503050406030204" pitchFamily="18" charset="0"/>
                </a:endParaRPr>
              </a:p>
              <a:p>
                <a:endParaRPr lang="en-PH" sz="25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500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PH" sz="25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PH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5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PH" sz="25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PH" sz="25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5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𝟖𝟓</m:t>
                        </m:r>
                      </m:e>
                    </m:d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𝟑𝟔</m:t>
                    </m:r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PH" sz="25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PH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𝟑𝟕</m:t>
                            </m:r>
                          </m:sup>
                        </m:sSup>
                      </m:num>
                      <m:den>
                        <m:r>
                          <a:rPr lang="en-PH" sz="25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5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PH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𝟑𝟕</m:t>
                            </m:r>
                          </m:sup>
                        </m:sSup>
                      </m:den>
                    </m:f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PH" sz="25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25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25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PH" sz="2500" b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endParaRPr lang="en-PH" sz="2500" b="1" dirty="0">
                  <a:latin typeface="Cambria Math" panose="02040503050406030204" pitchFamily="18" charset="0"/>
                </a:endParaRPr>
              </a:p>
              <a:p>
                <a:r>
                  <a:rPr lang="en-PH" sz="2500" b="1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PH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5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PH" sz="25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PH" sz="25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5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𝟏𝟗</m:t>
                        </m:r>
                      </m:e>
                    </m:d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𝟑𝟔</m:t>
                    </m:r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PH" sz="25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PH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𝟕𝟒</m:t>
                            </m:r>
                          </m:sup>
                        </m:sSup>
                      </m:num>
                      <m:den>
                        <m:r>
                          <a:rPr lang="en-PH" sz="25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5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PH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𝟕𝟒</m:t>
                            </m:r>
                          </m:sup>
                        </m:sSup>
                      </m:den>
                    </m:f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PH" sz="25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2500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81E1FF-8824-29FC-0A82-4D2E4958A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50" y="3367229"/>
                <a:ext cx="6825326" cy="2933624"/>
              </a:xfrm>
              <a:prstGeom prst="rect">
                <a:avLst/>
              </a:prstGeom>
              <a:blipFill>
                <a:blip r:embed="rId3"/>
                <a:stretch>
                  <a:fillRect l="-1155" b="-20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379D18-64FB-6D1F-752D-D266579DBBB0}"/>
                  </a:ext>
                </a:extLst>
              </p:cNvPr>
              <p:cNvSpPr txBox="1"/>
              <p:nvPr/>
            </p:nvSpPr>
            <p:spPr>
              <a:xfrm>
                <a:off x="483149" y="1038695"/>
                <a:ext cx="5681397" cy="9576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PH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PH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PH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PH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PH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PH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PH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PH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PH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PH" sz="2000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379D18-64FB-6D1F-752D-D266579D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9" y="1038695"/>
                <a:ext cx="5681397" cy="957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FF7DD1F-341B-B58D-B505-C302332A15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136923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0.68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0.85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1.19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5FF7DD1F-341B-B58D-B505-C302332A15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136923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0.68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0.85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1.19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7B575F-8EA1-90BC-045D-F3D603C6AC13}"/>
                  </a:ext>
                </a:extLst>
              </p:cNvPr>
              <p:cNvSpPr txBox="1"/>
              <p:nvPr/>
            </p:nvSpPr>
            <p:spPr>
              <a:xfrm>
                <a:off x="7446512" y="5414841"/>
                <a:ext cx="2549163" cy="8860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PH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0.76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7B575F-8EA1-90BC-045D-F3D603C6A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512" y="5414841"/>
                <a:ext cx="2549163" cy="8860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104C6F-BA7F-204E-A3E6-45B6F0F125B0}"/>
                  </a:ext>
                </a:extLst>
              </p:cNvPr>
              <p:cNvSpPr txBox="1"/>
              <p:nvPr/>
            </p:nvSpPr>
            <p:spPr>
              <a:xfrm>
                <a:off x="7498132" y="3062696"/>
                <a:ext cx="4430364" cy="113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200" dirty="0"/>
                  <a:t>When we solved for the derivative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P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2200" dirty="0"/>
                  <a:t>,  we use all the samples in our dataset </a:t>
                </a:r>
                <a:endParaRPr lang="en-PH" sz="22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104C6F-BA7F-204E-A3E6-45B6F0F12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132" y="3062696"/>
                <a:ext cx="4430364" cy="1130246"/>
              </a:xfrm>
              <a:prstGeom prst="rect">
                <a:avLst/>
              </a:prstGeom>
              <a:blipFill>
                <a:blip r:embed="rId7"/>
                <a:stretch>
                  <a:fillRect l="-1788" t="-3226" b="-1021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CD82701-8827-A1A1-B86B-D930BCF9692C}"/>
              </a:ext>
            </a:extLst>
          </p:cNvPr>
          <p:cNvSpPr/>
          <p:nvPr/>
        </p:nvSpPr>
        <p:spPr>
          <a:xfrm>
            <a:off x="7498132" y="1412157"/>
            <a:ext cx="4430364" cy="108351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D300BD-73E3-9BA6-435D-4F5F0755E4A5}"/>
              </a:ext>
            </a:extLst>
          </p:cNvPr>
          <p:cNvSpPr/>
          <p:nvPr/>
        </p:nvSpPr>
        <p:spPr>
          <a:xfrm>
            <a:off x="1976388" y="3429000"/>
            <a:ext cx="5213451" cy="78166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1F86E7-C72D-C2AF-3793-6F9FCA346F26}"/>
              </a:ext>
            </a:extLst>
          </p:cNvPr>
          <p:cNvSpPr/>
          <p:nvPr/>
        </p:nvSpPr>
        <p:spPr>
          <a:xfrm>
            <a:off x="882550" y="4531496"/>
            <a:ext cx="5281996" cy="94015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3CD51-E1DE-8218-A0F1-F18CF306DB4A}"/>
              </a:ext>
            </a:extLst>
          </p:cNvPr>
          <p:cNvSpPr/>
          <p:nvPr/>
        </p:nvSpPr>
        <p:spPr>
          <a:xfrm>
            <a:off x="882550" y="5567330"/>
            <a:ext cx="5281996" cy="733524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321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FE5B5-99C9-48C7-34A7-A15E5C604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EA95DD-9849-7C39-7F1B-8AC0FD845146}"/>
                  </a:ext>
                </a:extLst>
              </p:cNvPr>
              <p:cNvSpPr txBox="1"/>
              <p:nvPr/>
            </p:nvSpPr>
            <p:spPr>
              <a:xfrm>
                <a:off x="483149" y="2202962"/>
                <a:ext cx="5681397" cy="9576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PH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PH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PH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𝟑𝟔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PH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PH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PH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PH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PH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PH" sz="2000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EA95DD-9849-7C39-7F1B-8AC0FD845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9" y="2202962"/>
                <a:ext cx="5681397" cy="957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AEDA1-D0FA-5196-EED2-094907B89195}"/>
                  </a:ext>
                </a:extLst>
              </p:cNvPr>
              <p:cNvSpPr txBox="1"/>
              <p:nvPr/>
            </p:nvSpPr>
            <p:spPr>
              <a:xfrm>
                <a:off x="483150" y="3367229"/>
                <a:ext cx="6825326" cy="29336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PH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5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5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5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𝟔𝟖</m:t>
                          </m:r>
                        </m:e>
                      </m:d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𝟑𝟔</m:t>
                      </m:r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25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num>
                        <m:den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den>
                      </m:f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i="1" dirty="0">
                  <a:latin typeface="Cambria Math" panose="02040503050406030204" pitchFamily="18" charset="0"/>
                </a:endParaRPr>
              </a:p>
              <a:p>
                <a:endParaRPr lang="en-PH" sz="25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500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PH" sz="25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PH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5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PH" sz="25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PH" sz="25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5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𝟖𝟓</m:t>
                        </m:r>
                      </m:e>
                    </m:d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𝟑𝟔</m:t>
                    </m:r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PH" sz="25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PH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𝟑𝟕</m:t>
                            </m:r>
                          </m:sup>
                        </m:sSup>
                      </m:num>
                      <m:den>
                        <m:r>
                          <a:rPr lang="en-PH" sz="25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5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PH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𝟑𝟕</m:t>
                            </m:r>
                          </m:sup>
                        </m:sSup>
                      </m:den>
                    </m:f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PH" sz="25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25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25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PH" sz="2500" b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endParaRPr lang="en-PH" sz="2500" b="1" dirty="0">
                  <a:latin typeface="Cambria Math" panose="02040503050406030204" pitchFamily="18" charset="0"/>
                </a:endParaRPr>
              </a:p>
              <a:p>
                <a:r>
                  <a:rPr lang="en-PH" sz="2500" b="1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PH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5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PH" sz="25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PH" sz="25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5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𝟏𝟗</m:t>
                        </m:r>
                      </m:e>
                    </m:d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𝟑𝟔</m:t>
                    </m:r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PH" sz="25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PH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𝟕𝟒</m:t>
                            </m:r>
                          </m:sup>
                        </m:sSup>
                      </m:num>
                      <m:den>
                        <m:r>
                          <a:rPr lang="en-PH" sz="25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5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PH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𝟕𝟒</m:t>
                            </m:r>
                          </m:sup>
                        </m:sSup>
                      </m:den>
                    </m:f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PH" sz="25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2500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AEDA1-D0FA-5196-EED2-094907B89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50" y="3367229"/>
                <a:ext cx="6825326" cy="2933624"/>
              </a:xfrm>
              <a:prstGeom prst="rect">
                <a:avLst/>
              </a:prstGeom>
              <a:blipFill>
                <a:blip r:embed="rId3"/>
                <a:stretch>
                  <a:fillRect l="-1155" b="-20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353FD2-4B86-7E1C-37E3-6F1A70E3FA4A}"/>
                  </a:ext>
                </a:extLst>
              </p:cNvPr>
              <p:cNvSpPr txBox="1"/>
              <p:nvPr/>
            </p:nvSpPr>
            <p:spPr>
              <a:xfrm>
                <a:off x="483149" y="1038695"/>
                <a:ext cx="5681397" cy="95763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PH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PH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PH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PH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PH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PH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PH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PH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PH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PH" sz="2000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353FD2-4B86-7E1C-37E3-6F1A70E3F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9" y="1038695"/>
                <a:ext cx="5681397" cy="957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B13EBF7-CEB8-1B00-7185-13A6F5C678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0.68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0.85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1.19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B13EBF7-CEB8-1B00-7185-13A6F5C678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0.68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0.85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1.19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40DE20-571D-5C10-4C97-D679677D6507}"/>
                  </a:ext>
                </a:extLst>
              </p:cNvPr>
              <p:cNvSpPr txBox="1"/>
              <p:nvPr/>
            </p:nvSpPr>
            <p:spPr>
              <a:xfrm>
                <a:off x="7446512" y="5414841"/>
                <a:ext cx="2549163" cy="8860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PH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0.76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40DE20-571D-5C10-4C97-D679677D6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512" y="5414841"/>
                <a:ext cx="2549163" cy="8860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021F50-D1DC-252F-377A-EFC158A5B71E}"/>
                  </a:ext>
                </a:extLst>
              </p:cNvPr>
              <p:cNvSpPr txBox="1"/>
              <p:nvPr/>
            </p:nvSpPr>
            <p:spPr>
              <a:xfrm>
                <a:off x="7498131" y="3062696"/>
                <a:ext cx="4430363" cy="791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200" dirty="0"/>
                  <a:t>We solved </a:t>
                </a:r>
                <a:r>
                  <a:rPr lang="en-PH" sz="2200" b="1" dirty="0"/>
                  <a:t>three derivatives </a:t>
                </a:r>
                <a:r>
                  <a:rPr lang="en-PH" sz="22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P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2200" b="1" dirty="0"/>
                  <a:t> for one iteration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021F50-D1DC-252F-377A-EFC158A5B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131" y="3062696"/>
                <a:ext cx="4430363" cy="791692"/>
              </a:xfrm>
              <a:prstGeom prst="rect">
                <a:avLst/>
              </a:prstGeom>
              <a:blipFill>
                <a:blip r:embed="rId7"/>
                <a:stretch>
                  <a:fillRect l="-1788" t="-4615" b="-1538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7D9B9D7-D423-3DE1-88FD-E9A279537069}"/>
              </a:ext>
            </a:extLst>
          </p:cNvPr>
          <p:cNvSpPr/>
          <p:nvPr/>
        </p:nvSpPr>
        <p:spPr>
          <a:xfrm>
            <a:off x="7498132" y="1412157"/>
            <a:ext cx="4430364" cy="108351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479DF3-652B-3E2A-377B-93F0C03119E9}"/>
              </a:ext>
            </a:extLst>
          </p:cNvPr>
          <p:cNvSpPr/>
          <p:nvPr/>
        </p:nvSpPr>
        <p:spPr>
          <a:xfrm>
            <a:off x="1976388" y="3429000"/>
            <a:ext cx="5213451" cy="78166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15B4-EE2F-8A41-E73A-A9688773922F}"/>
              </a:ext>
            </a:extLst>
          </p:cNvPr>
          <p:cNvSpPr/>
          <p:nvPr/>
        </p:nvSpPr>
        <p:spPr>
          <a:xfrm>
            <a:off x="882550" y="4531496"/>
            <a:ext cx="5281996" cy="94015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50E168-42E4-E173-A641-C6B9982D6BC8}"/>
              </a:ext>
            </a:extLst>
          </p:cNvPr>
          <p:cNvSpPr/>
          <p:nvPr/>
        </p:nvSpPr>
        <p:spPr>
          <a:xfrm>
            <a:off x="882550" y="5567330"/>
            <a:ext cx="5281996" cy="733524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502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91034-4097-2836-52DC-CB291250F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91E3103-409D-59AE-F0DB-78699EA52E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6000" y="2026920"/>
              <a:ext cx="10800000" cy="35052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400000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5400000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4000" b="0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>
                              <a:solidFill>
                                <a:srgbClr val="FFC000"/>
                              </a:solidFill>
                            </a:rPr>
                            <a:t>Effectiveness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40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  <a:endParaRPr lang="en-PH" sz="4000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0.5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4000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40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14843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91E3103-409D-59AE-F0DB-78699EA52E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6000" y="2026920"/>
              <a:ext cx="10800000" cy="35052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400000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5400000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3" t="-14783" r="-100226" b="-43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13" t="-14783" r="-226" b="-43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0.5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4000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40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1484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20ED801-3764-CB9A-0807-B240FB85F3C3}"/>
              </a:ext>
            </a:extLst>
          </p:cNvPr>
          <p:cNvSpPr txBox="1"/>
          <p:nvPr/>
        </p:nvSpPr>
        <p:spPr>
          <a:xfrm>
            <a:off x="1270747" y="5767549"/>
            <a:ext cx="9473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Real world datasets usually contains thousands or up to a million samples or records.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343826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60B61-78AC-E4C4-4A18-B2DF5F357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C96434-53D8-1D16-C6F7-B5DF3C470A3C}"/>
                  </a:ext>
                </a:extLst>
              </p:cNvPr>
              <p:cNvSpPr txBox="1"/>
              <p:nvPr/>
            </p:nvSpPr>
            <p:spPr>
              <a:xfrm>
                <a:off x="483149" y="2346909"/>
                <a:ext cx="6825326" cy="408778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PH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5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5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5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𝟔𝟖</m:t>
                          </m:r>
                        </m:e>
                      </m:d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𝟑𝟔</m:t>
                      </m:r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25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num>
                        <m:den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25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den>
                      </m:f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500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PH" sz="25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PH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5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PH" sz="25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PH" sz="25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5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𝟖𝟓</m:t>
                        </m:r>
                      </m:e>
                    </m:d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𝟑𝟔</m:t>
                    </m:r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PH" sz="25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PH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𝟑𝟕</m:t>
                            </m:r>
                          </m:sup>
                        </m:sSup>
                      </m:num>
                      <m:den>
                        <m:r>
                          <a:rPr lang="en-PH" sz="25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5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PH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𝟑𝟕</m:t>
                            </m:r>
                          </m:sup>
                        </m:sSup>
                      </m:den>
                    </m:f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PH" sz="25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25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25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PH" sz="2500" b="1" dirty="0">
                  <a:latin typeface="Cambria Math" panose="02040503050406030204" pitchFamily="18" charset="0"/>
                </a:endParaRPr>
              </a:p>
              <a:p>
                <a:r>
                  <a:rPr lang="en-PH" sz="2500" b="1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PH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5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PH" sz="25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PH" sz="25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5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𝟏𝟗</m:t>
                        </m:r>
                      </m:e>
                    </m:d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sz="2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𝟑𝟔</m:t>
                    </m:r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PH" sz="25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PH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𝟕𝟒</m:t>
                            </m:r>
                          </m:sup>
                        </m:sSup>
                      </m:num>
                      <m:den>
                        <m:r>
                          <a:rPr lang="en-PH" sz="25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5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PH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PH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𝟕𝟒</m:t>
                            </m:r>
                          </m:sup>
                        </m:sSup>
                      </m:den>
                    </m:f>
                    <m:r>
                      <a:rPr lang="en-US" sz="25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PH" sz="25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2500" b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PH" sz="2500" b="1" dirty="0">
                    <a:latin typeface="Cambria Math" panose="02040503050406030204" pitchFamily="18" charset="0"/>
                  </a:rPr>
                  <a:t>…</a:t>
                </a:r>
              </a:p>
              <a:p>
                <a:r>
                  <a:rPr lang="en-PH" sz="2500" b="1" dirty="0">
                    <a:latin typeface="Cambria Math" panose="02040503050406030204" pitchFamily="18" charset="0"/>
                  </a:rPr>
                  <a:t>…</a:t>
                </a:r>
              </a:p>
              <a:p>
                <a:r>
                  <a:rPr lang="en-PH" sz="2500" b="1" dirty="0">
                    <a:latin typeface="Cambria Math" panose="02040503050406030204" pitchFamily="18" charset="0"/>
                  </a:rPr>
                  <a:t>…</a:t>
                </a:r>
              </a:p>
              <a:p>
                <a:r>
                  <a:rPr lang="en-PH" sz="2500" b="1" dirty="0">
                    <a:latin typeface="Cambria Math" panose="02040503050406030204" pitchFamily="18" charset="0"/>
                  </a:rPr>
                  <a:t>…</a:t>
                </a:r>
              </a:p>
              <a:p>
                <a:r>
                  <a:rPr lang="en-PH" sz="2500" b="1" dirty="0">
                    <a:latin typeface="Cambria Math" panose="02040503050406030204" pitchFamily="18" charset="0"/>
                  </a:rPr>
                  <a:t>…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C96434-53D8-1D16-C6F7-B5DF3C470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9" y="2346909"/>
                <a:ext cx="6825326" cy="4087786"/>
              </a:xfrm>
              <a:prstGeom prst="rect">
                <a:avLst/>
              </a:prstGeom>
              <a:blipFill>
                <a:blip r:embed="rId2"/>
                <a:stretch>
                  <a:fillRect l="-1155" b="-2068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B9BF6A-9ECC-0F53-D14C-862978F46CF1}"/>
                  </a:ext>
                </a:extLst>
              </p:cNvPr>
              <p:cNvSpPr txBox="1"/>
              <p:nvPr/>
            </p:nvSpPr>
            <p:spPr>
              <a:xfrm>
                <a:off x="483149" y="1038695"/>
                <a:ext cx="5681397" cy="95763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PH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PH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PH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PH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PH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PH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PH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PH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PH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PH" sz="2000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B9BF6A-9ECC-0F53-D14C-862978F4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9" y="1038695"/>
                <a:ext cx="5681397" cy="957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7DEB9A9-1934-61F5-B104-EFC6F4FD79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319011"/>
                  </p:ext>
                </p:extLst>
              </p:nvPr>
            </p:nvGraphicFramePr>
            <p:xfrm>
              <a:off x="7498132" y="849755"/>
              <a:ext cx="4430364" cy="237744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0.68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0.85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1.19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3397549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6680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7DEB9A9-1934-61F5-B104-EFC6F4FD79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319011"/>
                  </p:ext>
                </p:extLst>
              </p:nvPr>
            </p:nvGraphicFramePr>
            <p:xfrm>
              <a:off x="7498132" y="849755"/>
              <a:ext cx="4430364" cy="237744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26" t="-1111" r="-201240" b="-35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412" t="-1111" r="-100412" b="-35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240" t="-1111" r="-826" b="-35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0.68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0.85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1.19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339754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26" t="-553333" r="-20124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412" t="-553333" r="-10041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668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1C9155C-323B-AB6E-6E97-B0C46D45958C}"/>
              </a:ext>
            </a:extLst>
          </p:cNvPr>
          <p:cNvSpPr txBox="1"/>
          <p:nvPr/>
        </p:nvSpPr>
        <p:spPr>
          <a:xfrm>
            <a:off x="7498132" y="3630806"/>
            <a:ext cx="45907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If we have </a:t>
            </a:r>
            <a:r>
              <a:rPr lang="en-PH" sz="2500" b="1" dirty="0"/>
              <a:t>10,000 training </a:t>
            </a:r>
            <a:r>
              <a:rPr lang="en-PH" sz="2500" dirty="0"/>
              <a:t>samples, we will be computing </a:t>
            </a:r>
            <a:r>
              <a:rPr lang="en-PH" sz="2500" b="1" dirty="0"/>
              <a:t>10,000 derivatives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AAC4A-9CBB-62DE-A073-2A89B852BBB1}"/>
              </a:ext>
            </a:extLst>
          </p:cNvPr>
          <p:cNvSpPr/>
          <p:nvPr/>
        </p:nvSpPr>
        <p:spPr>
          <a:xfrm>
            <a:off x="7498132" y="1412157"/>
            <a:ext cx="4430364" cy="181503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392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C591F-E217-49CC-D821-89897640C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735E29D-D314-1DC3-4B7C-C8D5027CB7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349022"/>
                  </p:ext>
                </p:extLst>
              </p:nvPr>
            </p:nvGraphicFramePr>
            <p:xfrm>
              <a:off x="607473" y="1078903"/>
              <a:ext cx="10800000" cy="41148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700000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2700000">
                      <a:extLst>
                        <a:ext uri="{9D8B030D-6E8A-4147-A177-3AD203B41FA5}">
                          <a16:colId xmlns:a16="http://schemas.microsoft.com/office/drawing/2014/main" val="4153980057"/>
                        </a:ext>
                      </a:extLst>
                    </a:gridCol>
                    <a:gridCol w="2700000">
                      <a:extLst>
                        <a:ext uri="{9D8B030D-6E8A-4147-A177-3AD203B41FA5}">
                          <a16:colId xmlns:a16="http://schemas.microsoft.com/office/drawing/2014/main" val="1812887099"/>
                        </a:ext>
                      </a:extLst>
                    </a:gridCol>
                    <a:gridCol w="2700000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Feature1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4000" b="0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4000" b="0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4000" b="0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Feature10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4000" b="0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>
                              <a:solidFill>
                                <a:srgbClr val="FFC000"/>
                              </a:solidFill>
                            </a:rPr>
                            <a:t>Label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40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  <a:endParaRPr lang="en-PH" sz="4000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0.5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4000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40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14843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735E29D-D314-1DC3-4B7C-C8D5027CB7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349022"/>
                  </p:ext>
                </p:extLst>
              </p:nvPr>
            </p:nvGraphicFramePr>
            <p:xfrm>
              <a:off x="607473" y="1078903"/>
              <a:ext cx="10800000" cy="41148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700000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2700000">
                      <a:extLst>
                        <a:ext uri="{9D8B030D-6E8A-4147-A177-3AD203B41FA5}">
                          <a16:colId xmlns:a16="http://schemas.microsoft.com/office/drawing/2014/main" val="4153980057"/>
                        </a:ext>
                      </a:extLst>
                    </a:gridCol>
                    <a:gridCol w="2700000">
                      <a:extLst>
                        <a:ext uri="{9D8B030D-6E8A-4147-A177-3AD203B41FA5}">
                          <a16:colId xmlns:a16="http://schemas.microsoft.com/office/drawing/2014/main" val="1812887099"/>
                        </a:ext>
                      </a:extLst>
                    </a:gridCol>
                    <a:gridCol w="2700000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</a:tblGrid>
                  <a:tr h="1310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26" t="-7907" r="-300677" b="-234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4000" b="0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00451" t="-7907" r="-100451" b="-234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1" t="-7907" r="-451" b="-234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0.5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4000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4000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14843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BA6EF6D-3CF1-F401-7438-11E67191530B}"/>
              </a:ext>
            </a:extLst>
          </p:cNvPr>
          <p:cNvSpPr txBox="1"/>
          <p:nvPr/>
        </p:nvSpPr>
        <p:spPr>
          <a:xfrm>
            <a:off x="1270746" y="5586013"/>
            <a:ext cx="10065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And if our dataset has 10 features, that would be </a:t>
            </a:r>
            <a:r>
              <a:rPr lang="en-PH" sz="3200" b="1" dirty="0"/>
              <a:t>10,000 * 10 = 100,000 computations per iteration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132153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2906D06-558D-6F6B-202B-C1F2C28C1551}"/>
              </a:ext>
            </a:extLst>
          </p:cNvPr>
          <p:cNvSpPr/>
          <p:nvPr/>
        </p:nvSpPr>
        <p:spPr>
          <a:xfrm>
            <a:off x="5504329" y="140550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236D2E-C983-9405-43DB-7DF8F3AF6987}"/>
              </a:ext>
            </a:extLst>
          </p:cNvPr>
          <p:cNvSpPr/>
          <p:nvPr/>
        </p:nvSpPr>
        <p:spPr>
          <a:xfrm>
            <a:off x="5504329" y="380326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F032F91-465F-3E52-F7EF-A65669C0B397}"/>
                  </a:ext>
                </a:extLst>
              </p:cNvPr>
              <p:cNvSpPr/>
              <p:nvPr/>
            </p:nvSpPr>
            <p:spPr>
              <a:xfrm>
                <a:off x="8795773" y="2781794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F032F91-465F-3E52-F7EF-A65669C0B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773" y="2781794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95C6A4-9055-332B-15B6-5DB580E45D6E}"/>
              </a:ext>
            </a:extLst>
          </p:cNvPr>
          <p:cNvCxnSpPr>
            <a:cxnSpLocks/>
            <a:stCxn id="38" idx="6"/>
            <a:endCxn id="3" idx="2"/>
          </p:cNvCxnSpPr>
          <p:nvPr/>
        </p:nvCxnSpPr>
        <p:spPr>
          <a:xfrm>
            <a:off x="2090488" y="966631"/>
            <a:ext cx="3413841" cy="896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98BF1-26DF-379C-823D-912052F30A3A}"/>
              </a:ext>
            </a:extLst>
          </p:cNvPr>
          <p:cNvCxnSpPr>
            <a:cxnSpLocks/>
            <a:stCxn id="38" idx="6"/>
            <a:endCxn id="4" idx="2"/>
          </p:cNvCxnSpPr>
          <p:nvPr/>
        </p:nvCxnSpPr>
        <p:spPr>
          <a:xfrm>
            <a:off x="2090488" y="966631"/>
            <a:ext cx="3413841" cy="32938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391121-1E36-51D4-2A60-BED3057E4DF1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6418729" y="1862705"/>
            <a:ext cx="2377044" cy="1376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F098C8-70E6-F8A5-B6D4-FB62445DD818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418729" y="3238994"/>
            <a:ext cx="2377044" cy="10214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D6439E8-CFAB-790A-C9EE-C9BC6951315A}"/>
                  </a:ext>
                </a:extLst>
              </p:cNvPr>
              <p:cNvSpPr/>
              <p:nvPr/>
            </p:nvSpPr>
            <p:spPr>
              <a:xfrm>
                <a:off x="1658488" y="732631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D6439E8-CFAB-790A-C9EE-C9BC69513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8" y="732631"/>
                <a:ext cx="432000" cy="46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41BF0FE-1689-1FE3-9B09-AA1E9E5EC587}"/>
                  </a:ext>
                </a:extLst>
              </p:cNvPr>
              <p:cNvSpPr/>
              <p:nvPr/>
            </p:nvSpPr>
            <p:spPr>
              <a:xfrm>
                <a:off x="1661603" y="1292975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41BF0FE-1689-1FE3-9B09-AA1E9E5EC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03" y="1292975"/>
                <a:ext cx="432000" cy="46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A110C26-C0B7-C7AA-54D2-3349E83C3173}"/>
                  </a:ext>
                </a:extLst>
              </p:cNvPr>
              <p:cNvSpPr/>
              <p:nvPr/>
            </p:nvSpPr>
            <p:spPr>
              <a:xfrm>
                <a:off x="1672400" y="1860467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A110C26-C0B7-C7AA-54D2-3349E83C3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400" y="1860467"/>
                <a:ext cx="432000" cy="46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3D85B83-CF6B-BD72-7C6F-5BB3B6061EE6}"/>
                  </a:ext>
                </a:extLst>
              </p:cNvPr>
              <p:cNvSpPr/>
              <p:nvPr/>
            </p:nvSpPr>
            <p:spPr>
              <a:xfrm>
                <a:off x="1658487" y="2427959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3D85B83-CF6B-BD72-7C6F-5BB3B6061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7" y="2427959"/>
                <a:ext cx="432000" cy="468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43651C6-7008-6C80-D5AB-56B142D2212F}"/>
                  </a:ext>
                </a:extLst>
              </p:cNvPr>
              <p:cNvSpPr/>
              <p:nvPr/>
            </p:nvSpPr>
            <p:spPr>
              <a:xfrm>
                <a:off x="1658487" y="3015643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43651C6-7008-6C80-D5AB-56B142D22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7" y="3015643"/>
                <a:ext cx="432000" cy="468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3A5EAF2-DB42-D399-E04B-D2202CE63B64}"/>
                  </a:ext>
                </a:extLst>
              </p:cNvPr>
              <p:cNvSpPr/>
              <p:nvPr/>
            </p:nvSpPr>
            <p:spPr>
              <a:xfrm>
                <a:off x="1658487" y="3562943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3A5EAF2-DB42-D399-E04B-D2202CE63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7" y="3562943"/>
                <a:ext cx="432000" cy="468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AEA24CE-337E-9F8A-9A56-85FD456A5D1A}"/>
                  </a:ext>
                </a:extLst>
              </p:cNvPr>
              <p:cNvSpPr/>
              <p:nvPr/>
            </p:nvSpPr>
            <p:spPr>
              <a:xfrm>
                <a:off x="1658487" y="4130495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AEA24CE-337E-9F8A-9A56-85FD456A5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7" y="4130495"/>
                <a:ext cx="432000" cy="468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A633619-BA7B-FD34-C533-E7F5E7E21EEB}"/>
                  </a:ext>
                </a:extLst>
              </p:cNvPr>
              <p:cNvSpPr/>
              <p:nvPr/>
            </p:nvSpPr>
            <p:spPr>
              <a:xfrm>
                <a:off x="1658487" y="4652810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A633619-BA7B-FD34-C533-E7F5E7E21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7" y="4652810"/>
                <a:ext cx="432000" cy="468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4371C7E-1094-1635-C3C0-9983F656C878}"/>
                  </a:ext>
                </a:extLst>
              </p:cNvPr>
              <p:cNvSpPr/>
              <p:nvPr/>
            </p:nvSpPr>
            <p:spPr>
              <a:xfrm>
                <a:off x="1658487" y="5175125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4371C7E-1094-1635-C3C0-9983F656C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7" y="5175125"/>
                <a:ext cx="432000" cy="468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69DFAEA-B67C-36D8-17CF-CEF93B6BC237}"/>
                  </a:ext>
                </a:extLst>
              </p:cNvPr>
              <p:cNvSpPr/>
              <p:nvPr/>
            </p:nvSpPr>
            <p:spPr>
              <a:xfrm>
                <a:off x="1658487" y="5697440"/>
                <a:ext cx="432000" cy="46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69DFAEA-B67C-36D8-17CF-CEF93B6BC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487" y="5697440"/>
                <a:ext cx="432000" cy="468000"/>
              </a:xfrm>
              <a:prstGeom prst="ellipse">
                <a:avLst/>
              </a:prstGeom>
              <a:blipFill>
                <a:blip r:embed="rId12"/>
                <a:stretch>
                  <a:fillRect l="-9859" r="-112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8DC28D-01BD-3C4D-5997-16325B1B10FB}"/>
              </a:ext>
            </a:extLst>
          </p:cNvPr>
          <p:cNvCxnSpPr>
            <a:cxnSpLocks/>
            <a:stCxn id="42" idx="6"/>
            <a:endCxn id="3" idx="2"/>
          </p:cNvCxnSpPr>
          <p:nvPr/>
        </p:nvCxnSpPr>
        <p:spPr>
          <a:xfrm>
            <a:off x="2093603" y="1526975"/>
            <a:ext cx="3410726" cy="335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EEC5B12-1B26-F939-2E76-D027EF0C107C}"/>
              </a:ext>
            </a:extLst>
          </p:cNvPr>
          <p:cNvCxnSpPr>
            <a:cxnSpLocks/>
            <a:stCxn id="42" idx="6"/>
            <a:endCxn id="4" idx="2"/>
          </p:cNvCxnSpPr>
          <p:nvPr/>
        </p:nvCxnSpPr>
        <p:spPr>
          <a:xfrm>
            <a:off x="2093603" y="1526975"/>
            <a:ext cx="3410726" cy="27334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F9CEBD-EAB2-A1EB-91B3-B124CC8DC56A}"/>
              </a:ext>
            </a:extLst>
          </p:cNvPr>
          <p:cNvCxnSpPr>
            <a:cxnSpLocks/>
            <a:stCxn id="43" idx="6"/>
            <a:endCxn id="3" idx="2"/>
          </p:cNvCxnSpPr>
          <p:nvPr/>
        </p:nvCxnSpPr>
        <p:spPr>
          <a:xfrm flipV="1">
            <a:off x="2104400" y="1862705"/>
            <a:ext cx="3399929" cy="2317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BA7E570-7286-F895-FFDB-A81D3C4718C5}"/>
              </a:ext>
            </a:extLst>
          </p:cNvPr>
          <p:cNvCxnSpPr>
            <a:cxnSpLocks/>
            <a:stCxn id="43" idx="6"/>
            <a:endCxn id="4" idx="2"/>
          </p:cNvCxnSpPr>
          <p:nvPr/>
        </p:nvCxnSpPr>
        <p:spPr>
          <a:xfrm>
            <a:off x="2104400" y="2094467"/>
            <a:ext cx="3399929" cy="216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A56944-FFD5-A9FB-F945-59CCC607E3F5}"/>
              </a:ext>
            </a:extLst>
          </p:cNvPr>
          <p:cNvCxnSpPr>
            <a:cxnSpLocks/>
            <a:stCxn id="44" idx="6"/>
            <a:endCxn id="3" idx="2"/>
          </p:cNvCxnSpPr>
          <p:nvPr/>
        </p:nvCxnSpPr>
        <p:spPr>
          <a:xfrm flipV="1">
            <a:off x="2090487" y="1862705"/>
            <a:ext cx="3413842" cy="799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865B543-B7B8-4C00-CC20-879C010165F8}"/>
              </a:ext>
            </a:extLst>
          </p:cNvPr>
          <p:cNvCxnSpPr>
            <a:cxnSpLocks/>
            <a:stCxn id="44" idx="6"/>
            <a:endCxn id="4" idx="2"/>
          </p:cNvCxnSpPr>
          <p:nvPr/>
        </p:nvCxnSpPr>
        <p:spPr>
          <a:xfrm>
            <a:off x="2090487" y="2661959"/>
            <a:ext cx="3413842" cy="15985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912A62C-EF50-7B7F-86A9-24E444A90394}"/>
              </a:ext>
            </a:extLst>
          </p:cNvPr>
          <p:cNvCxnSpPr>
            <a:cxnSpLocks/>
            <a:stCxn id="45" idx="6"/>
            <a:endCxn id="4" idx="2"/>
          </p:cNvCxnSpPr>
          <p:nvPr/>
        </p:nvCxnSpPr>
        <p:spPr>
          <a:xfrm>
            <a:off x="2090487" y="3249643"/>
            <a:ext cx="3413842" cy="10108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91F5138-5FA8-D5AA-B144-DE454B0CB36C}"/>
              </a:ext>
            </a:extLst>
          </p:cNvPr>
          <p:cNvCxnSpPr>
            <a:cxnSpLocks/>
            <a:stCxn id="45" idx="6"/>
            <a:endCxn id="3" idx="2"/>
          </p:cNvCxnSpPr>
          <p:nvPr/>
        </p:nvCxnSpPr>
        <p:spPr>
          <a:xfrm flipV="1">
            <a:off x="2090487" y="1862705"/>
            <a:ext cx="3413842" cy="1386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35FCF2F-4711-A7BF-1D14-9DCA5480ED1B}"/>
              </a:ext>
            </a:extLst>
          </p:cNvPr>
          <p:cNvCxnSpPr>
            <a:cxnSpLocks/>
            <a:stCxn id="50" idx="6"/>
            <a:endCxn id="3" idx="2"/>
          </p:cNvCxnSpPr>
          <p:nvPr/>
        </p:nvCxnSpPr>
        <p:spPr>
          <a:xfrm flipV="1">
            <a:off x="2090487" y="1862705"/>
            <a:ext cx="3413842" cy="1934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53C9836-25D2-2EB6-F73C-1DE0856DC14C}"/>
              </a:ext>
            </a:extLst>
          </p:cNvPr>
          <p:cNvCxnSpPr>
            <a:cxnSpLocks/>
            <a:stCxn id="50" idx="6"/>
            <a:endCxn id="4" idx="2"/>
          </p:cNvCxnSpPr>
          <p:nvPr/>
        </p:nvCxnSpPr>
        <p:spPr>
          <a:xfrm>
            <a:off x="2090487" y="3796943"/>
            <a:ext cx="3413842" cy="463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D5B7500-84A0-6330-802E-21B4E38CCB6F}"/>
              </a:ext>
            </a:extLst>
          </p:cNvPr>
          <p:cNvCxnSpPr>
            <a:cxnSpLocks/>
            <a:stCxn id="51" idx="6"/>
            <a:endCxn id="3" idx="2"/>
          </p:cNvCxnSpPr>
          <p:nvPr/>
        </p:nvCxnSpPr>
        <p:spPr>
          <a:xfrm flipV="1">
            <a:off x="2090487" y="1862705"/>
            <a:ext cx="3413842" cy="2501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20FB380-0916-06EF-0946-DA55CFE05A85}"/>
              </a:ext>
            </a:extLst>
          </p:cNvPr>
          <p:cNvCxnSpPr>
            <a:cxnSpLocks/>
            <a:stCxn id="51" idx="6"/>
            <a:endCxn id="4" idx="2"/>
          </p:cNvCxnSpPr>
          <p:nvPr/>
        </p:nvCxnSpPr>
        <p:spPr>
          <a:xfrm flipV="1">
            <a:off x="2090487" y="4260467"/>
            <a:ext cx="3413842" cy="1040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8D15C46-F6DF-9F75-E548-1BEEB0AEFF7B}"/>
              </a:ext>
            </a:extLst>
          </p:cNvPr>
          <p:cNvCxnSpPr>
            <a:cxnSpLocks/>
            <a:stCxn id="52" idx="6"/>
            <a:endCxn id="3" idx="2"/>
          </p:cNvCxnSpPr>
          <p:nvPr/>
        </p:nvCxnSpPr>
        <p:spPr>
          <a:xfrm flipV="1">
            <a:off x="2090487" y="1862705"/>
            <a:ext cx="3413842" cy="3024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9561D9C-7148-20BC-5270-0C532177C385}"/>
              </a:ext>
            </a:extLst>
          </p:cNvPr>
          <p:cNvCxnSpPr>
            <a:cxnSpLocks/>
            <a:stCxn id="52" idx="6"/>
            <a:endCxn id="4" idx="2"/>
          </p:cNvCxnSpPr>
          <p:nvPr/>
        </p:nvCxnSpPr>
        <p:spPr>
          <a:xfrm flipV="1">
            <a:off x="2090487" y="4260467"/>
            <a:ext cx="3413842" cy="6263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A0E2979-DC54-C93C-F447-6F2B7B4BF972}"/>
              </a:ext>
            </a:extLst>
          </p:cNvPr>
          <p:cNvCxnSpPr>
            <a:cxnSpLocks/>
            <a:stCxn id="53" idx="6"/>
            <a:endCxn id="4" idx="2"/>
          </p:cNvCxnSpPr>
          <p:nvPr/>
        </p:nvCxnSpPr>
        <p:spPr>
          <a:xfrm flipV="1">
            <a:off x="2090487" y="4260467"/>
            <a:ext cx="3413842" cy="11486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30A1DE9-6D76-95EC-0E50-6FFD0B65C217}"/>
              </a:ext>
            </a:extLst>
          </p:cNvPr>
          <p:cNvCxnSpPr>
            <a:cxnSpLocks/>
            <a:stCxn id="53" idx="6"/>
            <a:endCxn id="3" idx="2"/>
          </p:cNvCxnSpPr>
          <p:nvPr/>
        </p:nvCxnSpPr>
        <p:spPr>
          <a:xfrm flipV="1">
            <a:off x="2090487" y="1862705"/>
            <a:ext cx="3413842" cy="35464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94E3C1C-D3E0-8E09-6B54-C27B0DDA7A15}"/>
              </a:ext>
            </a:extLst>
          </p:cNvPr>
          <p:cNvCxnSpPr>
            <a:cxnSpLocks/>
            <a:stCxn id="54" idx="6"/>
            <a:endCxn id="4" idx="2"/>
          </p:cNvCxnSpPr>
          <p:nvPr/>
        </p:nvCxnSpPr>
        <p:spPr>
          <a:xfrm flipV="1">
            <a:off x="2090487" y="4260467"/>
            <a:ext cx="3413842" cy="16709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6B8E58F-02F6-42AD-140F-3D0A5A04C287}"/>
              </a:ext>
            </a:extLst>
          </p:cNvPr>
          <p:cNvCxnSpPr>
            <a:cxnSpLocks/>
            <a:stCxn id="54" idx="6"/>
            <a:endCxn id="3" idx="2"/>
          </p:cNvCxnSpPr>
          <p:nvPr/>
        </p:nvCxnSpPr>
        <p:spPr>
          <a:xfrm flipV="1">
            <a:off x="2090487" y="1862705"/>
            <a:ext cx="3413842" cy="40687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0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5205</TotalTime>
  <Words>1104</Words>
  <Application>Microsoft Office PowerPoint</Application>
  <PresentationFormat>Widescreen</PresentationFormat>
  <Paragraphs>305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Office Theme</vt:lpstr>
      <vt:lpstr>Stochastic 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Stochastic Gradient Descent</vt:lpstr>
      <vt:lpstr>Stochastic Gradient Descent</vt:lpstr>
      <vt:lpstr>Stochastic Gradient Descent</vt:lpstr>
      <vt:lpstr>Stochastic Gradient Descent</vt:lpstr>
      <vt:lpstr>PowerPoint Presentation</vt:lpstr>
      <vt:lpstr>Mini Gradient Descent</vt:lpstr>
      <vt:lpstr>Mini Batch Gradient Descent</vt:lpstr>
      <vt:lpstr>Mini Batch Gradient Descent</vt:lpstr>
      <vt:lpstr>Mini Batch Gradient Descent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849</cp:revision>
  <dcterms:created xsi:type="dcterms:W3CDTF">2024-08-08T01:29:50Z</dcterms:created>
  <dcterms:modified xsi:type="dcterms:W3CDTF">2025-04-11T04:33:19Z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