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4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4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4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57" r:id="rId2"/>
    <p:sldId id="341" r:id="rId3"/>
    <p:sldId id="503" r:id="rId4"/>
    <p:sldId id="362" r:id="rId5"/>
    <p:sldId id="416" r:id="rId6"/>
    <p:sldId id="438" r:id="rId7"/>
    <p:sldId id="423" r:id="rId8"/>
    <p:sldId id="445" r:id="rId9"/>
    <p:sldId id="446" r:id="rId10"/>
    <p:sldId id="447" r:id="rId11"/>
    <p:sldId id="449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26" r:id="rId26"/>
    <p:sldId id="427" r:id="rId27"/>
    <p:sldId id="428" r:id="rId28"/>
    <p:sldId id="429" r:id="rId29"/>
    <p:sldId id="463" r:id="rId30"/>
    <p:sldId id="430" r:id="rId31"/>
    <p:sldId id="437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3" r:id="rId40"/>
    <p:sldId id="471" r:id="rId41"/>
    <p:sldId id="472" r:id="rId42"/>
    <p:sldId id="474" r:id="rId43"/>
    <p:sldId id="475" r:id="rId44"/>
    <p:sldId id="476" r:id="rId45"/>
    <p:sldId id="477" r:id="rId46"/>
    <p:sldId id="478" r:id="rId47"/>
    <p:sldId id="479" r:id="rId48"/>
    <p:sldId id="481" r:id="rId49"/>
    <p:sldId id="504" r:id="rId50"/>
    <p:sldId id="483" r:id="rId51"/>
    <p:sldId id="484" r:id="rId52"/>
    <p:sldId id="486" r:id="rId53"/>
    <p:sldId id="505" r:id="rId54"/>
    <p:sldId id="485" r:id="rId55"/>
    <p:sldId id="487" r:id="rId56"/>
    <p:sldId id="488" r:id="rId57"/>
    <p:sldId id="489" r:id="rId58"/>
    <p:sldId id="490" r:id="rId59"/>
    <p:sldId id="491" r:id="rId60"/>
    <p:sldId id="492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502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475" autoAdjust="0"/>
    <p:restoredTop sz="94444"/>
  </p:normalViewPr>
  <p:slideViewPr>
    <p:cSldViewPr snapToGrid="0">
      <p:cViewPr>
        <p:scale>
          <a:sx n="100" d="100"/>
          <a:sy n="100" d="100"/>
        </p:scale>
        <p:origin x="1260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A3-43C0-B21D-6F9FF8532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1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A3-43C0-B21D-6F9FF8532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1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A3-43C0-B21D-6F9FF85328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20.331</c:v>
                </c:pt>
                <c:pt idx="1">
                  <c:v>7.8</c:v>
                </c:pt>
                <c:pt idx="2">
                  <c:v>1.1100000000000001</c:v>
                </c:pt>
                <c:pt idx="3">
                  <c:v>0.46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9-4C99-8845-7C27F8E50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92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D754F-4D6C-9098-3672-10142265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D1D2D-75ED-D4C7-7050-3FC1AEE60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ECDC7-EE77-432E-907F-D3DF9A150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35366-F29D-C476-ED36-D960E92EA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94202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4219E-D822-51FE-ADAD-7586E71C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5BB22-ABBF-120B-AC3E-5A7717755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9AE77-B46A-CED3-BF87-85BCD0931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6C368-3A73-6DA7-EA12-555F8A960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6827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F190-8A05-2BE8-87EB-E4718FF25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8A1EA7-7D24-3508-16ED-8DF65C0DB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AFD85-425C-EE8A-9A9C-DA8D338B4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F6B27-706A-3639-F4E2-DE2421510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62151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2BA38-8455-71EE-7B83-37A90E71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3D6CFD-8F25-DBFB-CCCB-F13768C51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1EBD94-403A-23D2-8855-AB530621A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FC19-BC70-F819-E4D9-FF4BCBB45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8696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4FC0-421B-8C65-C00A-BDC0661B1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DDB3B-261C-1AB1-7F40-1E2B835FC1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CEF8B5-6F61-8A42-9607-806A48537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FFF66-8C36-2349-212A-55F6083D0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5956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34CE1-F210-0078-3241-92749DD14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D65B2-A1FF-ECDA-3B77-D4B614A36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9835A-B7A3-D020-2689-5C7621EBF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4892E-2372-DB24-965B-27A472B7F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4179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14F8-56E6-38B9-AF78-1809B8D1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2B20D-6031-0BD4-3134-DA4044A16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C1DA9-DB96-AB0F-FFEF-585EA1326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E8F63-FC37-754A-5E4B-2EB499EF5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9493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DD34-FCDD-1825-E890-866CDCEE8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0A311-9C35-465B-5CF8-FE5F4BD1D0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B4390-2CA1-6000-4453-561B82121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E29AC-C239-DC83-0F7C-8AB749117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759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463D9-1EA8-5011-0B1B-04061D70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B4678-49F2-A6CD-6B88-0D709E795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67642-43D7-6BE7-0987-1A5D1BB64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920DD-3220-3C3A-1723-2DED0420D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62593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09BCB-BAD3-D314-AF7A-96932863F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84A2B-9239-1D75-952F-A4C6AC185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B2675-39AE-2C94-FB25-5E6F38305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07CCD-A475-0468-1660-39592F176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605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620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046C8-D3D8-4F1F-6F9C-A50FB48BB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56BEA-4414-D981-515F-FAD045CCC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C7E29-95E9-ED20-442A-CAEA464DC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89491-AC85-AFCE-53C6-6367AA81E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0105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D201A-DA35-729B-7362-32E95FEC9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C929C-234D-6745-692C-D3196EBBA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09696-55AF-2504-E7DB-E731709EC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4EBBF-04ED-6810-441C-612FCC1FC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98557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EBC35-0378-B54A-F9AC-8544C93D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4B3A2-F933-DF2F-3104-55A2B4C89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010A89-C106-2D2D-0055-C5CF2AB86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9205-4562-D841-4EAD-1F1A1296E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09390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0C95-9845-2473-7429-5E57065D7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EA0ED-BB3E-FAC8-06C8-2716B1F13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B94FA3-4733-3B22-F7F6-DE8AAAE1C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B63E0-F903-6B17-84DC-2409A4F2B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3821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5B755-6048-9621-86C1-5E1F3A3EB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9B313-5BC1-D3C0-7A92-F59AFBA52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A1C2A-323C-EA42-2F29-C4BAF3B85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885B-C9EA-E55E-F318-35D33D704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44622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581C0-D9D3-5A72-FD85-F4FFBF26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75F54-FBD9-4EC0-5710-3C8B7F70A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86155-96A4-AF7B-E222-50D6FD4F8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3BEF4-51BC-D161-E69C-FA41BF6DC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7921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F7A40-924A-7F31-067D-8397FE15F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B9EB4-34CA-ABE1-D8F4-C5B3F5C72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B3489E-CAFB-2026-ECE7-A8FE642C8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238C-6C55-DFFD-1956-8A26C39D8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17957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D9585-DB90-37E4-ED7E-433FAAACE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9C801-3C82-BD27-9B30-958C06D8E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28632-475A-38ED-7DC8-91484A6D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3287D-6E73-27FD-8A80-7E2C721F3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14201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4307-43D3-349C-9716-5611F65D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2A402-8C4C-73EA-C7F1-076266460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BC17E-DE6F-3D5D-47D2-9B7F02766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AB358-1182-6293-A7EF-B865A43A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9678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AB063-0162-4378-751F-38400570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C010D1-4373-864A-03FF-AC10F658E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DE212-8511-E34C-A655-6819F848B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EA729-1398-CD19-D8FC-463A893A0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6855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9E85D-BADF-CC30-57A0-1C5C0FC0B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219F15-1C2E-7B7A-8B36-65A91163E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48855-757B-604A-EF95-994CA202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9341-F6F6-09F0-CDD0-5CEDDA3AB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9174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24CE2-B85B-50D5-17FE-023C46827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C08E1-0469-6FC9-4AA9-1243EA972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F0FA2-6A8A-3536-9451-A5CDE3778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1CF98-92D6-C5C3-C4D0-E7B702501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0087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85CE0-72FD-2A7A-E516-E05C4B5FA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6D0225-50A3-01EC-58D4-867C04E29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9167A-E856-7188-32ED-A46BA1CAF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F810C-FF0D-2E7B-1893-0283A3B26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0986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DC047-BB39-5CDE-E59D-A5C705697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4C1EB-1C4B-6FFD-D8C9-C64067B3E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6393B-C0BF-93F1-3658-1125B004B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6CAAC-5121-CDFE-0C4B-9498F3D8D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26957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7D50D-9D7E-8F67-6430-3189FF37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50F85-D60A-BA28-9BA2-C6E7463BD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7F82A-B57A-A7F0-066F-FA2BDCF51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21561-9395-5AD5-6B8B-FFF9D4513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677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F8365-41E0-658D-9131-85B2BA04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6B28B7-13D6-4D09-73D4-E4515FC26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1FC77-E6BB-39DC-3AA7-4293FC191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C2E59-F751-8DE6-808B-CD713C956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23017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1C1C8-1AC9-B684-DF4E-3F1C75A37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6272C-9CD7-3C3C-04D8-82BC3E2A7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B8D76-4137-D129-831C-25E5C25B4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F794F-F160-F969-615D-B6D9FE284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02885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223C4-B381-D586-0078-617953332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F339DD-F2B8-855B-26FD-7DD62787E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EDDCDF-0532-0B4B-B114-A7A76E4DF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1AD28-C457-8141-BE1B-5DA43CBD4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461623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BB51C-58DE-1963-FE43-95C53509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97116-F397-0179-9885-96088DAFD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C97FCA-65F6-E771-0ECE-90B19B060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C33A1-0DB0-E016-E963-4E64E834D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20472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338A4-E8F4-B2AA-5FA4-D5F4DA12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47227-9F62-EBE7-4AEF-4321C0290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71A29C-A873-4845-8558-41B8E8CA8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18BBF-C2F8-E078-F080-0ED533263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94946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4DF43-A505-ADCD-8BA6-3B65ECF09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D484F-53AF-5EF7-CC31-82A303EE7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640944-1EA7-41DF-6E53-D8FA4CE39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F0BE1-3373-46DF-4FED-7829C9056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7971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F28C-9C60-619B-46B6-48B152E2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D3AF1-6D71-C0E6-C2AE-D68273E8F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4D3D4-327E-04F2-DFA5-27B812399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B4B7B-60B4-CAEF-3E1D-17186ABD5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39833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79E1-D833-311F-825A-D11AE8CBA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1B2D8-5C37-ABA0-BAE4-F9491A5A5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305030-264A-7243-545E-2004E0152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52F0B-9C82-EAE9-0EE2-F058F8AB9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436480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78689-8CC6-DE40-F1A3-4ADA556BE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EB150A-A447-7D57-ECDF-C75B2AA11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3DE7BD-1A5D-A13A-E8CB-147304ED5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5A57-104C-0815-5402-E6BBCBFD7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63757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2B1F7-CF8B-7FB6-B4B3-DE20E5D7E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6F6A3-4CB7-EFB9-4756-2706C8147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1D323-B9CD-4CBE-E3F0-A7B47F378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F6507-0F1A-F81B-C267-EA3CBBB61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79843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1481-3772-92F5-DD12-B3450051D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56B4B-6366-E998-0C73-A5E929E14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87E87-82A1-44B0-F647-E22DD2FC0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CD9AA-03FF-1EF3-A423-F5211CCC3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57728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66FC9-1884-F0B0-6152-DD65D128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22C5D-0BD3-2E3F-2CFC-019509192B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447E1-ED75-6BE2-D165-1D64FB7ED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9D741-DAD5-AC94-7356-A350C6940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3957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9586F-1B4A-B778-4632-48B6BEAD8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D698D4-A92F-761E-5056-7DDCE2A46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76E8A-E369-5744-4F1D-BD6B08F8D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28A38-F47F-B28C-2CE5-03C21BD52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53386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1D680-9AA4-A91F-4FED-579586D3E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A0D43-CBB1-7369-B495-064110D68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DE77D-DD89-3F2D-9F8C-FC2889FEC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34798-6D04-4E17-B686-208AE72BD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1577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D0823-0576-6E87-EC87-07CF40BDA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997C2-23CD-09C3-40AC-C04A9111A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7C7038-51C2-8924-0406-60CB27E5B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18BC5-AACA-D414-77D5-00ABAC1252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01457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D78C7-160D-2B61-0A87-974120CF5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F2F292-3823-0C33-EAD8-7E02542BF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7C481-9CE0-2B85-3A17-70D705D29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4ED80-0E40-11FA-34A5-532FD87E5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16223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7C312-BD75-10CA-BAE0-7DD68B55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117C86-D9C0-23DB-1725-504E52586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D5F4E-3B29-794D-7408-74A356147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77884-4185-B566-97F5-40789E9F9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2607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0B0CF-6CC0-1103-6344-5C344668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0466E-9F99-A866-BAC1-002715D40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F1936-38E1-3FDB-DB1D-77D5CB693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39C0-1AEC-CC96-29E7-314A28F9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1704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0D179-4814-DE19-6221-5DC6D168D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8BEDA3-6AC1-92E4-378B-90FA80464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142DE6-AAFA-476E-2EF8-E65E3A604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81923-6FEB-CF46-8C73-4947D4684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153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A076F-268A-3731-F6F3-782DD6163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173B4-C1FB-FDB4-5051-F483F4D62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84EF2A-71A3-8F4B-66B2-06FFF5C6C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21EAA-4EEE-4535-1E0E-35425647C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694248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B456C-B059-F896-3D67-D109FB94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D578FB-E6CE-3FA1-5A5C-6EDFE361F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9E779B-73EE-970E-201A-85B1EC718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E4DD5-9523-6D19-9FEE-75D5B0802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407318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0FC59-4033-95FB-7C40-E8AA8D89B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35B97F-A788-B13D-6AE7-73981E41A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C55AB-0282-C1E0-3D6C-5D6DC9865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9F4C5-B533-9F1B-9BAB-CA8217942B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755584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1146E-7407-257B-76D2-193196C44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F841DF-283B-0DE6-76CC-6977698E3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3AE801-FE5D-9B5F-C630-BA58DE092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EA61A-577D-56CD-49EE-A0BBEB125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53076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347B8-3E33-A7D4-86FB-951B07C7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194396-0C2B-4663-0264-F0771D03E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A2670-95F7-A736-E191-00340F02B1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FF18-9812-48EC-2644-385A354D3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8169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9176-EEFE-5E8E-7BD5-47E64ECB6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92A67-4B17-3B72-474E-45C0AF5C5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3DB32-F23A-3725-4BF7-2D00C22D8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C6710-4C75-0D43-8C5B-343A51323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914364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3CB9D-E55E-6CBA-C837-22EB37C88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131981-0258-E3BC-D5B6-A5891E578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3B02E-1E2F-D40C-4FD1-9370455A9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49EC2-E4BF-CDB0-5DC4-95C91AE02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19317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B8511-209B-DB19-4CAC-E1B5FB0B0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C560F-ECB7-D68C-7E2D-335B903F8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E3C58C-AD18-7E4F-FBA5-E52707E84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4C036-165F-3F19-101F-B7E2F1BA7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134103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9137-06E7-3B23-6578-FFBA30384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4D650-5744-69D2-B2A6-176A3F82A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97D25C-BE67-E1CE-F43F-372DB1C8C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13C39-07E5-F28D-03A2-4923A2F17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563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EA53-5BFE-A505-A4C6-2B86D54C9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12358-94B3-5E4F-510B-9B143DEAC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BDF29-9F5C-2BA5-C8CA-5820E1CC3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F38D1-53DF-D321-F5E2-CEED14B65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48935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164FB-62E0-361A-D970-171B28357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DCE13-2B53-F9C9-11E0-C2446B013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26509-CEDE-2A68-F1CA-EC76688A5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B906B-AC15-0149-1865-343C4B73A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093251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4A6F-1AF8-F5DD-F3B0-DDCDA9AB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AE90C-B839-87E7-BBEE-7AE7E4F78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2E999-A310-8DAD-8266-E48CA3F04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9621E-8F6D-1F4E-E1CE-6BAD58159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93379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98F13-1489-65E6-A266-C393F3643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B6133-FE13-D4B1-7940-C9CFDE9E4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EE1AC-B363-EB33-2EDA-BF203E94A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6073B-24B3-BABB-F56C-89B66E07A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9243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255E5-8E19-B7AC-92A0-F9E47CA97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78A1DA-386C-2401-7F06-AEE2F4601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9F73A7-6241-C3A6-7177-FA35FF4D4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675F-9AD1-ADF9-4B63-56C41FC30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658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98351-9567-6642-A1B8-B6BA975E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EC86A-19B9-0166-06D3-48C4D4F4C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12AEB-328B-E636-6AA1-B38D442D7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D266-7468-B099-F1F6-58F170DCC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14771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31EB7-953A-094E-5F43-D813B8DE4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7F602B-8B00-0722-B606-AB471B718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50A66-E9CF-5316-B7B8-B051F740E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07371-CFBA-BD45-0587-D62E52C47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343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3451A-6DA8-9312-0ED1-E36035F4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BC6435-3ED7-130B-BB41-3B43BC29D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38F11-3D81-60D8-1DB7-6EF8C2EC5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759BE-BD75-D642-BC58-11C162C2D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1959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32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32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32.png"/><Relationship Id="rId15" Type="http://schemas.openxmlformats.org/officeDocument/2006/relationships/image" Target="../media/image35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32.png"/><Relationship Id="rId15" Type="http://schemas.openxmlformats.org/officeDocument/2006/relationships/image" Target="../media/image36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8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0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7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6.png"/><Relationship Id="rId3" Type="http://schemas.openxmlformats.org/officeDocument/2006/relationships/image" Target="../media/image9.png"/><Relationship Id="rId7" Type="http://schemas.openxmlformats.org/officeDocument/2006/relationships/image" Target="../media/image45.png"/><Relationship Id="rId12" Type="http://schemas.openxmlformats.org/officeDocument/2006/relationships/image" Target="../media/image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2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30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7.png"/><Relationship Id="rId19" Type="http://schemas.openxmlformats.org/officeDocument/2006/relationships/image" Target="../media/image47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5.png"/><Relationship Id="rId18" Type="http://schemas.openxmlformats.org/officeDocument/2006/relationships/image" Target="../media/image47.png"/><Relationship Id="rId3" Type="http://schemas.openxmlformats.org/officeDocument/2006/relationships/image" Target="../media/image9.png"/><Relationship Id="rId7" Type="http://schemas.openxmlformats.org/officeDocument/2006/relationships/image" Target="../media/image45.png"/><Relationship Id="rId12" Type="http://schemas.openxmlformats.org/officeDocument/2006/relationships/image" Target="../media/image8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2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30.png"/><Relationship Id="rId5" Type="http://schemas.openxmlformats.org/officeDocument/2006/relationships/image" Target="../media/image32.png"/><Relationship Id="rId15" Type="http://schemas.openxmlformats.org/officeDocument/2006/relationships/image" Target="../media/image38.png"/><Relationship Id="rId10" Type="http://schemas.openxmlformats.org/officeDocument/2006/relationships/image" Target="../media/image7.png"/><Relationship Id="rId19" Type="http://schemas.openxmlformats.org/officeDocument/2006/relationships/image" Target="../media/image50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Relationship Id="rId1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9" Type="http://schemas.openxmlformats.org/officeDocument/2006/relationships/image" Target="../media/image87.png"/><Relationship Id="rId31" Type="http://schemas.openxmlformats.org/officeDocument/2006/relationships/image" Target="../media/image63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0.png"/><Relationship Id="rId26" Type="http://schemas.openxmlformats.org/officeDocument/2006/relationships/image" Target="../media/image60.png"/><Relationship Id="rId21" Type="http://schemas.openxmlformats.org/officeDocument/2006/relationships/image" Target="../media/image55.png"/><Relationship Id="rId34" Type="http://schemas.openxmlformats.org/officeDocument/2006/relationships/image" Target="../media/image70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9" Type="http://schemas.openxmlformats.org/officeDocument/2006/relationships/image" Target="../media/image69.png"/><Relationship Id="rId31" Type="http://schemas.openxmlformats.org/officeDocument/2006/relationships/image" Target="../media/image65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2.png"/><Relationship Id="rId26" Type="http://schemas.openxmlformats.org/officeDocument/2006/relationships/image" Target="../media/image60.png"/><Relationship Id="rId21" Type="http://schemas.openxmlformats.org/officeDocument/2006/relationships/image" Target="../media/image55.png"/><Relationship Id="rId34" Type="http://schemas.openxmlformats.org/officeDocument/2006/relationships/image" Target="../media/image72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9" Type="http://schemas.openxmlformats.org/officeDocument/2006/relationships/image" Target="../media/image71.png"/><Relationship Id="rId31" Type="http://schemas.openxmlformats.org/officeDocument/2006/relationships/image" Target="../media/image65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4.png"/><Relationship Id="rId26" Type="http://schemas.openxmlformats.org/officeDocument/2006/relationships/image" Target="../media/image60.png"/><Relationship Id="rId21" Type="http://schemas.openxmlformats.org/officeDocument/2006/relationships/image" Target="../media/image55.png"/><Relationship Id="rId34" Type="http://schemas.openxmlformats.org/officeDocument/2006/relationships/image" Target="../media/image74.png"/><Relationship Id="rId25" Type="http://schemas.openxmlformats.org/officeDocument/2006/relationships/image" Target="../media/image59.png"/><Relationship Id="rId3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20" Type="http://schemas.openxmlformats.org/officeDocument/2006/relationships/image" Target="../media/image5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58.png"/><Relationship Id="rId32" Type="http://schemas.openxmlformats.org/officeDocument/2006/relationships/image" Target="../media/image66.png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9" Type="http://schemas.openxmlformats.org/officeDocument/2006/relationships/image" Target="../media/image73.png"/><Relationship Id="rId31" Type="http://schemas.openxmlformats.org/officeDocument/2006/relationships/image" Target="../media/image65.png"/><Relationship Id="rId22" Type="http://schemas.openxmlformats.org/officeDocument/2006/relationships/image" Target="../media/image56.png"/><Relationship Id="rId27" Type="http://schemas.openxmlformats.org/officeDocument/2006/relationships/image" Target="../media/image61.png"/><Relationship Id="rId30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7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92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88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gif"/><Relationship Id="rId5" Type="http://schemas.openxmlformats.org/officeDocument/2006/relationships/image" Target="../media/image88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7.pn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8.png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9.png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100.png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6.png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8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7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1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18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18.png"/><Relationship Id="rId7" Type="http://schemas.openxmlformats.org/officeDocument/2006/relationships/image" Target="../media/image1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41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1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chart" Target="../charts/chart15.xml"/><Relationship Id="rId4" Type="http://schemas.openxmlformats.org/officeDocument/2006/relationships/image" Target="../media/image1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7.png"/><Relationship Id="rId7" Type="http://schemas.openxmlformats.org/officeDocument/2006/relationships/image" Target="../media/image160.sv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chart" Target="../charts/chart1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17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169.png"/><Relationship Id="rId17" Type="http://schemas.openxmlformats.org/officeDocument/2006/relationships/image" Target="../media/image68.png"/><Relationship Id="rId2" Type="http://schemas.openxmlformats.org/officeDocument/2006/relationships/image" Target="../media/image168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17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17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169.png"/><Relationship Id="rId17" Type="http://schemas.openxmlformats.org/officeDocument/2006/relationships/image" Target="../media/image68.png"/><Relationship Id="rId2" Type="http://schemas.openxmlformats.org/officeDocument/2006/relationships/image" Target="../media/image168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17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173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169.png"/><Relationship Id="rId17" Type="http://schemas.openxmlformats.org/officeDocument/2006/relationships/image" Target="../media/image68.png"/><Relationship Id="rId2" Type="http://schemas.openxmlformats.org/officeDocument/2006/relationships/image" Target="../media/image168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17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6.png"/><Relationship Id="rId7" Type="http://schemas.openxmlformats.org/officeDocument/2006/relationships/image" Target="../media/image160.sv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chart" Target="../charts/chart17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78.png"/><Relationship Id="rId7" Type="http://schemas.openxmlformats.org/officeDocument/2006/relationships/image" Target="../media/image17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170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180.png"/><Relationship Id="rId17" Type="http://schemas.openxmlformats.org/officeDocument/2006/relationships/image" Target="../media/image68.png"/><Relationship Id="rId2" Type="http://schemas.openxmlformats.org/officeDocument/2006/relationships/image" Target="../media/image168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Backpropagation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6D5E2-BB73-175B-D7FA-268D0E00A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E4BCCD0-9B9D-9D04-A617-989A15411B9E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E4BCCD0-9B9D-9D04-A617-989A15411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F0C5F58-0018-3E8F-CFE5-376077C419E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1858D9-B79B-C1DC-0B6E-FEEE72E3A70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C3731-2547-21F2-F5BE-1289BC7DEB7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3A2151-DEE4-968C-DD1F-FBBF4D5F0380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686B50-890D-3391-3814-4CDF95C8E1BF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5E8E1C-EBD6-936C-32AB-AABD36BD640B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84C88-275B-CA95-0818-07409547F630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D2D0A6-B318-8A70-2926-3049C29B24CF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909C45-5E8A-9AD7-AAA7-6C6C3F2BE780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8DBEE-F2BE-D78E-50A8-FB96CA76B8C0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2AF4C6-7DC4-FDBA-2209-ACE87721C70C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2AF4C6-7DC4-FDBA-2209-ACE87721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75046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D115D7-9C65-4885-9154-1457D2A98B5F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D115D7-9C65-4885-9154-1457D2A98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75046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EE851-EB25-EA4E-AC90-A6A7AFC9F18B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8EE851-EB25-EA4E-AC90-A6A7AFC9F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7504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64995-B9A7-15CC-970D-E9EF4C3D2DAA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64995-B9A7-15CC-970D-E9EF4C3D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E9BA5A07-E2DA-DC1D-B911-A3BB44BA75F3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DAC784-8A77-B7A5-46CF-B886DBECA90B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A2A8A2-4E47-5640-8B65-8A5D0A865C45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BF14A5B-F38B-26C3-EF73-7A34935B5205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BF14A5B-F38B-26C3-EF73-7A34935B5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F7E575-A0A5-3C68-78B5-BAED6757E2F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E0EF8-25EE-352E-1EDA-92D2D96A0F2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EFBD31-1A9C-C919-8350-5F85AFFD6D4E}"/>
                  </a:ext>
                </a:extLst>
              </p:cNvPr>
              <p:cNvSpPr txBox="1"/>
              <p:nvPr/>
            </p:nvSpPr>
            <p:spPr>
              <a:xfrm>
                <a:off x="4778305" y="964930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EFBD31-1A9C-C919-8350-5F85AFFD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05" y="964930"/>
                <a:ext cx="68153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A48A02-0550-8D57-6EAD-33ABB0B980A5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A48A02-0550-8D57-6EAD-33ABB0B98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8D376-4E6F-5AB4-2C76-544E7C5F1712}"/>
                  </a:ext>
                </a:extLst>
              </p:cNvPr>
              <p:cNvSpPr txBox="1"/>
              <p:nvPr/>
            </p:nvSpPr>
            <p:spPr>
              <a:xfrm>
                <a:off x="4765086" y="4697532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F8D376-4E6F-5AB4-2C76-544E7C5F1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86" y="4697532"/>
                <a:ext cx="6815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A4D6A1-01A9-14F4-6F9E-A06CEB5054AB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A4D6A1-01A9-14F4-6F9E-A06CEB505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8656CB-E8EE-6A28-5101-918EBCF97478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9652E3-6806-21FF-CBED-FAB58D728885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9652E3-6806-21FF-CBED-FAB58D72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68153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689A64-FEBE-3589-939F-624424847285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689A64-FEBE-3589-939F-624424847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072B51-D164-8163-EDB9-2A75647CAA9D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072B51-D164-8163-EDB9-2A75647CA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69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B640C-0844-46FF-11FA-1F6133BA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EE935B2-F2AA-82C2-29F4-F2FBA5DFE879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EE935B2-F2AA-82C2-29F4-F2FBA5DFE8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220B8BB-7FCE-46C1-7C8C-815932C8C2A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4735FC-89BF-9548-CA9F-D2818339D4AB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F44D5D-76B8-9CF3-A96A-73D45BDE28E8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784B4E-ECB0-920E-AB09-0DDC8DD82FFB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B890DE-8F85-08C4-4632-2A16308A8023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2C3069-06C0-A59B-3AC8-2AE2E31C9D45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5719C-147D-7A25-6004-E1EADADB2CB0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883FD5-D29F-C582-C97C-D7B4C8FEAD72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7DED0-05AC-F24F-BB17-427FCAB19AAF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97EC56-62B3-6FC2-309E-C12B4CC83FE7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62D69E-5EAD-F50C-F399-FCA49413292D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62D69E-5EAD-F50C-F399-FCA494132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75046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0D5D37-8DF0-7393-ADBD-97D93E6E4D8F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0D5D37-8DF0-7393-ADBD-97D93E6E4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75046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3E9B55-9D2A-C3F6-C699-01B8BB75EF34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3E9B55-9D2A-C3F6-C699-01B8BB75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7504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E9494-DA1A-11A8-7271-F4A5432BA05E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BE9494-DA1A-11A8-7271-F4A5432B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62C49C4B-6E23-535E-E29E-91A493EC4583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CD545D-E926-3A34-ECFC-0F228B23F925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E489AE-5780-8795-94F4-AACC39EEC9A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9C3E91-A796-4604-E85F-078DFD2F2C61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9C3E91-A796-4604-E85F-078DFD2F2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F72187-2E15-360E-16ED-A1D9D6BBDB7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1925E4-7E85-2FF2-EB5A-635B853685F3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4CF55-B22C-96C4-4C12-4BD4E5815E98}"/>
                  </a:ext>
                </a:extLst>
              </p:cNvPr>
              <p:cNvSpPr txBox="1"/>
              <p:nvPr/>
            </p:nvSpPr>
            <p:spPr>
              <a:xfrm>
                <a:off x="4778305" y="964930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2E4CF55-B22C-96C4-4C12-4BD4E5815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05" y="964930"/>
                <a:ext cx="68153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0D15B17-ADD1-85AD-8D2C-1B95F2DC7DE6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0D15B17-ADD1-85AD-8D2C-1B95F2DC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8B8AF1-9D8A-D646-E6A6-92F52CF48493}"/>
                  </a:ext>
                </a:extLst>
              </p:cNvPr>
              <p:cNvSpPr txBox="1"/>
              <p:nvPr/>
            </p:nvSpPr>
            <p:spPr>
              <a:xfrm>
                <a:off x="4765086" y="4697532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8B8AF1-9D8A-D646-E6A6-92F52CF48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86" y="4697532"/>
                <a:ext cx="6815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5A1CE0-5AA0-30DA-A5A9-94ED7CCFA153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5A1CE0-5AA0-30DA-A5A9-94ED7CCFA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3CD2F7B-CA58-E19F-B3B3-EFB235140F16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FE84AB-DB7D-6F33-D4EC-75EC90AD3B80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FE84AB-DB7D-6F33-D4EC-75EC90AD3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68153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E99ADC-F2AC-75F2-E0EA-29B230BFBEC0}"/>
              </a:ext>
            </a:extLst>
          </p:cNvPr>
          <p:cNvSpPr txBox="1"/>
          <p:nvPr/>
        </p:nvSpPr>
        <p:spPr>
          <a:xfrm>
            <a:off x="8096025" y="906358"/>
            <a:ext cx="3899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In practice, the </a:t>
            </a:r>
            <a:r>
              <a:rPr lang="en-PH" sz="2200" b="1" dirty="0"/>
              <a:t>weights</a:t>
            </a:r>
            <a:r>
              <a:rPr lang="en-PH" sz="2200" dirty="0"/>
              <a:t> and </a:t>
            </a:r>
            <a:r>
              <a:rPr lang="en-PH" sz="2200" b="1" dirty="0"/>
              <a:t>biases</a:t>
            </a:r>
            <a:r>
              <a:rPr lang="en-PH" sz="2200" dirty="0"/>
              <a:t> are initialized with a random value.</a:t>
            </a:r>
            <a:endParaRPr lang="en-PH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2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81635-C850-BB6F-BDDD-A9C317534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528D8A-9C71-D119-E3AC-CC8714B3EEA4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528D8A-9C71-D119-E3AC-CC8714B3E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B7F2E5D-D2EE-0449-60F3-DFFB406C6986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822FAF-16ED-B86B-6CDE-B69E365C9C1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FC210-39E2-00D7-8CE4-FB48194AE2AB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891644-0B3E-6422-5AE9-B9B7CD2659C3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61780-B1D8-9ADB-6495-E87D88EC0AD9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B8AFB8-7509-7EFA-9E37-956FB20EF807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5174-9B8E-1E8B-2382-553470F56E6E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6B7820C-620A-5634-11CE-1FF2D3B529CD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D1DB59-BBFD-BF4C-B95C-EE165A117E64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A9F1A4-63F2-D721-3B44-1EF1C2F2FDF9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2E48FF-91C2-1CC2-EE03-F68A0CC6D8F7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2E48FF-91C2-1CC2-EE03-F68A0CC6D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353751-5E9D-192F-5AE5-32F637282B25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353751-5E9D-192F-5AE5-32F637282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79D5CD-3848-6AF3-4C1F-D65372134D77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79D5CD-3848-6AF3-4C1F-D65372134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87716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A61A8B-2B02-4282-E712-1BABE6C6EAEE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A61A8B-2B02-4282-E712-1BABE6C6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1ED4639-7053-09D0-CE78-EB2B5E80CF3A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BC6388-8737-2632-CC5D-717C3ADC1AC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40DAB8-6529-5CAF-8958-836A4CD5D4A9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BFF3AF9-D1FE-DE75-9182-6CF03247A52D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BFF3AF9-D1FE-DE75-9182-6CF03247A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F7C6B9-C185-7890-097A-47F630CFA76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5C4D3-65EE-3305-3FFC-D06C9771E483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D71A29-E7DA-3DB5-CB4D-831F90A08CDF}"/>
                  </a:ext>
                </a:extLst>
              </p:cNvPr>
              <p:cNvSpPr txBox="1"/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D71A29-E7DA-3DB5-CB4D-831F90A0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34A775-08AE-D1AF-BD6E-63F08B632C90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34A775-08AE-D1AF-BD6E-63F08B632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6CECB3-AC8A-3625-B958-74065FC45BE6}"/>
                  </a:ext>
                </a:extLst>
              </p:cNvPr>
              <p:cNvSpPr txBox="1"/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6CECB3-AC8A-3625-B958-74065FC45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C7BA783-9E00-7842-846A-150937CBC0B3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C7BA783-9E00-7842-846A-150937CBC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B1BB93-3BF9-3530-8FB8-96B93C5B694F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258847-B5CE-5055-DE81-1266E5FBA78E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258847-B5CE-5055-DE81-1266E5FBA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658155-F76F-3494-1F89-4159ADD90EFD}"/>
              </a:ext>
            </a:extLst>
          </p:cNvPr>
          <p:cNvSpPr txBox="1"/>
          <p:nvPr/>
        </p:nvSpPr>
        <p:spPr>
          <a:xfrm>
            <a:off x="8096025" y="906358"/>
            <a:ext cx="3899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In practice, the </a:t>
            </a:r>
            <a:r>
              <a:rPr lang="en-PH" sz="2200" b="1" dirty="0"/>
              <a:t>weights</a:t>
            </a:r>
            <a:r>
              <a:rPr lang="en-PH" sz="2200" dirty="0"/>
              <a:t> and </a:t>
            </a:r>
            <a:r>
              <a:rPr lang="en-PH" sz="2200" b="1" dirty="0"/>
              <a:t>biases</a:t>
            </a:r>
            <a:r>
              <a:rPr lang="en-PH" sz="2200" dirty="0"/>
              <a:t> are initialized with a random value.</a:t>
            </a:r>
            <a:endParaRPr lang="en-PH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88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B9F51-4C94-7830-5002-E7FA679B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ACE507-4D6F-E3F1-C38F-F282D82B2F6B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ACE507-4D6F-E3F1-C38F-F282D82B2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707A761-4036-A758-5BA5-B2190DB6A073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565BD3-9E27-8401-2856-FB5C98A0E3F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742AA4-986C-0699-9722-5E30F0C2EE42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105F65-EC42-EB38-7ECD-DBCCF5836CBD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F9943E-8023-70F2-82B1-87B27DCCCB74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9968CB-6B02-DE09-1181-76F5AB1085B4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AA3628-2CF0-4E7F-BDE8-27BE6790AB50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B37838-742B-C70F-92B6-E785780CF78E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48A70E-7BF4-AEE0-9DB9-AA3E1591187A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E02412-CDC3-6200-904F-1CD1EB62D36E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25EC5E-CC85-581F-3B8C-0C95FE46D3FD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25EC5E-CC85-581F-3B8C-0C95FE46D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3CA637-3374-3E5B-2098-2906A30C1B87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3CA637-3374-3E5B-2098-2906A30C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38F0E4-2FE4-B682-091E-548F77CA676C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38F0E4-2FE4-B682-091E-548F77CA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87716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EEF02-DEE5-AA0D-344D-48739FB4DF04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EEF02-DEE5-AA0D-344D-48739FB4D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391BA20-3E7E-51E5-FEC7-488902B6935E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A8B8BF-C4D0-6481-402B-C9C379C1F266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79581E-B59A-1152-B86C-8CACC5809DD1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F0BDDFF-51F8-1B75-8082-ACDB464B6DA1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F0BDDFF-51F8-1B75-8082-ACDB464B6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0AD23F-DB53-8B07-62BA-AC75913390D3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02A25F-F70A-6583-F963-11B5A56A073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5B410F-CA47-8DA5-F8F2-37165F4ABDB2}"/>
                  </a:ext>
                </a:extLst>
              </p:cNvPr>
              <p:cNvSpPr txBox="1"/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5B410F-CA47-8DA5-F8F2-37165F4AB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B3C2E2B-C160-86AC-0F1B-D414CBD9147F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B3C2E2B-C160-86AC-0F1B-D414CBD91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0D8BAD-1E64-8D90-0F15-F293802AF685}"/>
                  </a:ext>
                </a:extLst>
              </p:cNvPr>
              <p:cNvSpPr txBox="1"/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0D8BAD-1E64-8D90-0F15-F293802AF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4627A45-0AFC-273C-314C-C8D8A95D856A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4627A45-0AFC-273C-314C-C8D8A95D85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0171A2-12AC-799C-84FB-D7ABDC8E2BD8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6D34D-05CF-315B-D721-FF04C1473F88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126D34D-05CF-315B-D721-FF04C1473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48E7BBB-34BC-C5B6-D6BC-DC78501BC4B6}"/>
              </a:ext>
            </a:extLst>
          </p:cNvPr>
          <p:cNvSpPr txBox="1"/>
          <p:nvPr/>
        </p:nvSpPr>
        <p:spPr>
          <a:xfrm>
            <a:off x="8096025" y="906358"/>
            <a:ext cx="3899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And </a:t>
            </a:r>
            <a:r>
              <a:rPr lang="en-PH" sz="2200" b="1" dirty="0"/>
              <a:t>backpropagation</a:t>
            </a:r>
            <a:r>
              <a:rPr lang="en-PH" sz="2200" dirty="0"/>
              <a:t> is used to estimate all parameters</a:t>
            </a:r>
            <a:endParaRPr lang="en-PH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48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D8F4A-FB7B-F3E3-448B-D6872A0C5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5378C1C-32D1-FDEC-D039-C5FF733A366B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5378C1C-32D1-FDEC-D039-C5FF733A3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8F63E87-2C39-2A94-D718-1ACA1C893D3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D9DA98-A95E-6D0F-E510-BCA7DF7F4D8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77A43D-6C09-4A5C-886F-5094020BC87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62F928-31A3-2AA2-3F0F-6E6522833520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8C0F33-99D7-57FB-C705-891835A2150A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FB1468-3089-3048-3162-C2DD1428E3DD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581017-DBA5-FC9D-A786-9F3CBDA7650F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E6F7D8-7620-59DA-54CE-0DC74A2CF2A5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A74A1-C998-A641-A590-C91242C22707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BD7F44-6C9E-1AD6-56AB-6FBAEF312B41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8FBAB4-17C5-B6E4-D1EB-A4B5121D0456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8FBAB4-17C5-B6E4-D1EB-A4B5121D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0A5FB-D95D-6C80-CFB0-509FBF6DF387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E0A5FB-D95D-6C80-CFB0-509FBF6DF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014F69-49AD-113F-1F6D-94531A77EB63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014F69-49AD-113F-1F6D-94531A77E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87716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94B8E6-5BEB-FF14-3CF2-FA85A0C9BE01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94B8E6-5BEB-FF14-3CF2-FA85A0C9B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2F6565F-2779-AB9D-7AD5-3E58BD70F3C5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CCB9C0-B6B8-4662-B5E9-18F2306CE00C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47366F-190B-1199-9D13-D198DF2A5DB6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863B8C9-63C5-AFBD-049D-E6B54464E350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863B8C9-63C5-AFBD-049D-E6B54464E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0E0506-F214-AA4B-0F4E-7E55569EE34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E021CA-B6E0-EC1D-E57A-FE43182E3B1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5759A7-4CE4-869E-A111-2DF52BD1BBC1}"/>
                  </a:ext>
                </a:extLst>
              </p:cNvPr>
              <p:cNvSpPr txBox="1"/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5759A7-4CE4-869E-A111-2DF52BD1B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9F39C20-2B55-32DC-D66E-E933A0B32AF9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9F39C20-2B55-32DC-D66E-E933A0B32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9EF90B-F84F-28F0-F081-B7F8DF247AEA}"/>
                  </a:ext>
                </a:extLst>
              </p:cNvPr>
              <p:cNvSpPr txBox="1"/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9EF90B-F84F-28F0-F081-B7F8DF247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32BA92-9DD1-A25F-CB7D-80885B24230E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32BA92-9DD1-A25F-CB7D-80885B242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C0573D-8F86-5E87-85C2-6AA88AC2527D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79214BF-6114-9170-0765-32E463323C4F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79214BF-6114-9170-0765-32E463323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E26D49-A723-EA00-0E1D-29BB9CBA2620}"/>
              </a:ext>
            </a:extLst>
          </p:cNvPr>
          <p:cNvSpPr txBox="1"/>
          <p:nvPr/>
        </p:nvSpPr>
        <p:spPr>
          <a:xfrm>
            <a:off x="7943234" y="906358"/>
            <a:ext cx="4052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Conceptually, backpropagation </a:t>
            </a:r>
            <a:r>
              <a:rPr lang="en-PH" sz="2200" b="1" dirty="0"/>
              <a:t>starts with the last parameter</a:t>
            </a:r>
            <a:endParaRPr lang="en-PH" sz="2200" b="1" dirty="0">
              <a:solidFill>
                <a:srgbClr val="C0000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90B60E6-738F-4DB8-3168-404451BFED79}"/>
              </a:ext>
            </a:extLst>
          </p:cNvPr>
          <p:cNvSpPr/>
          <p:nvPr/>
        </p:nvSpPr>
        <p:spPr>
          <a:xfrm>
            <a:off x="8160318" y="1706588"/>
            <a:ext cx="484632" cy="978408"/>
          </a:xfrm>
          <a:prstGeom prst="down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644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A0E67-BBE9-F6D1-AF57-FE1EE27D8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39F25A-4EAA-B003-95F7-3C6EF5D82A4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39F25A-4EAA-B003-95F7-3C6EF5D82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93CFBBC-3DEE-94B9-806D-BC77F389D936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34E361-8FD8-8726-C594-77E2100CB6B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4ABEC5-9A35-7D38-DCE2-9D89420A77B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17A16-8AE5-36DD-BD8E-2F209F9D895F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CFA5FB-13A5-D448-4E70-6245E2396718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5489F3-3582-85F9-F275-0CF10BAA7ACF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E082F0-AE83-3F9E-4F6E-F78CC0DC110C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025D4F-198B-D1BF-1623-8D2AC5F08B60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ABCB8B-835C-FA6A-AAFA-6A27155550D1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B229C7-B01E-BFEA-864E-9364DAFAA3F2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1B353C-E15A-9F35-35AB-674FFE75695E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1B353C-E15A-9F35-35AB-674FFE756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2D9AEC-27EC-E03E-AC2B-212789137009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2D9AEC-27EC-E03E-AC2B-212789137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29A99-E746-CDB6-4935-1A1DAA37180C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29A99-E746-CDB6-4935-1A1DAA37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87716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ED05E-F5B4-011C-39F4-F900EAA03B4B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EED05E-F5B4-011C-39F4-F900EAA03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1F8B569-DC2C-CAD3-CF60-74ADFFF8A0DB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BBF36C-4EA1-9B0B-6DEF-85076D1F116E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24576D-0BB4-5F24-B4F9-4FE2E43ECA27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2692C8-C9B5-8E63-7C6E-45288D501FEE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12692C8-C9B5-8E63-7C6E-45288D501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0EFF9A-AD23-FE1F-085E-D04FF93E969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483F28-0EEA-F4A2-4D68-CF6F5669E6D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A9319C-4926-DAF3-88F1-59D7F61B3682}"/>
                  </a:ext>
                </a:extLst>
              </p:cNvPr>
              <p:cNvSpPr txBox="1"/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A9319C-4926-DAF3-88F1-59D7F61B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FA2B474-6EE1-6B6E-7FDF-DF9CD1E6F38A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FA2B474-6EE1-6B6E-7FDF-DF9CD1E6F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C2EFC4-4340-2CAC-555D-F1ED4A384C4D}"/>
                  </a:ext>
                </a:extLst>
              </p:cNvPr>
              <p:cNvSpPr txBox="1"/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C2EFC4-4340-2CAC-555D-F1ED4A38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B50BC3B-1C48-2D03-9093-CB9166C3BFAB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B50BC3B-1C48-2D03-9093-CB9166C3B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EC7FEA-0745-E933-4D42-517804D47122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B7D52A-5C30-CAD1-F61B-01935B078FB1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2.61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B7D52A-5C30-CAD1-F61B-01935B078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98135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4244E8B-0024-4E7F-04F1-79A9EAD81B1D}"/>
              </a:ext>
            </a:extLst>
          </p:cNvPr>
          <p:cNvSpPr txBox="1"/>
          <p:nvPr/>
        </p:nvSpPr>
        <p:spPr>
          <a:xfrm>
            <a:off x="7943234" y="906358"/>
            <a:ext cx="4052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And works its way backwards to estimate all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78378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6DF86-5952-6298-876B-66D5DB372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62D3E13-7369-2A8E-7AED-30A11E4EFB39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62D3E13-7369-2A8E-7AED-30A11E4EF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E0CFC14-D358-3EAF-2BA3-B3B5072D9F90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484DD7-F4A7-6983-56ED-871D73A7AC94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AEF289-2A1D-59CE-61AF-6D48F4BBE829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9F28B2-7C08-8257-6EE2-CBA30A6C5B6E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5CBB11-C419-03DC-1474-C7964329D885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FA4E4D-06B0-AC57-D2FA-CED874577CCE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0715B3-DDF8-3D57-5190-E1C633159C1C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214C42-33AD-74CD-4A0F-2145DA1A48B3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E5D3F-B545-7C73-CC36-34D71B3F0DA0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81BEED-7810-75C9-301C-25FCC391B910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7CAE27-D533-A9F0-455C-DD9052E498B1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7CAE27-D533-A9F0-455C-DD9052E49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6D813-755E-184A-63B3-77634F8C7C52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6D813-755E-184A-63B3-77634F8C7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6016A-ECE4-F0D2-329A-6D88D67B66B3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76016A-ECE4-F0D2-329A-6D88D67B6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87D478-4B33-2948-255D-EC6EBE47685D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87D478-4B33-2948-255D-EC6EBE476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B787EC0-75A0-C8E5-65BF-855976B788D9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89C799-EF44-5E27-BD3F-738AD8E1D541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0921FFB-CFE4-B42F-4361-0AEFD7FCF696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F52FCD6-31D9-9447-4A01-4F83FC20C918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F52FCD6-31D9-9447-4A01-4F83FC20C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56B259-E353-440F-4F1E-E49D89EBF97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B75CA-EC88-789F-A681-A5994BE45CD3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6CE213-3989-7535-6F7A-B10B99F2E545}"/>
                  </a:ext>
                </a:extLst>
              </p:cNvPr>
              <p:cNvSpPr txBox="1"/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6CE213-3989-7535-6F7A-B10B99F2E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05" y="964930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B780475-75C1-D681-8947-2D30A2118F6F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B780475-75C1-D681-8947-2D30A2118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7AB3EC-48AF-934C-90F4-0ED65C432A2C}"/>
                  </a:ext>
                </a:extLst>
              </p:cNvPr>
              <p:cNvSpPr txBox="1"/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7AB3EC-48AF-934C-90F4-0ED65C432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86" y="4697532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B051B97-CA24-29CE-6743-D4E407F28247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B051B97-CA24-29CE-6743-D4E407F28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984002-62B1-7BAC-4406-0F3AC2E701C7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8BF5DF-04B3-44EB-4FDB-0A40A909F92D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2.61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8BF5DF-04B3-44EB-4FDB-0A40A909F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98135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F1DFC79-3CA8-ABFE-B493-A9044E07F71C}"/>
              </a:ext>
            </a:extLst>
          </p:cNvPr>
          <p:cNvSpPr txBox="1"/>
          <p:nvPr/>
        </p:nvSpPr>
        <p:spPr>
          <a:xfrm>
            <a:off x="7943234" y="906358"/>
            <a:ext cx="4052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And works its way backwards to estimate all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69638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451D-B478-14E9-A7E5-B6C423619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F3721C0-2272-917B-CEF1-29D48E481B3D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F3721C0-2272-917B-CEF1-29D48E481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3CDD0E1-C662-B501-0451-AA135211CD9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ACE71D-04BF-9FF9-EA39-6A56E9F847C6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CB8F50-6988-69F1-AE56-498919AD1AAB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A89A3-573D-2EDF-743A-709ED3A65094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159CE-A2B6-D1F1-D9D5-A08BE45CFDB0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A852A3-A6C5-1049-70A9-3161D2D9D77A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D2DA1C-9B24-6F55-FA32-9E179544F408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DD5B20-6B32-AB24-2A69-AE95A127290C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728015-87B2-3ABD-596D-DDC5ABA7982F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C57084-F13F-0310-E762-E872553FEAC7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830A2B-26FE-EF40-C83F-E785F549BCD5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830A2B-26FE-EF40-C83F-E785F549B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87716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776A1F-9501-C7F5-0485-3722CF926F55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776A1F-9501-C7F5-0485-3722CF926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DCBCA3-B291-BD20-0098-D15E93F937DC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DCBCA3-B291-BD20-0098-D15E93F93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0FA10-0D41-9603-C9DF-F17A0FD9B92A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0FA10-0D41-9603-C9DF-F17A0FD9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CB70085-7711-C04A-5C53-9733AB13754F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5818E9-C719-1496-A6B0-3514BC4CF6A7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9F98DF-C8CA-F50D-6ED6-2D746EB310B5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1EBA174-8F52-135C-A033-92A70FFD3CDB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1EBA174-8F52-135C-A033-92A70FFD3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7AF67E-0B3B-31EC-EF75-1BEB53B2F3B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9A7008-B0BD-6925-6E1B-486EA5FD103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18BB9-002F-09D9-856C-825D8E7AB33D}"/>
                  </a:ext>
                </a:extLst>
              </p:cNvPr>
              <p:cNvSpPr txBox="1"/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F18BB9-002F-09D9-856C-825D8E7AB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4D492B5-2F06-E6F6-CDBF-2B4E57B4B908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4D492B5-2F06-E6F6-CDBF-2B4E57B4B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FFCC0C-55FA-8107-F3FA-6FF028434F0A}"/>
                  </a:ext>
                </a:extLst>
              </p:cNvPr>
              <p:cNvSpPr txBox="1"/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FFCC0C-55FA-8107-F3FA-6FF028434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69D3708-B457-C33E-DACD-DBA970FC396D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69D3708-B457-C33E-DACD-DBA970FC3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06C9ED-A303-FC9D-5703-9963283B73BA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2734E8-4442-60B3-8EDE-A5C683EBC5DD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2.61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2734E8-4442-60B3-8EDE-A5C683EBC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98135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A90D8BC-8EB9-9A08-F5DE-FD26155A0DFB}"/>
              </a:ext>
            </a:extLst>
          </p:cNvPr>
          <p:cNvSpPr txBox="1"/>
          <p:nvPr/>
        </p:nvSpPr>
        <p:spPr>
          <a:xfrm>
            <a:off x="7943234" y="906358"/>
            <a:ext cx="4052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And works its way backwards to estimate all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423120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183E0-364D-0186-3C5A-D31902EDC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9B29B2-0F8A-B75B-2D63-805F3B517E14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9B29B2-0F8A-B75B-2D63-805F3B517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E15C45E-1E7C-537C-72CE-0F1493EB60D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850D6C-7A88-CB01-7D05-9CAA7B98599A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ED995D-1598-6E99-9FA8-C86E21FA12A2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577DDD-9C54-080F-47D2-E74C32B4DB30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E587EF-2A46-3A43-DE29-04B1697F138F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A4916B-27F8-1078-3B85-D3D1C14EC820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E4D2B3-B99C-D785-E31E-1B00F73D25E3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CF36C6-0046-19A6-042E-1BF1E38ED82B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3CFDB0-057E-5BD0-5D48-36016219D365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37BCE1-950D-E73E-37A5-73B99E7019F1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753F5C-A975-1483-F80D-A659A4CF40BD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753F5C-A975-1483-F80D-A659A4CF4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D57897-0109-BCA9-7863-F53A156D83F3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D57897-0109-BCA9-7863-F53A156D8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03C6E-6431-3E35-1AE4-B11B1043872D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603C6E-6431-3E35-1AE4-B11B10438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9B077-5651-1F3F-0B90-EC2CF756FA2C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9B077-5651-1F3F-0B90-EC2CF756F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CE47823-89C4-AE65-4FCA-3082330D0731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30117E-5634-A508-8A76-19FDF22ED7BC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41DD97-10A7-C4B1-8490-189E7CFACFC2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646921D-9956-9386-C127-6302C88D23A0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646921D-9956-9386-C127-6302C88D2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42803D-7D32-6BFF-3C9E-1123AC1334A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1110DE-F586-8224-843B-D67B767F642A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559A93-D34A-CFFF-8A5E-19F04EA0EF80}"/>
                  </a:ext>
                </a:extLst>
              </p:cNvPr>
              <p:cNvSpPr txBox="1"/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559A93-D34A-CFFF-8A5E-19F04EA0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A1184A-1901-F947-3DA9-6610D1629701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A1184A-1901-F947-3DA9-6610D1629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E0F53A-274F-E505-A6DB-7CDF7D5EE78B}"/>
                  </a:ext>
                </a:extLst>
              </p:cNvPr>
              <p:cNvSpPr txBox="1"/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E0F53A-274F-E505-A6DB-7CDF7D5E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80787FC-92CF-EF9B-399F-E08A7E21D061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80787FC-92CF-EF9B-399F-E08A7E21D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F9DD67-030E-7A7A-7F2F-CB7552979B87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5B04A3-12C7-F1A6-9B67-7F0BE4112CEF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2.61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15B04A3-12C7-F1A6-9B67-7F0BE411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98135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0474CA7-7F22-4AF0-FB59-6360E078CDDA}"/>
              </a:ext>
            </a:extLst>
          </p:cNvPr>
          <p:cNvSpPr txBox="1"/>
          <p:nvPr/>
        </p:nvSpPr>
        <p:spPr>
          <a:xfrm>
            <a:off x="7943234" y="906358"/>
            <a:ext cx="4052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And works its way backwards to estimate all of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17860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F8F76-A27E-0D49-1E3A-7BC3DA5D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035D24-7E22-D767-5A12-2DF88E42873C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035D24-7E22-D767-5A12-2DF88E428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58F734-FEA2-DF7C-EBAC-9192F0653A9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BA285C-A648-4B26-22CA-98838D683048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1BE295-F0FC-8039-3477-77ADB024B16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D05B03-7C12-7645-83C3-0D55DCBAB06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928D09-D0DF-4D48-DC21-8C58071CD3E6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C682D8-4B07-53A2-50F6-4439108A46EC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5D2A11-1DCC-9D83-E729-09B30EFB8AFB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68A85B-3B45-1D57-8116-D81D7A4C7FA4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C5C626-6B61-2FD3-B641-A5EA26F54821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EAB577-01D2-E3D6-D0F2-0831081E04D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7E7988-A84F-0ABE-8190-3C0B1D2FB3BD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17E7988-A84F-0ABE-8190-3C0B1D2F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35294-2FA0-0545-6664-7FA9138E3F1B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735294-2FA0-0545-6664-7FA9138E3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5DCD5-7FDD-B05C-69AC-DAAB4EAB9479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F5DCD5-7FDD-B05C-69AC-DAAB4EAB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298FE1-6D5C-62A9-1BEC-563472DA62FC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298FE1-6D5C-62A9-1BEC-563472DA6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47314B1-7434-0C01-3504-4C40FB041BF4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66334F-214A-4FB9-D2FA-6B9856773F86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ED448F-5589-24FC-5586-C5EDA682CE22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391A36A-B588-FE17-CF70-30D4C548A06A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391A36A-B588-FE17-CF70-30D4C548A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9C65-2776-DE6F-CAA6-4909B3C2045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64C3B-CC75-EB74-EEE9-5ECAEB1B5B2D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79E7ED-EF48-F656-4D50-AEB51933ADBD}"/>
                  </a:ext>
                </a:extLst>
              </p:cNvPr>
              <p:cNvSpPr txBox="1"/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79E7ED-EF48-F656-4D50-AEB51933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7C44CF-6D34-9433-AF26-9ADD49B92E6F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7C44CF-6D34-9433-AF26-9ADD49B92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D65402-A1EB-60EA-901F-7FC33F5FD7F3}"/>
                  </a:ext>
                </a:extLst>
              </p:cNvPr>
              <p:cNvSpPr txBox="1"/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D65402-A1EB-60EA-901F-7FC33F5F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E4C243-D84C-D271-D643-42A42F2E2F6F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E4C243-D84C-D271-D643-42A42F2E2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61101F-A39C-240B-C762-5B853B86EB42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8F7A69-C0EA-C7CB-4B0C-4464C639ED04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8F7A69-C0EA-C7CB-4B0C-4464C639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18D8C6-4F4E-EA22-C140-B8DF0E2E89F8}"/>
                  </a:ext>
                </a:extLst>
              </p:cNvPr>
              <p:cNvSpPr txBox="1"/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For now, let us assume that we already have the optimal parameters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22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18D8C6-4F4E-EA22-C140-B8DF0E2E8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blipFill>
                <a:blip r:embed="rId14"/>
                <a:stretch>
                  <a:fillRect l="-1955" t="-3784" b="-1027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11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95" y="924477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5" y="1773430"/>
            <a:ext cx="11273589" cy="34635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b="1" dirty="0"/>
          </a:p>
          <a:p>
            <a:pPr algn="l"/>
            <a:endParaRPr lang="en-US" sz="4000" b="1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4000" b="1" dirty="0"/>
              <a:t>What is Back Propagation?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4000" b="1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bg2">
                    <a:lumMod val="90000"/>
                  </a:schemeClr>
                </a:solidFill>
              </a:rPr>
              <a:t>Back Propagation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4000" b="1" dirty="0"/>
          </a:p>
          <a:p>
            <a:pPr algn="l"/>
            <a:endParaRPr lang="en-US" sz="4000" b="1" dirty="0"/>
          </a:p>
          <a:p>
            <a:pPr algn="l"/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2794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0B8A-8095-39BB-30CE-818B3D706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4D7A90-89D7-F90D-0195-832747ED53B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4D7A90-89D7-F90D-0195-832747ED5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36F7CE7-1F28-E378-BD86-5D1AFCA17BF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062A5C-F006-EE80-968E-84D27BB23E5A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3146C0-E6F0-140C-C20A-8CC1D402A5F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A1FC42-14B3-4013-12F6-359A4817B35A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C2114-4C4A-6161-A6FB-72AF4AF70C04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2E4D77-ADC3-56B0-6ADD-B7CF841F27D6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CF5A03-3522-39F8-B087-7A1F926A9F42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01BF6E-8EF9-4157-DB43-44CCD92F1F3D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35A499-2C2D-D918-1E9B-9E2A282230DF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BCD274-062F-2930-C2CF-14F6C161CC2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67224C-269F-10D5-2567-F1853DBCBE8A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67224C-269F-10D5-2567-F1853DBCB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C874AC-436E-AACC-FDC8-31920CC528DA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C874AC-436E-AACC-FDC8-31920CC52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DC63CF-DAE6-28BC-2372-BB58E2F6D12A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DC63CF-DAE6-28BC-2372-BB58E2F6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5B8BA-6085-7ED0-6B1E-F0844C345EE8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15B8BA-6085-7ED0-6B1E-F0844C345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93761D7-B353-78A9-2C27-F72E1BBC93E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D00CE-9B5E-DCAE-0133-D36278C258A4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2448A9-90E4-175A-64F5-5793D5EA3F01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547A2D-54C5-A184-0549-A1D2991A2F8E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547A2D-54C5-A184-0549-A1D2991A2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14CA0B-3294-05B3-562C-DC951E6493A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4BC1F-CEE3-BC34-4F7A-F81881417C5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26C9A5-4C71-6DFE-373D-1B40E5B14003}"/>
                  </a:ext>
                </a:extLst>
              </p:cNvPr>
              <p:cNvSpPr txBox="1"/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26C9A5-4C71-6DFE-373D-1B40E5B14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944D96-127F-6AE4-865F-E2BD82755ADE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944D96-127F-6AE4-865F-E2BD82755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49BA48-8742-22FE-4600-E93245B9C806}"/>
                  </a:ext>
                </a:extLst>
              </p:cNvPr>
              <p:cNvSpPr txBox="1"/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49BA48-8742-22FE-4600-E93245B9C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4E6DE5-A84F-F359-7EF4-40BEC6B21649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4E6DE5-A84F-F359-7EF4-40BEC6B21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72E109-1DEB-1EDC-39D8-83E121421EF4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FAB89D-9EBD-7775-39FE-691C94E3A9CA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FAB89D-9EBD-7775-39FE-691C94E3A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7F9B6-F273-E2CE-65DA-5DF99F5FF0E5}"/>
                  </a:ext>
                </a:extLst>
              </p:cNvPr>
              <p:cNvSpPr txBox="1"/>
              <p:nvPr/>
            </p:nvSpPr>
            <p:spPr>
              <a:xfrm>
                <a:off x="7943234" y="906358"/>
                <a:ext cx="405243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Let us run our data to our network by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PH" sz="2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7F9B6-F273-E2CE-65DA-5DF99F5FF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4" y="906358"/>
                <a:ext cx="4052439" cy="800219"/>
              </a:xfrm>
              <a:prstGeom prst="rect">
                <a:avLst/>
              </a:prstGeom>
              <a:blipFill>
                <a:blip r:embed="rId14"/>
                <a:stretch>
                  <a:fillRect l="-1955" t="-5344" b="-1374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69E4D3-DA4C-D22F-11B3-F545B3BF67CF}"/>
                  </a:ext>
                </a:extLst>
              </p:cNvPr>
              <p:cNvSpPr txBox="1"/>
              <p:nvPr/>
            </p:nvSpPr>
            <p:spPr>
              <a:xfrm>
                <a:off x="8171809" y="416438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69E4D3-DA4C-D22F-11B3-F545B3BF6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809" y="4164385"/>
                <a:ext cx="33765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31E87F-6B78-60B4-4FCF-850DED0EE16F}"/>
                  </a:ext>
                </a:extLst>
              </p:cNvPr>
              <p:cNvSpPr txBox="1"/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31E87F-6B78-60B4-4FCF-850DED0E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A37D13F-5399-9DCE-B765-CD1011EEF013}"/>
              </a:ext>
            </a:extLst>
          </p:cNvPr>
          <p:cNvSpPr txBox="1"/>
          <p:nvPr/>
        </p:nvSpPr>
        <p:spPr>
          <a:xfrm>
            <a:off x="5522109" y="124836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</p:spTree>
    <p:extLst>
      <p:ext uri="{BB962C8B-B14F-4D97-AF65-F5344CB8AC3E}">
        <p14:creationId xmlns:p14="http://schemas.microsoft.com/office/powerpoint/2010/main" val="323650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E69C3-B8D8-7780-DCCB-DBF4BA9E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CDCA4FF-1DBB-55F0-6E9E-179631459961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CDCA4FF-1DBB-55F0-6E9E-179631459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51ABDDA-FAD7-ABFA-5097-46D1C8D539A4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72D5A9-5431-569A-5739-9A31F9426D9B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88E9F6-3871-95F7-5A91-6CADDC76D53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3DB506-7153-A38E-5EA3-BD10967F1243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F77E9C-DF59-107F-1AD5-FB537D92A969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2DD141-ACBB-966E-8DFF-651B2F4788E7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6418729" y="1559625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D6D90E-2B17-4662-2C2D-F0B51DDAA597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CE7703-211E-D194-CA4D-4B2FC8F81FCD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5B457A-8BDD-6639-E92F-ED7882EAF605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FE7D3A-1520-52E5-F002-07DAFEE68D3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C1881F-77E9-4E63-D25A-A3F8D88FE02F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C1881F-77E9-4E63-D25A-A3F8D88FE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61FE6F-0DD7-4507-2B38-3C0E13981214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61FE6F-0DD7-4507-2B38-3C0E13981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95D0C-8346-716C-4A90-0FC91EAB63F6}"/>
                  </a:ext>
                </a:extLst>
              </p:cNvPr>
              <p:cNvSpPr txBox="1"/>
              <p:nvPr/>
            </p:nvSpPr>
            <p:spPr>
              <a:xfrm>
                <a:off x="6984528" y="200090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F95D0C-8346-716C-4A90-0FC91EAB6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528" y="2000906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A42172-CB4E-B36B-E5E1-6B741080FB54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A42172-CB4E-B36B-E5E1-6B741080F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6D79BD9C-8E66-D8A9-AED2-85F628C33BAE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486376-86C4-52D4-07C5-7570BEB799A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2C6945-5CC9-E853-8009-9497F138DA82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5D3B84-5FED-A253-88E7-F619C37CA243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5D3B84-5FED-A253-88E7-F619C37CA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0B40BE-207F-1459-85BE-EDD0C3B0C97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A1A691-6E7A-5C85-640C-C5FFD8AC4F27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8D7F42-DEB6-3AA4-9F12-64B81DD769F0}"/>
                  </a:ext>
                </a:extLst>
              </p:cNvPr>
              <p:cNvSpPr txBox="1"/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8D7F42-DEB6-3AA4-9F12-64B81DD76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FEC3DD-5C81-52F3-B641-3D7F9B988C07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FEC3DD-5C81-52F3-B641-3D7F9B988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29B8AC-E7BE-FA44-7662-F26F010789C4}"/>
                  </a:ext>
                </a:extLst>
              </p:cNvPr>
              <p:cNvSpPr txBox="1"/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29B8AC-E7BE-FA44-7662-F26F0107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4C4FF6-AFE5-4B53-57BF-E0DBB36A92D1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4C4FF6-AFE5-4B53-57BF-E0DBB36A9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9A6E4D-CA2C-5C49-B1C2-3995CEF18F47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C6E7CC-E67F-4A61-B699-187EE1B7ED31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1C6E7CC-E67F-4A61-B699-187EE1B7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8B211E-83C9-913B-11B6-C7C9D56D0B99}"/>
                  </a:ext>
                </a:extLst>
              </p:cNvPr>
              <p:cNvSpPr txBox="1"/>
              <p:nvPr/>
            </p:nvSpPr>
            <p:spPr>
              <a:xfrm>
                <a:off x="8171809" y="416438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8B211E-83C9-913B-11B6-C7C9D56D0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809" y="4164385"/>
                <a:ext cx="33765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2AD40B-9CCF-9B65-FD7F-080E351C18AC}"/>
                  </a:ext>
                </a:extLst>
              </p:cNvPr>
              <p:cNvSpPr txBox="1"/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2AD40B-9CCF-9B65-FD7F-080E351C1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BE2C6AD-48B9-BDFA-B798-FC65A0A95852}"/>
              </a:ext>
            </a:extLst>
          </p:cNvPr>
          <p:cNvSpPr txBox="1"/>
          <p:nvPr/>
        </p:nvSpPr>
        <p:spPr>
          <a:xfrm>
            <a:off x="5522109" y="124836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AAB4691-0A7F-E681-1B9D-05C05FF28157}"/>
                  </a:ext>
                </a:extLst>
              </p:cNvPr>
              <p:cNvSpPr/>
              <p:nvPr/>
            </p:nvSpPr>
            <p:spPr>
              <a:xfrm>
                <a:off x="6645520" y="125699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AAB4691-0A7F-E681-1B9D-05C05FF28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520" y="1256997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2D77CF-3562-2E29-DB0F-DBF382AA4168}"/>
              </a:ext>
            </a:extLst>
          </p:cNvPr>
          <p:cNvCxnSpPr>
            <a:cxnSpLocks/>
            <a:stCxn id="19" idx="4"/>
            <a:endCxn id="29" idx="2"/>
          </p:cNvCxnSpPr>
          <p:nvPr/>
        </p:nvCxnSpPr>
        <p:spPr>
          <a:xfrm>
            <a:off x="6960639" y="1862252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7D2980-7730-2DD4-D641-038429E5DE57}"/>
                  </a:ext>
                </a:extLst>
              </p:cNvPr>
              <p:cNvSpPr txBox="1"/>
              <p:nvPr/>
            </p:nvSpPr>
            <p:spPr>
              <a:xfrm>
                <a:off x="8171809" y="4967611"/>
                <a:ext cx="3211784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D7D2980-7730-2DD4-D641-038429E5D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809" y="4967611"/>
                <a:ext cx="3211784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AC9218-3D60-902C-D899-DA5D1351E283}"/>
                  </a:ext>
                </a:extLst>
              </p:cNvPr>
              <p:cNvSpPr txBox="1"/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We then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2200" dirty="0"/>
                  <a:t> as input to our </a:t>
                </a:r>
                <a:r>
                  <a:rPr lang="en-PH" sz="2200" b="1" dirty="0" err="1"/>
                  <a:t>softplus</a:t>
                </a:r>
                <a:r>
                  <a:rPr lang="en-PH" sz="2200" b="1" dirty="0"/>
                  <a:t> activation function </a:t>
                </a:r>
                <a:r>
                  <a:rPr lang="en-PH" sz="220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2200" dirty="0"/>
                  <a:t>.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AC9218-3D60-902C-D899-DA5D1351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blipFill>
                <a:blip r:embed="rId18"/>
                <a:stretch>
                  <a:fillRect l="-1955" t="-3784" r="-1654" b="-1027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1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ED39-E510-DAC7-FBC8-400480C32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C5ED0D-1C90-2C16-97B8-920867469D73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BC5ED0D-1C90-2C16-97B8-920867469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2DFF8A1-0A21-96F3-CAB5-9907C8C34006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D4C7F8-5AA8-3554-F20E-9D94F7647FC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EE573A-B3AC-FB0D-7848-8EF45A5377F8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A56608-99AC-769B-79AC-62EFE678889B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D58612-0CD9-3EDF-4A4E-5FBE50ECD85D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37A346-0F4E-8C50-BFED-02E97CC8D486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6418729" y="1559625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4C4A9E-6084-CA8D-7E61-F704C932ADFB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747F01-EEC2-4622-85A8-EBFCAD6A60FB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B56A7B-3BBC-310A-E68F-AF8CF05D20BC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FD3FC-084F-72D1-53CF-94CC7C641A71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771F4E-BE92-6854-BCB4-86860D09B11B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771F4E-BE92-6854-BCB4-86860D09B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5614A4-8EA5-00AD-8C9B-39D57FD29D81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5614A4-8EA5-00AD-8C9B-39D57FD29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BC5D0-2708-9508-A75F-59712606EBAE}"/>
                  </a:ext>
                </a:extLst>
              </p:cNvPr>
              <p:cNvSpPr txBox="1"/>
              <p:nvPr/>
            </p:nvSpPr>
            <p:spPr>
              <a:xfrm>
                <a:off x="6984528" y="200090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BC5D0-2708-9508-A75F-59712606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528" y="2000906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AB620B-4D80-D20F-A935-B4A8F83429DE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AB620B-4D80-D20F-A935-B4A8F8342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53D7553-5E65-36A0-F81B-55E994C21ED4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3FA423-4B4E-D873-7ED6-3B83C0D36EB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19076B-99DA-F6B9-5EF5-3F3DC5C46F90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7F5AB6-CB3B-E0CC-E203-21DBC00B8A15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7F5AB6-CB3B-E0CC-E203-21DBC00B8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09FD96-743E-5D69-E603-DFB001841FF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AE5323-BA0B-162E-8BBC-A464A29F4E95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728FB9-8F65-80CF-3773-66DA6229D920}"/>
                  </a:ext>
                </a:extLst>
              </p:cNvPr>
              <p:cNvSpPr txBox="1"/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728FB9-8F65-80CF-3773-66DA6229D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4A0386D-BA2C-C138-BAC2-7A02006AC484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4A0386D-BA2C-C138-BAC2-7A02006AC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6F9DE0-ED6B-E8A8-43DB-F687AB027F87}"/>
                  </a:ext>
                </a:extLst>
              </p:cNvPr>
              <p:cNvSpPr txBox="1"/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76F9DE0-ED6B-E8A8-43DB-F687AB027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7730550-D5C4-43DB-8DAA-96728EFD2737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7730550-D5C4-43DB-8DAA-96728EFD2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74E047-09AC-F62A-55F1-1C7F8E2D9824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7947ED-7395-A287-2FAA-ED54C81B1675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7947ED-7395-A287-2FAA-ED54C81B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25A49-19C4-0657-21D1-9DCF8278FD6D}"/>
                  </a:ext>
                </a:extLst>
              </p:cNvPr>
              <p:cNvSpPr txBox="1"/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25A49-19C4-0657-21D1-9DCF8278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B609684-70FF-AF11-66CF-371E6D52F79C}"/>
              </a:ext>
            </a:extLst>
          </p:cNvPr>
          <p:cNvSpPr txBox="1"/>
          <p:nvPr/>
        </p:nvSpPr>
        <p:spPr>
          <a:xfrm>
            <a:off x="5522109" y="124836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2CA9F12-C529-31C6-8870-67AB03CC3DAD}"/>
                  </a:ext>
                </a:extLst>
              </p:cNvPr>
              <p:cNvSpPr/>
              <p:nvPr/>
            </p:nvSpPr>
            <p:spPr>
              <a:xfrm>
                <a:off x="6645520" y="125699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2CA9F12-C529-31C6-8870-67AB03CC3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520" y="1256997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7500F9-7704-01CA-C54F-8ED917D8B6E5}"/>
              </a:ext>
            </a:extLst>
          </p:cNvPr>
          <p:cNvCxnSpPr>
            <a:cxnSpLocks/>
            <a:stCxn id="19" idx="4"/>
            <a:endCxn id="29" idx="2"/>
          </p:cNvCxnSpPr>
          <p:nvPr/>
        </p:nvCxnSpPr>
        <p:spPr>
          <a:xfrm>
            <a:off x="6960639" y="1862252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30E4E9-FE0B-28A8-8B88-BEE1042B7558}"/>
                  </a:ext>
                </a:extLst>
              </p:cNvPr>
              <p:cNvSpPr txBox="1"/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Next we run our data to the bottom layer of our neural network by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PH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2200" dirty="0"/>
                  <a:t>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F30E4E9-FE0B-28A8-8B88-BEE1042B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blipFill>
                <a:blip r:embed="rId16"/>
                <a:stretch>
                  <a:fillRect l="-1955" t="-3784" b="-1027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75CF3D-4038-3AB7-F696-259E751DE034}"/>
                  </a:ext>
                </a:extLst>
              </p:cNvPr>
              <p:cNvSpPr txBox="1"/>
              <p:nvPr/>
            </p:nvSpPr>
            <p:spPr>
              <a:xfrm>
                <a:off x="5628013" y="436550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75CF3D-4038-3AB7-F696-259E751DE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13" y="4365507"/>
                <a:ext cx="64626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C7D3757-7833-0578-F2AD-CD17B3E7540E}"/>
              </a:ext>
            </a:extLst>
          </p:cNvPr>
          <p:cNvSpPr txBox="1"/>
          <p:nvPr/>
        </p:nvSpPr>
        <p:spPr>
          <a:xfrm>
            <a:off x="5513968" y="428838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6B41C0-A9EC-4977-C4CD-DEF1981D6041}"/>
                  </a:ext>
                </a:extLst>
              </p:cNvPr>
              <p:cNvSpPr txBox="1"/>
              <p:nvPr/>
            </p:nvSpPr>
            <p:spPr>
              <a:xfrm>
                <a:off x="8160318" y="4172963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6B41C0-A9EC-4977-C4CD-DEF1981D6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18" y="4172963"/>
                <a:ext cx="3423581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093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0A6D6-CAD6-C1D4-283C-85B6E9039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9E7D82C-154A-1401-0999-0A9DCA42532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9E7D82C-154A-1401-0999-0A9DCA425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BD74FD7-A6B6-3234-DB17-13092E9FDD7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F8BC3D-6811-71D1-5A16-1DAAA0FA3D94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B035BD-FA5F-631B-DAEF-5E6D64C2C303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F21D49-8F2C-C21A-FA95-E7E269F6F86A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AEE101-7E62-B067-5DB1-904E1ED6C1EA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50BE2E-8943-0FE9-6189-06C3E30D6A6F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6418729" y="1559625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D294AA-4266-5AB6-EE48-30FCA3BD24F5}"/>
              </a:ext>
            </a:extLst>
          </p:cNvPr>
          <p:cNvCxnSpPr>
            <a:cxnSpLocks/>
            <a:stCxn id="12" idx="6"/>
            <a:endCxn id="47" idx="2"/>
          </p:cNvCxnSpPr>
          <p:nvPr/>
        </p:nvCxnSpPr>
        <p:spPr>
          <a:xfrm>
            <a:off x="6418729" y="4572406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7DE69B-4502-2097-5440-241D327EC8CA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C56FC8-CF92-FC3A-82A1-EF4D8FDEC166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5334EB-BCF5-68BC-0A49-EE4EC4E6B756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07D075-F81F-ABB8-EA11-0B30250D5444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07D075-F81F-ABB8-EA11-0B30250D5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67AA2-653F-BE26-FDDC-8A114E32A379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767AA2-653F-BE26-FDDC-8A114E32A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F2AA74-14D6-62D0-2CDC-18D0F67D5387}"/>
                  </a:ext>
                </a:extLst>
              </p:cNvPr>
              <p:cNvSpPr txBox="1"/>
              <p:nvPr/>
            </p:nvSpPr>
            <p:spPr>
              <a:xfrm>
                <a:off x="7003842" y="1990572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F2AA74-14D6-62D0-2CDC-18D0F67D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842" y="1990572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F6B770-9C90-3182-91AF-A6D6CABF2B71}"/>
                  </a:ext>
                </a:extLst>
              </p:cNvPr>
              <p:cNvSpPr txBox="1"/>
              <p:nvPr/>
            </p:nvSpPr>
            <p:spPr>
              <a:xfrm>
                <a:off x="7036865" y="3715763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F6B770-9C90-3182-91AF-A6D6CABF2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865" y="3715763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E7D18F1-40D2-9FBD-015E-F5F64FDCCF34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5E8D9F-03B8-1CF8-46D8-178EFCC9368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F9C263-D2CA-3B5F-B88A-7DD60110AAC6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3395895-5CA7-440E-B446-353524AD1A2B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3395895-5CA7-440E-B446-353524AD1A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7FF930-A97F-43AB-BE50-C00C51BA703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00D40C-457F-DED4-4F2B-2C0A675085E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44B089-AEB1-1355-B92D-1E941634F753}"/>
                  </a:ext>
                </a:extLst>
              </p:cNvPr>
              <p:cNvSpPr txBox="1"/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44B089-AEB1-1355-B92D-1E941634F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9984D60-3FE0-F48C-286D-2A25E571D5EE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9984D60-3FE0-F48C-286D-2A25E571D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927FF-870E-3964-22FC-A81846FB0189}"/>
                  </a:ext>
                </a:extLst>
              </p:cNvPr>
              <p:cNvSpPr txBox="1"/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927FF-870E-3964-22FC-A81846FB0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CFCD723-59CD-39E5-EC9B-3DDAD139DA1A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CFCD723-59CD-39E5-EC9B-3DDAD139D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F6DF21-32D1-ED58-C7C2-0AD791E90B8B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F1B1BE-485A-4A4A-2832-5BFDE9110E23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FF1B1BE-485A-4A4A-2832-5BFDE911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4C6DAE-1F23-2437-A42E-A26187467976}"/>
                  </a:ext>
                </a:extLst>
              </p:cNvPr>
              <p:cNvSpPr txBox="1"/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4C6DAE-1F23-2437-A42E-A26187467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E2F5AE2-7C9D-B678-F76D-9118E3F28E2A}"/>
              </a:ext>
            </a:extLst>
          </p:cNvPr>
          <p:cNvSpPr txBox="1"/>
          <p:nvPr/>
        </p:nvSpPr>
        <p:spPr>
          <a:xfrm>
            <a:off x="5522109" y="124836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C1F1B95-5268-FB6F-F133-909916C4F7BD}"/>
                  </a:ext>
                </a:extLst>
              </p:cNvPr>
              <p:cNvSpPr/>
              <p:nvPr/>
            </p:nvSpPr>
            <p:spPr>
              <a:xfrm>
                <a:off x="6645520" y="125699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C1F1B95-5268-FB6F-F133-909916C4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520" y="1256997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D4893A-1C72-8C78-5C0E-1660D5D3D863}"/>
                  </a:ext>
                </a:extLst>
              </p:cNvPr>
              <p:cNvSpPr txBox="1"/>
              <p:nvPr/>
            </p:nvSpPr>
            <p:spPr>
              <a:xfrm>
                <a:off x="5628013" y="436550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D4893A-1C72-8C78-5C0E-1660D5D3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13" y="4365507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A0D5AA-1702-FE80-2245-A77CE3A4AEEB}"/>
              </a:ext>
            </a:extLst>
          </p:cNvPr>
          <p:cNvSpPr txBox="1"/>
          <p:nvPr/>
        </p:nvSpPr>
        <p:spPr>
          <a:xfrm>
            <a:off x="5513968" y="428838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D9601A-C410-B5FA-173D-06EBBBF682FC}"/>
                  </a:ext>
                </a:extLst>
              </p:cNvPr>
              <p:cNvSpPr txBox="1"/>
              <p:nvPr/>
            </p:nvSpPr>
            <p:spPr>
              <a:xfrm>
                <a:off x="8160318" y="4172963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D9601A-C410-B5FA-173D-06EBBBF6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318" y="4172963"/>
                <a:ext cx="3423581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B1DDAC-E115-2D61-FA09-B1B475108AA2}"/>
                  </a:ext>
                </a:extLst>
              </p:cNvPr>
              <p:cNvSpPr txBox="1"/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Then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PH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2200" dirty="0"/>
                  <a:t> as input to our </a:t>
                </a:r>
                <a:r>
                  <a:rPr lang="en-PH" sz="2200" b="1" dirty="0" err="1"/>
                  <a:t>softplus</a:t>
                </a:r>
                <a:r>
                  <a:rPr lang="en-PH" sz="2200" b="1" dirty="0"/>
                  <a:t> activation function </a:t>
                </a:r>
                <a:r>
                  <a:rPr lang="en-PH" sz="220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PH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2200" dirty="0"/>
                  <a:t>.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B1DDAC-E115-2D61-FA09-B1B47510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blipFill>
                <a:blip r:embed="rId18"/>
                <a:stretch>
                  <a:fillRect l="-1955" t="-3784" r="-1654" b="-1027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EDB6C8-F838-82B5-C310-F0DD98D32BAB}"/>
              </a:ext>
            </a:extLst>
          </p:cNvPr>
          <p:cNvCxnSpPr>
            <a:cxnSpLocks/>
            <a:stCxn id="47" idx="0"/>
            <a:endCxn id="29" idx="2"/>
          </p:cNvCxnSpPr>
          <p:nvPr/>
        </p:nvCxnSpPr>
        <p:spPr>
          <a:xfrm flipV="1">
            <a:off x="6965643" y="3228660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CC417EE-C1A1-5F5B-898B-CF288B4B349B}"/>
                  </a:ext>
                </a:extLst>
              </p:cNvPr>
              <p:cNvSpPr/>
              <p:nvPr/>
            </p:nvSpPr>
            <p:spPr>
              <a:xfrm>
                <a:off x="6650524" y="4269778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CC417EE-C1A1-5F5B-898B-CF288B4B3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24" y="4269778"/>
                <a:ext cx="630237" cy="60525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81D06E-8F45-EE59-3ED2-F9FAC6287290}"/>
              </a:ext>
            </a:extLst>
          </p:cNvPr>
          <p:cNvCxnSpPr>
            <a:cxnSpLocks/>
            <a:stCxn id="29" idx="2"/>
            <a:endCxn id="19" idx="4"/>
          </p:cNvCxnSpPr>
          <p:nvPr/>
        </p:nvCxnSpPr>
        <p:spPr>
          <a:xfrm flipH="1" flipV="1">
            <a:off x="6960639" y="1862252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8194D1-CDF4-0F6C-6482-560BE6B52292}"/>
                  </a:ext>
                </a:extLst>
              </p:cNvPr>
              <p:cNvSpPr txBox="1"/>
              <p:nvPr/>
            </p:nvSpPr>
            <p:spPr>
              <a:xfrm>
                <a:off x="8171809" y="4967611"/>
                <a:ext cx="3211784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PH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B8194D1-CDF4-0F6C-6482-560BE6B52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809" y="4967611"/>
                <a:ext cx="3211784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522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7DE6F-3113-69F9-2B21-034FA6B91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BF64920-23FC-9DB5-4DCF-C72B1E1AE1EE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BF64920-23FC-9DB5-4DCF-C72B1E1AE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21FD991-BC6C-8D87-82CC-3BD6E37748B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14C50C-DCED-8F3A-B5C5-8F25BAD443F0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89B0C5-A24B-A9A3-50CA-0CEB8C9D85AB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1FB4CF-85E2-6385-D936-D1ABC73D6D4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327C1-3786-88CD-9A15-3F6EAA52DE5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753901-2900-C469-A938-FB4AC8529B8C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6418729" y="1559625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6D9C85-1E22-6505-221A-98A314C62E62}"/>
              </a:ext>
            </a:extLst>
          </p:cNvPr>
          <p:cNvCxnSpPr>
            <a:cxnSpLocks/>
            <a:stCxn id="12" idx="6"/>
            <a:endCxn id="47" idx="2"/>
          </p:cNvCxnSpPr>
          <p:nvPr/>
        </p:nvCxnSpPr>
        <p:spPr>
          <a:xfrm>
            <a:off x="6418729" y="4572406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D3853A-A9D5-2E07-C7E6-2B9C002B42BF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033EB8-A5F0-B31B-CF00-7BF2E6827FCF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043FC1-B9AD-4447-FBB6-FD244629D34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BB4AD4-7329-1260-7B06-A7DB4605E576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BB4AD4-7329-1260-7B06-A7DB4605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9813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5AFB8C-9C63-F61B-C755-B8BC029B03E6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5AFB8C-9C63-F61B-C755-B8BC029B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16EF7F-6422-A90F-D220-77A13B0CE4C8}"/>
                  </a:ext>
                </a:extLst>
              </p:cNvPr>
              <p:cNvSpPr txBox="1"/>
              <p:nvPr/>
            </p:nvSpPr>
            <p:spPr>
              <a:xfrm>
                <a:off x="7003842" y="1990572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16EF7F-6422-A90F-D220-77A13B0CE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842" y="1990572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D3399F-E2DF-7BEA-4FCE-6268D69F6CCA}"/>
                  </a:ext>
                </a:extLst>
              </p:cNvPr>
              <p:cNvSpPr txBox="1"/>
              <p:nvPr/>
            </p:nvSpPr>
            <p:spPr>
              <a:xfrm>
                <a:off x="7036865" y="3715763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D3399F-E2DF-7BEA-4FCE-6268D69F6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865" y="3715763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1E09441-5288-5579-94B2-08BA94E41BFB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571D16-1702-54E4-BB4C-AF498E3531B8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06368B-7FAF-0439-415F-E89D162550E4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663438E-27A6-0381-CAD8-0E9AA6FA33D8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663438E-27A6-0381-CAD8-0E9AA6FA3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3D38F4-E605-1319-ED48-3695A34E039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E7B435-5069-14B4-8998-DAF5B9E65773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C8486-3B70-C26E-EA3A-91A7161815AF}"/>
                  </a:ext>
                </a:extLst>
              </p:cNvPr>
              <p:cNvSpPr txBox="1"/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C8486-3B70-C26E-EA3A-91A716181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705" y="891364"/>
                <a:ext cx="12682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ABFB181-9D50-A9AB-08AA-B2F0E6ED0F04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ABFB181-9D50-A9AB-08AA-B2F0E6ED0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9A78F8-99B8-EE67-81D0-8CAF6E4CAC42}"/>
                  </a:ext>
                </a:extLst>
              </p:cNvPr>
              <p:cNvSpPr txBox="1"/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9A78F8-99B8-EE67-81D0-8CAF6E4CA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97" y="4697532"/>
                <a:ext cx="98135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3105716-8F46-8B31-566D-944080B41730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3105716-8F46-8B31-566D-944080B41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E2557B-DFB8-38BF-EF98-DFEF7261287F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BA354D-C148-30F4-DE01-2E586BE960FB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BA354D-C148-30F4-DE01-2E586BE9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C11CAD-45DA-C5BB-507E-393BD19C33F2}"/>
                  </a:ext>
                </a:extLst>
              </p:cNvPr>
              <p:cNvSpPr txBox="1"/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FC11CAD-45DA-C5BB-507E-393BD19C3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54" y="1325491"/>
                <a:ext cx="64626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BD7B96C-6A63-BA1D-AF34-2B9651DD8358}"/>
              </a:ext>
            </a:extLst>
          </p:cNvPr>
          <p:cNvSpPr txBox="1"/>
          <p:nvPr/>
        </p:nvSpPr>
        <p:spPr>
          <a:xfrm>
            <a:off x="5522109" y="124836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ABAA0CB-50F8-4618-47D9-61AB10CA8227}"/>
                  </a:ext>
                </a:extLst>
              </p:cNvPr>
              <p:cNvSpPr/>
              <p:nvPr/>
            </p:nvSpPr>
            <p:spPr>
              <a:xfrm>
                <a:off x="6645520" y="125699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ABAA0CB-50F8-4618-47D9-61AB10CA8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520" y="1256997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B8CF59-9FD8-0B8C-0F86-253FB90A9996}"/>
                  </a:ext>
                </a:extLst>
              </p:cNvPr>
              <p:cNvSpPr txBox="1"/>
              <p:nvPr/>
            </p:nvSpPr>
            <p:spPr>
              <a:xfrm>
                <a:off x="5628013" y="436550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B8CF59-9FD8-0B8C-0F86-253FB90A9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13" y="4365507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BEBE3C7-97B5-EA0F-7C68-9583A999D260}"/>
              </a:ext>
            </a:extLst>
          </p:cNvPr>
          <p:cNvSpPr txBox="1"/>
          <p:nvPr/>
        </p:nvSpPr>
        <p:spPr>
          <a:xfrm>
            <a:off x="5513968" y="428838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05BC95-4050-BD20-0445-A0F38567A516}"/>
                  </a:ext>
                </a:extLst>
              </p:cNvPr>
              <p:cNvSpPr txBox="1"/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Next, we will calculate the prediction of our neural network for all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200" dirty="0"/>
                  <a:t> 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05BC95-4050-BD20-0445-A0F38567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234" y="906358"/>
                <a:ext cx="4052439" cy="1130246"/>
              </a:xfrm>
              <a:prstGeom prst="rect">
                <a:avLst/>
              </a:prstGeom>
              <a:blipFill>
                <a:blip r:embed="rId17"/>
                <a:stretch>
                  <a:fillRect l="-1955" t="-3784" r="-2556" b="-1027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55115B-4DAD-3499-59FD-142DC2F538F2}"/>
              </a:ext>
            </a:extLst>
          </p:cNvPr>
          <p:cNvCxnSpPr>
            <a:cxnSpLocks/>
            <a:stCxn id="47" idx="0"/>
            <a:endCxn id="29" idx="2"/>
          </p:cNvCxnSpPr>
          <p:nvPr/>
        </p:nvCxnSpPr>
        <p:spPr>
          <a:xfrm flipV="1">
            <a:off x="6965643" y="3228660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37A3DBC-C73A-41CF-47DB-94250C77C34C}"/>
                  </a:ext>
                </a:extLst>
              </p:cNvPr>
              <p:cNvSpPr/>
              <p:nvPr/>
            </p:nvSpPr>
            <p:spPr>
              <a:xfrm>
                <a:off x="6650524" y="4269778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37A3DBC-C73A-41CF-47DB-94250C77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24" y="4269778"/>
                <a:ext cx="630237" cy="60525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1D745E0-715E-9496-E740-6C5B86D0DB67}"/>
              </a:ext>
            </a:extLst>
          </p:cNvPr>
          <p:cNvCxnSpPr>
            <a:cxnSpLocks/>
            <a:stCxn id="29" idx="2"/>
            <a:endCxn id="19" idx="4"/>
          </p:cNvCxnSpPr>
          <p:nvPr/>
        </p:nvCxnSpPr>
        <p:spPr>
          <a:xfrm flipH="1" flipV="1">
            <a:off x="6960639" y="1862252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0C9D47-637E-201C-FDE9-CFE69E0A5431}"/>
                  </a:ext>
                </a:extLst>
              </p:cNvPr>
              <p:cNvSpPr txBox="1"/>
              <p:nvPr/>
            </p:nvSpPr>
            <p:spPr>
              <a:xfrm>
                <a:off x="7971937" y="4441384"/>
                <a:ext cx="3950203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0C9D47-637E-201C-FDE9-CFE69E0A5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4441384"/>
                <a:ext cx="3950203" cy="477054"/>
              </a:xfrm>
              <a:prstGeom prst="rect">
                <a:avLst/>
              </a:prstGeom>
              <a:blipFill>
                <a:blip r:embed="rId19"/>
                <a:stretch>
                  <a:fillRect t="-1190" b="-476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F1EBFE-B178-2647-6524-71BBB918AF7B}"/>
                  </a:ext>
                </a:extLst>
              </p:cNvPr>
              <p:cNvSpPr txBox="1"/>
              <p:nvPr/>
            </p:nvSpPr>
            <p:spPr>
              <a:xfrm>
                <a:off x="8941862" y="2933727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F1EBFE-B178-2647-6524-71BBB918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862" y="2933727"/>
                <a:ext cx="622222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28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EFB4-D882-A5A3-EDE7-46EF9961B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76F6BCBF-3041-E6CF-DAC8-320D0744B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331563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76F6BCBF-3041-E6CF-DAC8-320D0744B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331563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9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F39D-C3A8-F305-A766-48DDDFFACB8C}"/>
                  </a:ext>
                </a:extLst>
              </p:cNvPr>
              <p:cNvSpPr txBox="1"/>
              <p:nvPr/>
            </p:nvSpPr>
            <p:spPr>
              <a:xfrm>
                <a:off x="7468984" y="4348884"/>
                <a:ext cx="458630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We will start by initializing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2200" b="1" dirty="0">
                    <a:solidFill>
                      <a:srgbClr val="C00000"/>
                    </a:solidFill>
                  </a:rPr>
                  <a:t> </a:t>
                </a:r>
                <a:r>
                  <a:rPr lang="en-PH" sz="2200" dirty="0"/>
                  <a:t>to </a:t>
                </a:r>
                <a:r>
                  <a:rPr lang="en-PH" sz="2200" b="1" dirty="0"/>
                  <a:t>0</a:t>
                </a:r>
                <a:r>
                  <a:rPr lang="en-PH" sz="2200" dirty="0"/>
                  <a:t> and do a forward pass using all our inputs.</a:t>
                </a:r>
                <a:endParaRPr lang="en-PH" sz="2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BAF39D-C3A8-F305-A766-48DDDFFAC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84" y="4348884"/>
                <a:ext cx="4586304" cy="1107996"/>
              </a:xfrm>
              <a:prstGeom prst="rect">
                <a:avLst/>
              </a:prstGeom>
              <a:blipFill>
                <a:blip r:embed="rId20"/>
                <a:stretch>
                  <a:fillRect l="-1726" t="-2747" b="-1044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3FF420D-907A-DF41-D1A8-1BD105814868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3FF420D-907A-DF41-D1A8-1BD105814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F1E686CB-5BCF-24E5-5D02-E1A3050F8B37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314459-075F-6B3B-D494-896CFCCF2159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7E0FE2-1FF9-2877-4020-9F694C4C3EA4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93B6EC-8E93-4355-326B-C8594C23ACE8}"/>
              </a:ext>
            </a:extLst>
          </p:cNvPr>
          <p:cNvCxnSpPr>
            <a:cxnSpLocks/>
            <a:stCxn id="27" idx="6"/>
            <a:endCxn id="46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DD952E-04A8-BB64-9D1E-21934774D851}"/>
              </a:ext>
            </a:extLst>
          </p:cNvPr>
          <p:cNvCxnSpPr>
            <a:cxnSpLocks/>
            <a:stCxn id="27" idx="6"/>
            <a:endCxn id="52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FF987-E91D-D0A2-75AB-2D95DBBE54F3}"/>
              </a:ext>
            </a:extLst>
          </p:cNvPr>
          <p:cNvCxnSpPr>
            <a:cxnSpLocks/>
            <a:stCxn id="28" idx="6"/>
            <a:endCxn id="58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7AC8BE-7964-B6E4-9EE9-8277C509600B}"/>
              </a:ext>
            </a:extLst>
          </p:cNvPr>
          <p:cNvCxnSpPr>
            <a:cxnSpLocks/>
            <a:stCxn id="31" idx="6"/>
            <a:endCxn id="62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A6ECC2-B2B5-8D59-B7AD-5C32E01025A1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5A6ECC2-B2B5-8D59-B7AD-5C32E0102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29D94D-3F7D-56E0-4007-5D6D0B71D281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29D94D-3F7D-56E0-4007-5D6D0B71D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1F9C18A-B786-8B49-3E84-E3D028D43720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1F9C18A-B786-8B49-3E84-E3D028D43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B70C27-A22D-11DD-8D95-DBB76D11E188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B70C27-A22D-11DD-8D95-DBB76D11E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6ABB08-B96E-9D55-2133-4B3F2252F168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6ABB08-B96E-9D55-2133-4B3F2252F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43B47D-087B-55F8-D2A5-E2813B348694}"/>
              </a:ext>
            </a:extLst>
          </p:cNvPr>
          <p:cNvCxnSpPr>
            <a:cxnSpLocks/>
            <a:stCxn id="46" idx="6"/>
            <a:endCxn id="28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07F5BE-F97D-7BE8-D476-291275568EDE}"/>
              </a:ext>
            </a:extLst>
          </p:cNvPr>
          <p:cNvCxnSpPr>
            <a:cxnSpLocks/>
            <a:stCxn id="52" idx="6"/>
            <a:endCxn id="31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291D95-02BA-452C-86FE-56586C46E407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8291D95-02BA-452C-86FE-56586C46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DC96230-15E6-DC7B-0D04-5736C9602423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DC96230-15E6-DC7B-0D04-5736C9602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A1BA46C-5870-1E3C-9464-195CC00259E3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A1BA46C-5870-1E3C-9464-195CC0025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B0D9015-35E5-3138-4DEE-94A657483F49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B0D9015-35E5-3138-4DEE-94A657483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1D5996C-1E93-1DD2-61AC-F6EC9DFCA32E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1D5996C-1E93-1DD2-61AC-F6EC9DFC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053C36-8602-6E77-9374-8206592DA514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053C36-8602-6E77-9374-8206592DA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7FEB425F-DC00-2D28-4E72-4240B678DF01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2FF66FD-A6C3-FE5C-AC9A-24BE4B4BCC0B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2FF66FD-A6C3-FE5C-AC9A-24BE4B4BC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2ECF34-DFB0-9CCF-7A0C-3C4A42FC6CE6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2ECF34-DFB0-9CCF-7A0C-3C4A42FC6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34129C6F-AC39-C28A-420D-280F72A068C4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228937-B0BA-2033-2089-D2E94F621184}"/>
              </a:ext>
            </a:extLst>
          </p:cNvPr>
          <p:cNvCxnSpPr>
            <a:cxnSpLocks/>
            <a:stCxn id="62" idx="0"/>
            <a:endCxn id="54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57FD29B-50C9-3974-CEFF-2727892EC4BA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57FD29B-50C9-3974-CEFF-2727892EC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E5B5A8-285C-80A3-013F-FFA92624081D}"/>
              </a:ext>
            </a:extLst>
          </p:cNvPr>
          <p:cNvCxnSpPr>
            <a:cxnSpLocks/>
            <a:stCxn id="54" idx="2"/>
            <a:endCxn id="58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2F18D3B-21A4-3461-4BED-C2E076D60629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4192DE-6564-1D3C-60E7-34A3D0DC0335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4192DE-6564-1D3C-60E7-34A3D0DC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8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3864F-9F0B-FC13-578A-BE9B0BE9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5691E98-61B6-D43F-DE44-B435251955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49023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5691E98-61B6-D43F-DE44-B435251955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49023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9B476212-4A80-6BA4-4BC7-F76956BFE5C9}"/>
              </a:ext>
            </a:extLst>
          </p:cNvPr>
          <p:cNvSpPr/>
          <p:nvPr/>
        </p:nvSpPr>
        <p:spPr>
          <a:xfrm>
            <a:off x="6655892" y="1422231"/>
            <a:ext cx="720000" cy="360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65E70-893D-9C6A-0D4B-9C86A67DCE62}"/>
              </a:ext>
            </a:extLst>
          </p:cNvPr>
          <p:cNvSpPr/>
          <p:nvPr/>
        </p:nvSpPr>
        <p:spPr>
          <a:xfrm>
            <a:off x="7498132" y="1414736"/>
            <a:ext cx="1477780" cy="36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0930C3-852E-563D-0679-E69DE1E2E1FD}"/>
              </a:ext>
            </a:extLst>
          </p:cNvPr>
          <p:cNvSpPr/>
          <p:nvPr/>
        </p:nvSpPr>
        <p:spPr>
          <a:xfrm>
            <a:off x="10450716" y="1417979"/>
            <a:ext cx="1477780" cy="3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D53BC7-444F-E531-8EB5-AF99E84A5B62}"/>
              </a:ext>
            </a:extLst>
          </p:cNvPr>
          <p:cNvSpPr txBox="1"/>
          <p:nvPr/>
        </p:nvSpPr>
        <p:spPr>
          <a:xfrm>
            <a:off x="7468984" y="4348884"/>
            <a:ext cx="4075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For our first forward pass, we get </a:t>
            </a:r>
            <a:r>
              <a:rPr lang="en-PH" sz="2200" b="1" dirty="0"/>
              <a:t>-2.6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C915447-6EBF-1D6F-73A6-C6D64A133EF3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C915447-6EBF-1D6F-73A6-C6D64A133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A681C25F-0819-12B0-8E86-B5BF472379B7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EB9D78-B949-188F-D0EE-CCF123AC1A2B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97E133-C3F6-EEC2-00D0-C27BA5C1D811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3F0FBC-F240-B3FB-83F6-59B4C37720A8}"/>
              </a:ext>
            </a:extLst>
          </p:cNvPr>
          <p:cNvCxnSpPr>
            <a:cxnSpLocks/>
            <a:stCxn id="35" idx="6"/>
            <a:endCxn id="53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4EBBD3-EB76-4B7F-B720-F36CE15723C4}"/>
              </a:ext>
            </a:extLst>
          </p:cNvPr>
          <p:cNvCxnSpPr>
            <a:cxnSpLocks/>
            <a:stCxn id="35" idx="6"/>
            <a:endCxn id="57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9871F0-2F4C-1EE4-0E8B-0C1C8BC9A8AC}"/>
              </a:ext>
            </a:extLst>
          </p:cNvPr>
          <p:cNvCxnSpPr>
            <a:cxnSpLocks/>
            <a:stCxn id="36" idx="6"/>
            <a:endCxn id="63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EF0177-B70A-6060-9A79-3CD6453CF201}"/>
              </a:ext>
            </a:extLst>
          </p:cNvPr>
          <p:cNvCxnSpPr>
            <a:cxnSpLocks/>
            <a:stCxn id="39" idx="6"/>
            <a:endCxn id="67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BDF412-0189-773D-A05B-C24D4D717894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BDF412-0189-773D-A05B-C24D4D717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167087-87E8-6F0D-5FC1-EC9B6AF59D6A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5167087-87E8-6F0D-5FC1-EC9B6AF5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08E5E9-5CE2-B672-3C2F-EEE8505B9BE0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08E5E9-5CE2-B672-3C2F-EEE8505B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23CE86-90D4-2547-9D9E-7E0358D6CCA8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E23CE86-90D4-2547-9D9E-7E0358D6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A8F2732-B16E-9688-C938-0E8A357C64AE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A8F2732-B16E-9688-C938-0E8A357C6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6B4638-521E-B345-B75B-3D60F76F0BD2}"/>
              </a:ext>
            </a:extLst>
          </p:cNvPr>
          <p:cNvCxnSpPr>
            <a:cxnSpLocks/>
            <a:stCxn id="53" idx="6"/>
            <a:endCxn id="36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1A06AB-F2CF-2443-3875-881F01DC31E9}"/>
              </a:ext>
            </a:extLst>
          </p:cNvPr>
          <p:cNvCxnSpPr>
            <a:cxnSpLocks/>
            <a:stCxn id="57" idx="6"/>
            <a:endCxn id="39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35AB12-8132-03F0-9A3F-C1357DCEF468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35AB12-8132-03F0-9A3F-C1357DCEF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25AE37E-42E3-8781-B908-AB866F7C6519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25AE37E-42E3-8781-B908-AB866F7C6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781E7A-1FEC-379C-D6C4-9984085446FE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0781E7A-1FEC-379C-D6C4-998408544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8557EDF-8A66-5B91-4BEE-765A113BE15C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8557EDF-8A66-5B91-4BEE-765A113BE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F2D31B-9913-A036-8D0C-5583FF64E224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4F2D31B-9913-A036-8D0C-5583FF64E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596DA6-B6C8-61DF-DB86-78A47088EB72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0596DA6-B6C8-61DF-DB86-78A47088E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B6472D2F-44D6-19E8-775B-CAADEE2D9154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58EECF6-1FAE-7EE9-137D-615FDC3DEEC6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58EECF6-1FAE-7EE9-137D-615FDC3DE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E759DBF-463C-CC80-6A42-6480445DE07B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E759DBF-463C-CC80-6A42-6480445DE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C7BD757A-9699-1A08-715D-0909B115A073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ADB667-E39F-249E-C6BD-3F958B443D04}"/>
              </a:ext>
            </a:extLst>
          </p:cNvPr>
          <p:cNvCxnSpPr>
            <a:cxnSpLocks/>
            <a:stCxn id="67" idx="0"/>
            <a:endCxn id="59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F2D6463-68D4-325B-ED91-F86EF21C53ED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F2D6463-68D4-325B-ED91-F86EF21C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2342B95-2994-DEB1-3D0F-88980186AA06}"/>
              </a:ext>
            </a:extLst>
          </p:cNvPr>
          <p:cNvCxnSpPr>
            <a:cxnSpLocks/>
            <a:stCxn id="59" idx="2"/>
            <a:endCxn id="63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5C254D0-D063-71A0-E99F-A3EBC2C93777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BC0BFE-634A-AC59-E7DB-C0CEAF4D848D}"/>
                  </a:ext>
                </a:extLst>
              </p:cNvPr>
              <p:cNvSpPr txBox="1"/>
              <p:nvPr/>
            </p:nvSpPr>
            <p:spPr>
              <a:xfrm>
                <a:off x="6792161" y="3279044"/>
                <a:ext cx="8937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FBC0BFE-634A-AC59-E7DB-C0CEAF4D8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61" y="3279044"/>
                <a:ext cx="893706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24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22CCB-B3DA-EBE3-53DE-FF65D71BF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B785F3-A277-291D-11CD-C22EB776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1042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B785F3-A277-291D-11CD-C22EB776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1042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4D87F6-04A4-94D2-1EF8-79CD47CE7869}"/>
              </a:ext>
            </a:extLst>
          </p:cNvPr>
          <p:cNvSpPr/>
          <p:nvPr/>
        </p:nvSpPr>
        <p:spPr>
          <a:xfrm>
            <a:off x="6655892" y="1773496"/>
            <a:ext cx="720000" cy="360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BFAFB-7CA9-C12C-CC0E-A332708A3E9F}"/>
              </a:ext>
            </a:extLst>
          </p:cNvPr>
          <p:cNvSpPr/>
          <p:nvPr/>
        </p:nvSpPr>
        <p:spPr>
          <a:xfrm>
            <a:off x="10450716" y="1773496"/>
            <a:ext cx="1477780" cy="3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87B80-469B-276B-E716-86D25BC23232}"/>
              </a:ext>
            </a:extLst>
          </p:cNvPr>
          <p:cNvSpPr txBox="1"/>
          <p:nvPr/>
        </p:nvSpPr>
        <p:spPr>
          <a:xfrm>
            <a:off x="7468984" y="4348884"/>
            <a:ext cx="4075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For our second forward pass, we get </a:t>
            </a:r>
            <a:r>
              <a:rPr lang="en-PH" sz="2200" b="1" dirty="0"/>
              <a:t>-1.6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044CF9B-0C07-557A-A570-62CD4AC33A51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044CF9B-0C07-557A-A570-62CD4AC33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FE99D71D-ACF4-3EAC-9C24-BBEEF18BC380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4D3A3D-DA14-82F0-7C5E-7FD32C35B1E2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AC5F403-D5EB-21B9-FFEA-C159E437425C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5789AA-A5E8-5C55-6DDD-F2DB96C1DB85}"/>
              </a:ext>
            </a:extLst>
          </p:cNvPr>
          <p:cNvCxnSpPr>
            <a:cxnSpLocks/>
            <a:stCxn id="33" idx="6"/>
            <a:endCxn id="51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2646CF-0040-F0C5-EBFF-3AA66450EFCB}"/>
              </a:ext>
            </a:extLst>
          </p:cNvPr>
          <p:cNvCxnSpPr>
            <a:cxnSpLocks/>
            <a:stCxn id="33" idx="6"/>
            <a:endCxn id="55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960589-2C87-06FA-5117-FF6D03427C90}"/>
              </a:ext>
            </a:extLst>
          </p:cNvPr>
          <p:cNvCxnSpPr>
            <a:cxnSpLocks/>
            <a:stCxn id="34" idx="6"/>
            <a:endCxn id="61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F41B58-45CB-C81E-DBDB-DFBFA3F470B9}"/>
              </a:ext>
            </a:extLst>
          </p:cNvPr>
          <p:cNvCxnSpPr>
            <a:cxnSpLocks/>
            <a:stCxn id="35" idx="6"/>
            <a:endCxn id="65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A7D22F-F0E4-62C4-48C1-374E7ECD2FED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0A7D22F-F0E4-62C4-48C1-374E7ECD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2885E6-2700-444B-2530-767A2FCF5C91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62885E6-2700-444B-2530-767A2FCF5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D4DAFA-CD73-8C34-5502-B5E4CBA49492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D4DAFA-CD73-8C34-5502-B5E4CBA4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47387D-B691-33DF-92F8-8973B10071BB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47387D-B691-33DF-92F8-8973B1007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A7D9C18-32C6-F5A1-FA23-C76D6B7A9104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A7D9C18-32C6-F5A1-FA23-C76D6B7A9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CEB6012-DB14-02F9-DD2D-2418252CFCD7}"/>
              </a:ext>
            </a:extLst>
          </p:cNvPr>
          <p:cNvCxnSpPr>
            <a:cxnSpLocks/>
            <a:stCxn id="51" idx="6"/>
            <a:endCxn id="34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AD98B3A-905E-2F85-A9BE-78977D8E6E8C}"/>
              </a:ext>
            </a:extLst>
          </p:cNvPr>
          <p:cNvCxnSpPr>
            <a:cxnSpLocks/>
            <a:stCxn id="55" idx="6"/>
            <a:endCxn id="35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9E0661-05F9-1C98-33EA-2A5EF5D56369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49E0661-05F9-1C98-33EA-2A5EF5D56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CDB1DF9-B732-450D-E5E0-6A543833D9C8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CDB1DF9-B732-450D-E5E0-6A543833D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ED2F91-1E27-428B-C08B-528B7F81464A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ED2F91-1E27-428B-C08B-528B7F81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17B730F-FA1D-BA94-4C14-711C1C33CFFB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17B730F-FA1D-BA94-4C14-711C1C33C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B64CFF-4A3C-1B88-CBD7-F6CD933A6F5A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B64CFF-4A3C-1B88-CBD7-F6CD933A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23AF3D-4079-B8A2-EB26-ACFAB212CCFF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023AF3D-4079-B8A2-EB26-ACFAB212C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D53E4192-B436-388A-8297-26E2C6970182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5B2CBC1-EC2C-2758-FD27-0BF46080001E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5B2CBC1-EC2C-2758-FD27-0BF460800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024D5D-0876-ED0E-ED6E-ABB466879200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024D5D-0876-ED0E-ED6E-ABB466879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744F2BE8-513D-ADFA-D501-1572356289DD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7DAF78-9797-E8BD-4103-E8B37E77BB5B}"/>
              </a:ext>
            </a:extLst>
          </p:cNvPr>
          <p:cNvCxnSpPr>
            <a:cxnSpLocks/>
            <a:stCxn id="65" idx="0"/>
            <a:endCxn id="57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64CD464-4A70-DA60-E144-724FA6B918B2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64CD464-4A70-DA60-E144-724FA6B91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FD9627A-08F6-EC68-22CA-5DA8B6907BE1}"/>
              </a:ext>
            </a:extLst>
          </p:cNvPr>
          <p:cNvCxnSpPr>
            <a:cxnSpLocks/>
            <a:stCxn id="57" idx="2"/>
            <a:endCxn id="61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B5F835-8D07-532C-3E3F-B39676113A4D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E09167A-B784-5CD4-CF1B-6FD5A2174A36}"/>
                  </a:ext>
                </a:extLst>
              </p:cNvPr>
              <p:cNvSpPr txBox="1"/>
              <p:nvPr/>
            </p:nvSpPr>
            <p:spPr>
              <a:xfrm>
                <a:off x="6792161" y="3279044"/>
                <a:ext cx="89370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E09167A-B784-5CD4-CF1B-6FD5A2174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61" y="3279044"/>
                <a:ext cx="893706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 68">
            <a:extLst>
              <a:ext uri="{FF2B5EF4-FFF2-40B4-BE49-F238E27FC236}">
                <a16:creationId xmlns:a16="http://schemas.microsoft.com/office/drawing/2014/main" id="{030C5D10-92C6-3C98-8AF1-0C6A3CF67C2E}"/>
              </a:ext>
            </a:extLst>
          </p:cNvPr>
          <p:cNvSpPr/>
          <p:nvPr/>
        </p:nvSpPr>
        <p:spPr>
          <a:xfrm>
            <a:off x="7485839" y="1773496"/>
            <a:ext cx="1477780" cy="36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2669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1E08D-D27B-D691-FAD8-F360A831A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D156946-1812-8DEB-0DC6-60AD92125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08058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D156946-1812-8DEB-0DC6-60AD92125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08058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EDF923FF-85FF-36B2-C555-6CAE476C04B9}"/>
              </a:ext>
            </a:extLst>
          </p:cNvPr>
          <p:cNvSpPr/>
          <p:nvPr/>
        </p:nvSpPr>
        <p:spPr>
          <a:xfrm>
            <a:off x="6655892" y="2155260"/>
            <a:ext cx="720000" cy="360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FCB844-DF22-F7AE-D145-23F8D50B8CBE}"/>
              </a:ext>
            </a:extLst>
          </p:cNvPr>
          <p:cNvSpPr/>
          <p:nvPr/>
        </p:nvSpPr>
        <p:spPr>
          <a:xfrm>
            <a:off x="7498132" y="2147765"/>
            <a:ext cx="1477780" cy="36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C49971-7490-76F5-A757-F86277C9AF44}"/>
              </a:ext>
            </a:extLst>
          </p:cNvPr>
          <p:cNvSpPr/>
          <p:nvPr/>
        </p:nvSpPr>
        <p:spPr>
          <a:xfrm>
            <a:off x="10450716" y="2136213"/>
            <a:ext cx="1477780" cy="3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EE23DF-EF8F-0986-B443-983FB4DF574E}"/>
              </a:ext>
            </a:extLst>
          </p:cNvPr>
          <p:cNvSpPr txBox="1"/>
          <p:nvPr/>
        </p:nvSpPr>
        <p:spPr>
          <a:xfrm>
            <a:off x="7468984" y="4348884"/>
            <a:ext cx="4075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And for the third forward pass, we get </a:t>
            </a:r>
            <a:r>
              <a:rPr lang="en-PH" sz="2200" b="1" dirty="0"/>
              <a:t>-2.61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D42DF5-22BC-E42D-6E04-181F0CFE1298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5D42DF5-22BC-E42D-6E04-181F0CFE1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8A2059D-8556-2D83-8685-75D3FBF82772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E26C8A-9D46-5680-3134-5FC16C1DE7C0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C648FF-E47C-6C0D-836F-80A6DDCF6C60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42559B-985E-A89D-EF63-DA13C5BD9154}"/>
              </a:ext>
            </a:extLst>
          </p:cNvPr>
          <p:cNvCxnSpPr>
            <a:cxnSpLocks/>
            <a:stCxn id="33" idx="6"/>
            <a:endCxn id="51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2A399F-F6D1-1A47-34F2-F34FE0416FD6}"/>
              </a:ext>
            </a:extLst>
          </p:cNvPr>
          <p:cNvCxnSpPr>
            <a:cxnSpLocks/>
            <a:stCxn id="33" idx="6"/>
            <a:endCxn id="55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7AFEA7-797C-0466-72CF-7FAE188F560D}"/>
              </a:ext>
            </a:extLst>
          </p:cNvPr>
          <p:cNvCxnSpPr>
            <a:cxnSpLocks/>
            <a:stCxn id="34" idx="6"/>
            <a:endCxn id="61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31962E-D569-3AA8-162A-7DDE23A439CD}"/>
              </a:ext>
            </a:extLst>
          </p:cNvPr>
          <p:cNvCxnSpPr>
            <a:cxnSpLocks/>
            <a:stCxn id="35" idx="6"/>
            <a:endCxn id="65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11A247-14E0-4E8D-A5D0-C62A57DFA4F1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11A247-14E0-4E8D-A5D0-C62A57DFA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922E26-E24B-2ECF-3608-6694EC61F2B7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922E26-E24B-2ECF-3608-6694EC61F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494051-FCF2-B73D-7A33-3F3569FC17B7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494051-FCF2-B73D-7A33-3F3569FC1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0E9A28-697A-C8F6-50E0-FDFFF4A3AD23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0E9A28-697A-C8F6-50E0-FDFFF4A3A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017241B-F676-C62C-FD30-4F7753DC0976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017241B-F676-C62C-FD30-4F7753DC0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A910FB-B62B-5DCB-E8FE-318ED60EE6FC}"/>
              </a:ext>
            </a:extLst>
          </p:cNvPr>
          <p:cNvCxnSpPr>
            <a:cxnSpLocks/>
            <a:stCxn id="51" idx="6"/>
            <a:endCxn id="34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496B057-A4B9-3FD4-1142-DE4DF3AA0BCB}"/>
              </a:ext>
            </a:extLst>
          </p:cNvPr>
          <p:cNvCxnSpPr>
            <a:cxnSpLocks/>
            <a:stCxn id="55" idx="6"/>
            <a:endCxn id="35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FBF0AF-377C-383A-D0C8-E76F884E18C4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FBF0AF-377C-383A-D0C8-E76F884E1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A52C62-1A31-6F7D-6610-43391C14DBCC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A52C62-1A31-6F7D-6610-43391C14D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F9BC3C-3B2B-95EC-726F-84339E6F8E51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2F9BC3C-3B2B-95EC-726F-84339E6F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EDA13A2-76E8-1C3C-3E40-640EED7D4254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EDA13A2-76E8-1C3C-3E40-640EED7D4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C8D3046-D461-5499-678A-DA409A57FF6C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C8D3046-D461-5499-678A-DA409A57F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4AECD0-5589-073E-80CB-84687C24BC90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24AECD0-5589-073E-80CB-84687C24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21DD4D5D-A0A8-1633-1F8E-F36EDCC85043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C474E64-62B4-9279-DEEB-1743AE622FC4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C474E64-62B4-9279-DEEB-1743AE622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1A916E-4E55-555D-ACB9-812C0BC67FB6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D1A916E-4E55-555D-ACB9-812C0BC67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8DD7A1D1-5067-103C-FF64-2A562AE011F4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D7FC5A-51C4-8637-E350-F8622C754A26}"/>
              </a:ext>
            </a:extLst>
          </p:cNvPr>
          <p:cNvCxnSpPr>
            <a:cxnSpLocks/>
            <a:stCxn id="65" idx="0"/>
            <a:endCxn id="57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BD0DA6-2B8C-5D1E-B470-4D4D7D8D6E1D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BD0DA6-2B8C-5D1E-B470-4D4D7D8D6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A762FC-E2DA-4CC8-4C09-DB47C9CEC185}"/>
              </a:ext>
            </a:extLst>
          </p:cNvPr>
          <p:cNvCxnSpPr>
            <a:cxnSpLocks/>
            <a:stCxn id="57" idx="2"/>
            <a:endCxn id="61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E389958-8E68-DACB-ABA1-66C9D33EE358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C1A9CA-4A27-DCC9-F196-F0569ABBC6D9}"/>
                  </a:ext>
                </a:extLst>
              </p:cNvPr>
              <p:cNvSpPr txBox="1"/>
              <p:nvPr/>
            </p:nvSpPr>
            <p:spPr>
              <a:xfrm>
                <a:off x="6718350" y="3279044"/>
                <a:ext cx="10620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200" b="1" i="1" smtClean="0">
                          <a:latin typeface="Cambria Math" panose="02040503050406030204" pitchFamily="18" charset="0"/>
                        </a:rPr>
                        <m:t>𝟔𝟏</m:t>
                      </m:r>
                    </m:oMath>
                  </m:oMathPara>
                </a14:m>
                <a:endParaRPr lang="en-PH" sz="2200" b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1C1A9CA-4A27-DCC9-F196-F0569ABBC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50" y="3279044"/>
                <a:ext cx="1062021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098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6E95A-5CE9-C4E8-42A2-979091B30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ED5C87-B2F2-AACF-3EB9-AF9D5E2ADCBE}"/>
              </a:ext>
            </a:extLst>
          </p:cNvPr>
          <p:cNvSpPr txBox="1"/>
          <p:nvPr/>
        </p:nvSpPr>
        <p:spPr>
          <a:xfrm>
            <a:off x="7443325" y="4350310"/>
            <a:ext cx="4586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Next, we will compute the </a:t>
            </a:r>
            <a:r>
              <a:rPr lang="en-US" sz="2400" b="1" dirty="0">
                <a:solidFill>
                  <a:srgbClr val="C00000"/>
                </a:solidFill>
              </a:rPr>
              <a:t>total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loss</a:t>
            </a:r>
            <a:r>
              <a:rPr lang="en-US" sz="2400" dirty="0">
                <a:solidFill>
                  <a:srgbClr val="C00000"/>
                </a:solidFill>
              </a:rPr>
              <a:t>. </a:t>
            </a:r>
            <a:r>
              <a:rPr lang="en-US" sz="2400" dirty="0"/>
              <a:t>In our example we will use the </a:t>
            </a:r>
            <a:r>
              <a:rPr lang="en-US" sz="2400" b="1" dirty="0"/>
              <a:t>Sum of Squared Error </a:t>
            </a:r>
            <a:r>
              <a:rPr lang="en-US" sz="2400" dirty="0"/>
              <a:t>loss function.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E8C6CCB-3BF2-0493-7DC3-29A36AE1648A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E8C6CCB-3BF2-0493-7DC3-29A36AE16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5FB9DD55-2868-D0B4-AA98-7DCC33D57A3B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5BC4C7-15C8-EA88-0875-1FB81F76C97A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6CA5EA-57A4-6BE9-397B-B10854EEA5FA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565CF9-1834-C8EC-1157-83E091FBD374}"/>
              </a:ext>
            </a:extLst>
          </p:cNvPr>
          <p:cNvCxnSpPr>
            <a:cxnSpLocks/>
            <a:stCxn id="27" idx="6"/>
            <a:endCxn id="46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B297CF-5DE7-9631-4CB5-CCC1C3206AE8}"/>
              </a:ext>
            </a:extLst>
          </p:cNvPr>
          <p:cNvCxnSpPr>
            <a:cxnSpLocks/>
            <a:stCxn id="27" idx="6"/>
            <a:endCxn id="52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45F287-FD45-707E-E2FC-E230B1EE9393}"/>
              </a:ext>
            </a:extLst>
          </p:cNvPr>
          <p:cNvCxnSpPr>
            <a:cxnSpLocks/>
            <a:stCxn id="28" idx="6"/>
            <a:endCxn id="58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DEC42F-EDB3-191F-5B1A-AAF85C9F5E37}"/>
              </a:ext>
            </a:extLst>
          </p:cNvPr>
          <p:cNvCxnSpPr>
            <a:cxnSpLocks/>
            <a:stCxn id="31" idx="6"/>
            <a:endCxn id="62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B11603-C431-88E3-4715-E802AA0B7EDC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B11603-C431-88E3-4715-E802AA0B7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958C57-40C4-79A0-32C8-DB7AF9F91FA4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958C57-40C4-79A0-32C8-DB7AF9F91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36FAE6-5507-03F1-FCCC-EAF1DCEFBA05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136FAE6-5507-03F1-FCCC-EAF1DCEFB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6553C6-FE30-3DD9-375E-E3E941A4D7A1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6553C6-FE30-3DD9-375E-E3E941A4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B6D5947-CA75-2439-C956-B94CF7303B20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B6D5947-CA75-2439-C956-B94CF7303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C24836-4940-CA1F-1F96-438122A7C6C6}"/>
              </a:ext>
            </a:extLst>
          </p:cNvPr>
          <p:cNvCxnSpPr>
            <a:cxnSpLocks/>
            <a:stCxn id="46" idx="6"/>
            <a:endCxn id="28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482314-09B5-7FB0-84DA-0BE8549F1ABD}"/>
              </a:ext>
            </a:extLst>
          </p:cNvPr>
          <p:cNvCxnSpPr>
            <a:cxnSpLocks/>
            <a:stCxn id="52" idx="6"/>
            <a:endCxn id="31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043D75-8E38-1A43-0770-754BA831314B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043D75-8E38-1A43-0770-754BA8313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40FE186-C080-AE14-BE6C-431B614C8FCD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40FE186-C080-AE14-BE6C-431B614C8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E58B54-8193-465A-29F2-262FA601123B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E58B54-8193-465A-29F2-262FA601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E5DBBF-58F1-A0F5-291D-CFB8659CF3D4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E5DBBF-58F1-A0F5-291D-CFB8659CF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B484C8-04B0-32A1-06D2-4B7BB68EC24D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B484C8-04B0-32A1-06D2-4B7BB68E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47641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2DE329C-A5A0-C558-B239-C36D06FDB2E6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2DE329C-A5A0-C558-B239-C36D06FDB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05CAEF0D-3565-5CC8-7ADC-A5F70164C24C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42C1E7F-D11F-825D-2922-FE34D2396A5E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42C1E7F-D11F-825D-2922-FE34D2396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92AEB1-837D-F0A6-475A-B03BFA4E8E80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92AEB1-837D-F0A6-475A-B03BFA4E8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6B46E614-D424-72C2-7144-D584D3DFD4A2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39929D-EDFC-01D5-83B7-ED795CEF2D31}"/>
              </a:ext>
            </a:extLst>
          </p:cNvPr>
          <p:cNvCxnSpPr>
            <a:cxnSpLocks/>
            <a:stCxn id="62" idx="0"/>
            <a:endCxn id="54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33C166B-2639-936A-1518-4B29C0D7F039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33C166B-2639-936A-1518-4B29C0D7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08C615-915E-0749-CDA5-6F7682FCC2AE}"/>
              </a:ext>
            </a:extLst>
          </p:cNvPr>
          <p:cNvCxnSpPr>
            <a:cxnSpLocks/>
            <a:stCxn id="54" idx="2"/>
            <a:endCxn id="58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C37E238-6FCA-D8E8-7116-CE9A4D2C269C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D68E419-D3B6-CB72-D3EE-6D0971ABA133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D68E419-D3B6-CB72-D3EE-6D0971AB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D27622-175E-1092-EA64-1D5D6030C511}"/>
              </a:ext>
            </a:extLst>
          </p:cNvPr>
          <p:cNvCxnSpPr>
            <a:cxnSpLocks/>
            <a:stCxn id="33" idx="6"/>
            <a:endCxn id="5" idx="1"/>
          </p:cNvCxnSpPr>
          <p:nvPr/>
        </p:nvCxnSpPr>
        <p:spPr>
          <a:xfrm>
            <a:off x="7706561" y="3494488"/>
            <a:ext cx="821792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ounded Rectangle 37">
            <a:extLst>
              <a:ext uri="{FF2B5EF4-FFF2-40B4-BE49-F238E27FC236}">
                <a16:creationId xmlns:a16="http://schemas.microsoft.com/office/drawing/2014/main" id="{C63756BA-AC35-6A14-A7F6-9945F3F144DC}"/>
              </a:ext>
            </a:extLst>
          </p:cNvPr>
          <p:cNvSpPr/>
          <p:nvPr/>
        </p:nvSpPr>
        <p:spPr>
          <a:xfrm>
            <a:off x="8528353" y="3037288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FEF95C1-A311-81DE-A726-0AFCBF5B2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98064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FEF95C1-A311-81DE-A726-0AFCBF5B2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98064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9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85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8870-22EB-3BE0-C489-29806FEB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Backpropagation?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AC5D-0FBD-F027-85E3-22C925CAC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Backpropagation</a:t>
            </a:r>
            <a:r>
              <a:rPr lang="en-US" dirty="0"/>
              <a:t> is the process of adjusting the parameters of a neural network by analyzing the loss from the previous iteration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2786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A0D0-39CA-34D4-3091-B5C5BDE0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1266D5B-D3A7-1D95-B840-82115B87E7C8}"/>
              </a:ext>
            </a:extLst>
          </p:cNvPr>
          <p:cNvSpPr/>
          <p:nvPr/>
        </p:nvSpPr>
        <p:spPr>
          <a:xfrm>
            <a:off x="8982635" y="1405620"/>
            <a:ext cx="2945861" cy="110437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450290-FEF0-BF7D-5F66-3235AF58636C}"/>
                  </a:ext>
                </a:extLst>
              </p:cNvPr>
              <p:cNvSpPr txBox="1"/>
              <p:nvPr/>
            </p:nvSpPr>
            <p:spPr>
              <a:xfrm>
                <a:off x="7498132" y="3213037"/>
                <a:ext cx="3131978" cy="11738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450290-FEF0-BF7D-5F66-3235AF586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32" y="3213037"/>
                <a:ext cx="3131978" cy="1173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3EAF-1692-A6AE-DF83-DC84B39AF9FE}"/>
                  </a:ext>
                </a:extLst>
              </p:cNvPr>
              <p:cNvSpPr txBox="1"/>
              <p:nvPr/>
            </p:nvSpPr>
            <p:spPr>
              <a:xfrm>
                <a:off x="181441" y="3387414"/>
                <a:ext cx="3651698" cy="12464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2.6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5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PH" sz="25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(1−(−1.6))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5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(0−(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2.61))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3EAF-1692-A6AE-DF83-DC84B39AF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1" y="3387414"/>
                <a:ext cx="365169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Up 33">
            <a:extLst>
              <a:ext uri="{FF2B5EF4-FFF2-40B4-BE49-F238E27FC236}">
                <a16:creationId xmlns:a16="http://schemas.microsoft.com/office/drawing/2014/main" id="{3FDDB5BD-7A9A-9556-B254-F46C920B7B0A}"/>
              </a:ext>
            </a:extLst>
          </p:cNvPr>
          <p:cNvSpPr/>
          <p:nvPr/>
        </p:nvSpPr>
        <p:spPr>
          <a:xfrm rot="16200000">
            <a:off x="11196976" y="3298477"/>
            <a:ext cx="484632" cy="97840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D2E9D10-E055-6FAD-6239-1FE73FBEB20B}"/>
              </a:ext>
            </a:extLst>
          </p:cNvPr>
          <p:cNvSpPr/>
          <p:nvPr/>
        </p:nvSpPr>
        <p:spPr>
          <a:xfrm rot="5400000">
            <a:off x="10333098" y="1375138"/>
            <a:ext cx="372083" cy="2818713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8FF315-A69C-491A-8F42-32866BD038A3}"/>
                  </a:ext>
                </a:extLst>
              </p:cNvPr>
              <p:cNvSpPr txBox="1"/>
              <p:nvPr/>
            </p:nvSpPr>
            <p:spPr>
              <a:xfrm>
                <a:off x="542958" y="4940133"/>
                <a:ext cx="2398338" cy="47705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20.331</m:t>
                      </m:r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8FF315-A69C-491A-8F42-32866BD03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58" y="4940133"/>
                <a:ext cx="2398338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C8AAB2-D5A6-8649-6A4B-719DC019F8E8}"/>
                  </a:ext>
                </a:extLst>
              </p:cNvPr>
              <p:cNvSpPr txBox="1"/>
              <p:nvPr/>
            </p:nvSpPr>
            <p:spPr>
              <a:xfrm>
                <a:off x="372328" y="895976"/>
                <a:ext cx="6669699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Using the </a:t>
                </a:r>
                <a:r>
                  <a:rPr lang="en-PH" sz="2200" b="1" dirty="0"/>
                  <a:t>Sum of Squared Error </a:t>
                </a:r>
                <a:r>
                  <a:rPr lang="en-PH" sz="2200" dirty="0"/>
                  <a:t>function. We have calculated the </a:t>
                </a:r>
                <a:r>
                  <a:rPr lang="en-PH" sz="2200" b="1" dirty="0">
                    <a:solidFill>
                      <a:srgbClr val="C00000"/>
                    </a:solidFill>
                  </a:rPr>
                  <a:t>total loss</a:t>
                </a:r>
                <a:r>
                  <a:rPr lang="en-PH" sz="2200" dirty="0"/>
                  <a:t>.</a:t>
                </a:r>
              </a:p>
              <a:p>
                <a:endParaRPr lang="en-PH" sz="2200" b="1" dirty="0"/>
              </a:p>
              <a:p>
                <a:r>
                  <a:rPr lang="en-PH" sz="2200" dirty="0"/>
                  <a:t>This is done by subtracting the </a:t>
                </a:r>
                <a:r>
                  <a:rPr lang="en-PH" sz="2200" b="1" dirty="0"/>
                  <a:t>observed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200" dirty="0"/>
                  <a:t> and the </a:t>
                </a:r>
                <a:r>
                  <a:rPr lang="en-PH" sz="2200" b="1" dirty="0"/>
                  <a:t>predicted outputs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PH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PH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2200" dirty="0"/>
                  <a:t>, squaring them and getting the sum of all loss.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0C8AAB2-D5A6-8649-6A4B-719DC019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28" y="895976"/>
                <a:ext cx="6669699" cy="2185214"/>
              </a:xfrm>
              <a:prstGeom prst="rect">
                <a:avLst/>
              </a:prstGeom>
              <a:blipFill>
                <a:blip r:embed="rId6"/>
                <a:stretch>
                  <a:fillRect l="-1188" t="-1955" b="-419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94BDC4A6-E8EF-FC1F-D5A0-7C3F945B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98064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94BDC4A6-E8EF-FC1F-D5A0-7C3F945B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8498064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7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33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C1801-F2F4-3B14-15F8-B6E09A97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1B4F3A2-DDC5-4B0F-EC9E-598BD66029E3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5A4A95-963D-564F-9BCE-2E7A9CDFFD25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5A4A95-963D-564F-9BCE-2E7A9CDFF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0210663-FC66-7D29-A67C-D3846972FD72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9FF16-3BDA-C0A3-D282-42730D09BA22}"/>
              </a:ext>
            </a:extLst>
          </p:cNvPr>
          <p:cNvSpPr txBox="1"/>
          <p:nvPr/>
        </p:nvSpPr>
        <p:spPr>
          <a:xfrm>
            <a:off x="5688749" y="3754560"/>
            <a:ext cx="867545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20.331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CB931D-D8AB-D689-E954-C2510C462E20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122522" y="3276600"/>
            <a:ext cx="0" cy="4779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F9B129-EBD2-7CE3-AD21-BBEF264D411F}"/>
                  </a:ext>
                </a:extLst>
              </p:cNvPr>
              <p:cNvSpPr txBox="1"/>
              <p:nvPr/>
            </p:nvSpPr>
            <p:spPr>
              <a:xfrm>
                <a:off x="2710817" y="5140937"/>
                <a:ext cx="72009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Let us use a graph to keep track of the loss. </a:t>
                </a:r>
              </a:p>
              <a:p>
                <a:r>
                  <a:rPr lang="en-PH" sz="3000" dirty="0"/>
                  <a:t>So when we set</a:t>
                </a:r>
                <a:r>
                  <a:rPr lang="en-PH" sz="30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to </a:t>
                </a:r>
                <a:r>
                  <a:rPr lang="en-PH" sz="3000" b="1" dirty="0"/>
                  <a:t>0</a:t>
                </a:r>
                <a:r>
                  <a:rPr lang="en-PH" sz="3000" dirty="0"/>
                  <a:t> the loss is </a:t>
                </a:r>
                <a:r>
                  <a:rPr lang="en-PH" sz="3000" b="1" dirty="0">
                    <a:solidFill>
                      <a:srgbClr val="C00000"/>
                    </a:solidFill>
                  </a:rPr>
                  <a:t>20.331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F9B129-EBD2-7CE3-AD21-BBEF264D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817" y="5140937"/>
                <a:ext cx="7200900" cy="1015663"/>
              </a:xfrm>
              <a:prstGeom prst="rect">
                <a:avLst/>
              </a:prstGeom>
              <a:blipFill>
                <a:blip r:embed="rId5"/>
                <a:stretch>
                  <a:fillRect l="-2032" t="-7186" r="-2879" b="-179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Picture 7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FED16A-914E-32A6-6B41-314905B20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135" y="1419976"/>
            <a:ext cx="626715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139F2-393B-7FA7-5D8A-45FA0374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9ED3286-51E8-64DA-702C-937B5F78D0FE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DF7DCB-C0AE-97CD-5B5D-EB2940AD2953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DF7DCB-C0AE-97CD-5B5D-EB2940AD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E6C103-0330-7067-30CD-B29A356A4290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64790-3E6C-F2EB-5FFB-50CF328D7210}"/>
              </a:ext>
            </a:extLst>
          </p:cNvPr>
          <p:cNvSpPr txBox="1"/>
          <p:nvPr/>
        </p:nvSpPr>
        <p:spPr>
          <a:xfrm>
            <a:off x="5688749" y="3754560"/>
            <a:ext cx="867545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20.331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10DD47-108E-E4DC-AB1E-9769F2529B7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122522" y="3276600"/>
            <a:ext cx="0" cy="4779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382545-37BE-66F3-2BB1-9CF231DFA3F4}"/>
              </a:ext>
            </a:extLst>
          </p:cNvPr>
          <p:cNvSpPr txBox="1"/>
          <p:nvPr/>
        </p:nvSpPr>
        <p:spPr>
          <a:xfrm>
            <a:off x="1551146" y="5073481"/>
            <a:ext cx="9089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that corresponds to this location in this graph that has the </a:t>
            </a:r>
            <a:r>
              <a:rPr lang="en-PH" sz="3000" b="1" dirty="0">
                <a:solidFill>
                  <a:srgbClr val="C00000"/>
                </a:solidFill>
              </a:rPr>
              <a:t>loss</a:t>
            </a:r>
            <a:r>
              <a:rPr lang="en-PH" sz="3000" dirty="0"/>
              <a:t> on the</a:t>
            </a:r>
            <a:r>
              <a:rPr lang="en-PH" sz="3000" b="1" dirty="0"/>
              <a:t> </a:t>
            </a:r>
            <a:r>
              <a:rPr lang="en-PH" sz="3000" dirty="0"/>
              <a:t>y-axis</a:t>
            </a:r>
            <a:r>
              <a:rPr lang="en-PH" sz="3000" b="1" dirty="0"/>
              <a:t> </a:t>
            </a:r>
            <a:r>
              <a:rPr lang="en-PH" sz="3000" dirty="0"/>
              <a:t>and the </a:t>
            </a:r>
            <a:r>
              <a:rPr lang="en-PH" sz="3000" b="1" dirty="0">
                <a:solidFill>
                  <a:srgbClr val="7030A0"/>
                </a:solidFill>
              </a:rPr>
              <a:t>bias</a:t>
            </a:r>
            <a:r>
              <a:rPr lang="en-PH" sz="3000" dirty="0"/>
              <a:t> on the x-axis </a:t>
            </a:r>
          </a:p>
        </p:txBody>
      </p:sp>
      <p:pic>
        <p:nvPicPr>
          <p:cNvPr id="76" name="Picture 7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BFC6D3-FB71-7CA5-71C6-81116B35A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35" y="1419976"/>
            <a:ext cx="6267159" cy="2880000"/>
          </a:xfrm>
          <a:prstGeom prst="rect">
            <a:avLst/>
          </a:prstGeom>
        </p:spPr>
      </p:pic>
      <p:sp>
        <p:nvSpPr>
          <p:cNvPr id="4" name="Arrow: Up 3">
            <a:extLst>
              <a:ext uri="{FF2B5EF4-FFF2-40B4-BE49-F238E27FC236}">
                <a16:creationId xmlns:a16="http://schemas.microsoft.com/office/drawing/2014/main" id="{CA2BB31A-BE27-C043-56E2-0A1FE94A0D19}"/>
              </a:ext>
            </a:extLst>
          </p:cNvPr>
          <p:cNvSpPr/>
          <p:nvPr/>
        </p:nvSpPr>
        <p:spPr>
          <a:xfrm rot="5400000" flipH="1">
            <a:off x="7615576" y="1320105"/>
            <a:ext cx="484632" cy="97840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73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EA2B9-C5EF-023B-E6DB-5031E77E8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5166F4D-BECA-F4F6-4BFC-43E615090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314825"/>
              </p:ext>
            </p:extLst>
          </p:nvPr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2D9A72-5108-3965-7B2C-71B183289F0E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2D9A72-5108-3965-7B2C-71B18328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F0A92C-5E16-4C23-43F1-E9F7DF129351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87340-AE3C-7F19-82DC-C55E7EC59F00}"/>
              </a:ext>
            </a:extLst>
          </p:cNvPr>
          <p:cNvSpPr txBox="1"/>
          <p:nvPr/>
        </p:nvSpPr>
        <p:spPr>
          <a:xfrm>
            <a:off x="5688749" y="3754560"/>
            <a:ext cx="497252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7.8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B8ADAD-CD2F-9342-3671-9795062DA75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37375" y="3323573"/>
            <a:ext cx="0" cy="43098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58036-9224-E800-5253-A42DA53608E0}"/>
                  </a:ext>
                </a:extLst>
              </p:cNvPr>
              <p:cNvSpPr txBox="1"/>
              <p:nvPr/>
            </p:nvSpPr>
            <p:spPr>
              <a:xfrm>
                <a:off x="1551146" y="5073481"/>
                <a:ext cx="90897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If we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to</a:t>
                </a:r>
                <a:r>
                  <a:rPr lang="en-PH" sz="3000" b="1" dirty="0">
                    <a:solidFill>
                      <a:srgbClr val="7030A0"/>
                    </a:solidFill>
                  </a:rPr>
                  <a:t> 1 </a:t>
                </a:r>
                <a:r>
                  <a:rPr lang="en-PH" sz="3000" dirty="0"/>
                  <a:t>we get, a loss of </a:t>
                </a:r>
                <a:r>
                  <a:rPr lang="en-PH" sz="3000" b="1" dirty="0">
                    <a:solidFill>
                      <a:srgbClr val="C00000"/>
                    </a:solidFill>
                  </a:rPr>
                  <a:t>7.8</a:t>
                </a:r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58036-9224-E800-5253-A42DA536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6" y="5073481"/>
                <a:ext cx="9089708" cy="573427"/>
              </a:xfrm>
              <a:prstGeom prst="rect">
                <a:avLst/>
              </a:prstGeom>
              <a:blipFill>
                <a:blip r:embed="rId5"/>
                <a:stretch>
                  <a:fillRect l="-1542" t="-9574" b="-32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" name="Picture 10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D40E40-DF59-238F-1442-E66821C7F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5" y="1463400"/>
            <a:ext cx="6267159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48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F1C1-7C3B-E464-52DE-9079878E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9DA27F6-EED3-EC5D-FB4D-46A62051B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637824"/>
              </p:ext>
            </p:extLst>
          </p:nvPr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8DCD92-9B58-4222-CEB2-747DF4F21055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8DCD92-9B58-4222-CEB2-747DF4F21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7D3C53C-DB0C-A2FF-67DD-72EC2354CCA6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6871C-AE5D-E461-1912-BF614C90E04B}"/>
              </a:ext>
            </a:extLst>
          </p:cNvPr>
          <p:cNvSpPr txBox="1"/>
          <p:nvPr/>
        </p:nvSpPr>
        <p:spPr>
          <a:xfrm>
            <a:off x="5688749" y="3754560"/>
            <a:ext cx="62068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1.11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3A9CCD-63DC-133B-A727-4D424ABB847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99091" y="3314700"/>
            <a:ext cx="0" cy="439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4633B3-72E1-57E6-B18C-EA3D3C3A1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22" y="1458099"/>
            <a:ext cx="6267159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F9177-2B76-D62D-64A7-0E006AEAC558}"/>
                  </a:ext>
                </a:extLst>
              </p:cNvPr>
              <p:cNvSpPr txBox="1"/>
              <p:nvPr/>
            </p:nvSpPr>
            <p:spPr>
              <a:xfrm>
                <a:off x="1551146" y="5073481"/>
                <a:ext cx="90897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If we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to</a:t>
                </a:r>
                <a:r>
                  <a:rPr lang="en-PH" sz="3000" b="1" dirty="0">
                    <a:solidFill>
                      <a:srgbClr val="7030A0"/>
                    </a:solidFill>
                  </a:rPr>
                  <a:t> 2 </a:t>
                </a:r>
                <a:r>
                  <a:rPr lang="en-PH" sz="3000" dirty="0"/>
                  <a:t>we get, a loss of </a:t>
                </a:r>
                <a:r>
                  <a:rPr lang="en-PH" sz="3000" b="1" dirty="0">
                    <a:solidFill>
                      <a:srgbClr val="C00000"/>
                    </a:solidFill>
                  </a:rPr>
                  <a:t>1.11</a:t>
                </a:r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7F9177-2B76-D62D-64A7-0E006AEAC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6" y="5073481"/>
                <a:ext cx="9089708" cy="573427"/>
              </a:xfrm>
              <a:prstGeom prst="rect">
                <a:avLst/>
              </a:prstGeom>
              <a:blipFill>
                <a:blip r:embed="rId6"/>
                <a:stretch>
                  <a:fillRect l="-1542" t="-9574" b="-32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60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A9ACD-2FA3-AE80-52CC-16D33EC0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9307AE3-C1B9-7B40-DE36-83285D374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793394"/>
              </p:ext>
            </p:extLst>
          </p:nvPr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EB5878-BB63-5EE4-D228-402E0F1185FB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EB5878-BB63-5EE4-D228-402E0F118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3CBEF36-DCEA-82AA-7AC8-69E0BABA9B80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6006A-7489-F097-FD62-ACBFDCD49CB3}"/>
              </a:ext>
            </a:extLst>
          </p:cNvPr>
          <p:cNvSpPr txBox="1"/>
          <p:nvPr/>
        </p:nvSpPr>
        <p:spPr>
          <a:xfrm>
            <a:off x="5688749" y="3754560"/>
            <a:ext cx="62068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0.46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783FEA-A0A7-BC5B-6428-28DE8028F58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99091" y="3314700"/>
            <a:ext cx="0" cy="439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02984E-BCCC-7ED8-6492-EAAF1F967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94" y="1449684"/>
            <a:ext cx="6267159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D8A0DC-FBA9-E2FB-4C72-7CB4F6D8832C}"/>
                  </a:ext>
                </a:extLst>
              </p:cNvPr>
              <p:cNvSpPr txBox="1"/>
              <p:nvPr/>
            </p:nvSpPr>
            <p:spPr>
              <a:xfrm>
                <a:off x="1551146" y="5073481"/>
                <a:ext cx="9089708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If we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to</a:t>
                </a:r>
                <a:r>
                  <a:rPr lang="en-PH" sz="3000" b="1" dirty="0">
                    <a:solidFill>
                      <a:srgbClr val="7030A0"/>
                    </a:solidFill>
                  </a:rPr>
                  <a:t> 3 </a:t>
                </a:r>
                <a:r>
                  <a:rPr lang="en-PH" sz="3000" dirty="0"/>
                  <a:t>we get, a loss of </a:t>
                </a:r>
                <a:r>
                  <a:rPr lang="en-PH" sz="3000" b="1" dirty="0">
                    <a:solidFill>
                      <a:srgbClr val="C00000"/>
                    </a:solidFill>
                  </a:rPr>
                  <a:t>0.46</a:t>
                </a:r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D8A0DC-FBA9-E2FB-4C72-7CB4F6D88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6" y="5073481"/>
                <a:ext cx="9089708" cy="573427"/>
              </a:xfrm>
              <a:prstGeom prst="rect">
                <a:avLst/>
              </a:prstGeom>
              <a:blipFill>
                <a:blip r:embed="rId6"/>
                <a:stretch>
                  <a:fillRect l="-1542" t="-9574" b="-329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253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3E838-8E99-05A4-92B1-3062D900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18376643-8F24-A564-FE61-76DA48D6B349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C656B6-D110-B7B2-FAD9-DC646360F326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C656B6-D110-B7B2-FAD9-DC646360F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41E8B93-EB04-CB50-E9F0-422E219ACFC6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AFC37-BC53-8503-E217-549B5C639B72}"/>
              </a:ext>
            </a:extLst>
          </p:cNvPr>
          <p:cNvSpPr txBox="1"/>
          <p:nvPr/>
        </p:nvSpPr>
        <p:spPr>
          <a:xfrm>
            <a:off x="5688749" y="3754560"/>
            <a:ext cx="62068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0.46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EE07D-3826-B057-5F77-C58EE96BEB1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99091" y="3314700"/>
            <a:ext cx="0" cy="439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87F40F-6970-80D4-8219-DF1AA2C11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94" y="1449684"/>
            <a:ext cx="6267159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ECAEAC-C935-5ACC-0903-D94AD6D87C64}"/>
                  </a:ext>
                </a:extLst>
              </p:cNvPr>
              <p:cNvSpPr txBox="1"/>
              <p:nvPr/>
            </p:nvSpPr>
            <p:spPr>
              <a:xfrm>
                <a:off x="1551146" y="5073481"/>
                <a:ext cx="9089708" cy="15388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If we had time and manually plug in tons of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, we get this </a:t>
                </a:r>
                <a:r>
                  <a:rPr lang="en-PH" sz="3000" b="1" dirty="0">
                    <a:solidFill>
                      <a:srgbClr val="C00000"/>
                    </a:solidFill>
                  </a:rPr>
                  <a:t>curve</a:t>
                </a:r>
                <a:r>
                  <a:rPr lang="en-PH" sz="3000" dirty="0"/>
                  <a:t> and we could find the lowest point where the </a:t>
                </a:r>
                <a:r>
                  <a:rPr lang="en-PH" sz="3000" b="1" dirty="0">
                    <a:solidFill>
                      <a:srgbClr val="C00000"/>
                    </a:solidFill>
                  </a:rPr>
                  <a:t>loss</a:t>
                </a:r>
                <a:r>
                  <a:rPr lang="en-PH" sz="3000" dirty="0"/>
                  <a:t> is the lowest.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ECAEAC-C935-5ACC-0903-D94AD6D87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6" y="5073481"/>
                <a:ext cx="9089708" cy="1538883"/>
              </a:xfrm>
              <a:prstGeom prst="rect">
                <a:avLst/>
              </a:prstGeom>
              <a:blipFill>
                <a:blip r:embed="rId6"/>
                <a:stretch>
                  <a:fillRect l="-1676" t="-4743" r="-402" b="-11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E77DE3-E6CC-853B-FC6D-F54BC1966A99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 descr="A red arrow pointing to the left&#10;&#10;AI-generated content may be incorrect.">
            <a:extLst>
              <a:ext uri="{FF2B5EF4-FFF2-40B4-BE49-F238E27FC236}">
                <a16:creationId xmlns:a16="http://schemas.microsoft.com/office/drawing/2014/main" id="{8CF94594-8232-07FB-92D4-937F36F9D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318085" y="240114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05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1A499-337D-4362-36FD-6C30D7D51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288153-C22E-2B53-5E4E-F3C80BDE60A6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29E7C7-D0A8-693E-EC5D-39F80F093919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29E7C7-D0A8-693E-EC5D-39F80F093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0659926-4294-8E21-3EE9-9E2EE8759702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7DD03-A4D3-3E31-8A46-6519CC6F6C1A}"/>
              </a:ext>
            </a:extLst>
          </p:cNvPr>
          <p:cNvSpPr txBox="1"/>
          <p:nvPr/>
        </p:nvSpPr>
        <p:spPr>
          <a:xfrm>
            <a:off x="5688749" y="3754560"/>
            <a:ext cx="62068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PH" dirty="0"/>
              <a:t>0.46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47C49A-5F09-5EDF-4FC9-E617A1509BF9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999091" y="3314700"/>
            <a:ext cx="0" cy="4398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C540F8-0B51-81B3-E727-AAD5AF007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94" y="1449684"/>
            <a:ext cx="6267159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F60A5D-9F58-3B42-BD0D-54FD7BC841EC}"/>
              </a:ext>
            </a:extLst>
          </p:cNvPr>
          <p:cNvSpPr txBox="1"/>
          <p:nvPr/>
        </p:nvSpPr>
        <p:spPr>
          <a:xfrm>
            <a:off x="1551145" y="5073481"/>
            <a:ext cx="948832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/>
              <a:t>Instead of doing that, we will use </a:t>
            </a:r>
            <a:r>
              <a:rPr lang="en-PH" sz="3200" b="1" dirty="0"/>
              <a:t>Gradient Descent </a:t>
            </a:r>
            <a:r>
              <a:rPr lang="en-PH" sz="3200" dirty="0"/>
              <a:t>to find it relatively quickly.</a:t>
            </a:r>
            <a:endParaRPr lang="en-PH" sz="30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0DD903-6B1C-E4C9-944B-491030402BFD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 descr="A red arrow pointing to the left&#10;&#10;AI-generated content may be incorrect.">
            <a:extLst>
              <a:ext uri="{FF2B5EF4-FFF2-40B4-BE49-F238E27FC236}">
                <a16:creationId xmlns:a16="http://schemas.microsoft.com/office/drawing/2014/main" id="{976C5995-0405-FC68-E55F-022A6D2329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318085" y="240114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95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71078-B55B-62C6-6AF4-C74AB5BE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9FB1DD5-B423-404E-7C33-1021DDBCBF02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12E407-D036-25D3-458E-77F192BA6241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12E407-D036-25D3-458E-77F192BA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1540F8F-4FA0-FA22-9E24-FB3322EB7424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70F70D-A8B6-58C8-45A7-9655C9676646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200" dirty="0"/>
                  <a:t>And that means we will need to find the </a:t>
                </a:r>
                <a:r>
                  <a:rPr lang="en-PH" sz="3200" b="1" dirty="0"/>
                  <a:t>derivative of the </a:t>
                </a:r>
                <a:r>
                  <a:rPr lang="en-PH" sz="3200" b="1" dirty="0">
                    <a:solidFill>
                      <a:srgbClr val="C00000"/>
                    </a:solidFill>
                  </a:rPr>
                  <a:t>Loss</a:t>
                </a:r>
                <a:r>
                  <a:rPr lang="en-PH" sz="3200" b="1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200" b="1" dirty="0"/>
                  <a:t> </a:t>
                </a:r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170F70D-A8B6-58C8-45A7-9655C9676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blipFill>
                <a:blip r:embed="rId5"/>
                <a:stretch>
                  <a:fillRect l="-1606" t="-6780" r="-1220" b="-180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B5E9A1-547A-DCB3-6AA2-ED9CFEC42C79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BBA01-B636-B5D9-59D0-DB003CA93664}"/>
                  </a:ext>
                </a:extLst>
              </p:cNvPr>
              <p:cNvSpPr txBox="1"/>
              <p:nvPr/>
            </p:nvSpPr>
            <p:spPr>
              <a:xfrm>
                <a:off x="2446660" y="2148746"/>
                <a:ext cx="3752029" cy="16832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BBA01-B636-B5D9-59D0-DB003CA93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60" y="2148746"/>
                <a:ext cx="3752029" cy="1683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256E0-C07A-AEE3-63B2-DFDD6A358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28FC8FC-9D03-E034-11A6-D391727DE038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947EEC-83F7-69BA-D3C5-0047AAE04ED6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1947EEC-83F7-69BA-D3C5-0047AAE0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61CE451-D539-AD98-75F2-532C03028D20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4B0F6D-A833-3DE5-471F-484CCD77B94E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200" dirty="0"/>
                  <a:t>In order to find the derivative, we must first find out if there is a connection between </a:t>
                </a:r>
                <a:r>
                  <a:rPr lang="en-PH" sz="3200" b="1" dirty="0">
                    <a:solidFill>
                      <a:srgbClr val="C00000"/>
                    </a:solidFill>
                  </a:rPr>
                  <a:t>Loss</a:t>
                </a:r>
                <a:r>
                  <a:rPr lang="en-PH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4B0F6D-A833-3DE5-471F-484CCD77B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blipFill>
                <a:blip r:embed="rId5"/>
                <a:stretch>
                  <a:fillRect l="-1606" t="-6780" r="-578" b="-180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FE0E7D-2FEC-CCBF-847A-E99BFDA58241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8CC63-D5B5-86CA-3D0B-5FCA6048A4C4}"/>
                  </a:ext>
                </a:extLst>
              </p:cNvPr>
              <p:cNvSpPr txBox="1"/>
              <p:nvPr/>
            </p:nvSpPr>
            <p:spPr>
              <a:xfrm>
                <a:off x="2446660" y="2148746"/>
                <a:ext cx="3752029" cy="16832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B8CC63-D5B5-86CA-3D0B-5FCA6048A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60" y="2148746"/>
                <a:ext cx="3752029" cy="1683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69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3EE72E-56E0-AF45-DDA4-AA734B31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0" y="925942"/>
            <a:ext cx="768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9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7B173-794D-80AB-2AF3-F0904FE77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F399223-E655-6D59-A046-E1141B6D3494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376149-EFA5-933A-9F5C-3EF8B2639742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376149-EFA5-933A-9F5C-3EF8B263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71CD3BE-A36F-EEA7-83B2-D1FED45E92BD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6E227-73C8-C865-CF4C-B55F4C5DE9DB}"/>
              </a:ext>
            </a:extLst>
          </p:cNvPr>
          <p:cNvSpPr txBox="1"/>
          <p:nvPr/>
        </p:nvSpPr>
        <p:spPr>
          <a:xfrm>
            <a:off x="1551145" y="5073481"/>
            <a:ext cx="9488329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200" dirty="0"/>
              <a:t>Remember the </a:t>
            </a:r>
            <a:r>
              <a:rPr lang="en-PH" sz="3200" b="1" dirty="0"/>
              <a:t>loss function </a:t>
            </a:r>
            <a:r>
              <a:rPr lang="en-PH" sz="3200" dirty="0"/>
              <a:t>we used to calculate the total </a:t>
            </a:r>
            <a:r>
              <a:rPr lang="en-PH" sz="3200" b="1" dirty="0">
                <a:solidFill>
                  <a:srgbClr val="C00000"/>
                </a:solidFill>
              </a:rPr>
              <a:t>loss</a:t>
            </a:r>
            <a:r>
              <a:rPr lang="en-PH" sz="3200" dirty="0"/>
              <a:t>? </a:t>
            </a:r>
            <a:endParaRPr lang="en-PH" sz="3000" b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6898B24-736C-0763-DA67-032741A0DAE3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CBF4B1-0801-F43B-C053-93F37B1574D8}"/>
                  </a:ext>
                </a:extLst>
              </p:cNvPr>
              <p:cNvSpPr txBox="1"/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CBF4B1-0801-F43B-C053-93F37B157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14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A495E-6A36-6313-EC4B-0EE426616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75569B7-DDD3-86D0-B8C1-8C1D1601E162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A130CE-46A2-E37D-DB95-2991C6121793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AA130CE-46A2-E37D-DB95-2991C6121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36486FB-3F36-9A8D-EC35-56C77D456D33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80167C-0D3F-A418-C396-04114C4997E1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200" dirty="0"/>
                  <a:t>When we calculated the total </a:t>
                </a:r>
                <a:r>
                  <a:rPr lang="en-PH" sz="3200" b="1" dirty="0">
                    <a:solidFill>
                      <a:srgbClr val="C00000"/>
                    </a:solidFill>
                  </a:rPr>
                  <a:t>loss, </a:t>
                </a:r>
                <a:r>
                  <a:rPr lang="en-PH" sz="3200" dirty="0"/>
                  <a:t>remember that we subtracted the </a:t>
                </a:r>
                <a:r>
                  <a:rPr lang="en-PH" sz="3200" b="1" dirty="0"/>
                  <a:t>observed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3200" b="1" dirty="0">
                    <a:solidFill>
                      <a:srgbClr val="FFC000"/>
                    </a:solidFill>
                  </a:rPr>
                  <a:t> </a:t>
                </a:r>
                <a:r>
                  <a:rPr lang="en-PH" sz="3200" dirty="0"/>
                  <a:t>and the</a:t>
                </a:r>
                <a:r>
                  <a:rPr lang="en-PH" sz="3200" b="1" dirty="0"/>
                  <a:t> 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3200" b="1" dirty="0">
                    <a:solidFill>
                      <a:srgbClr val="00B050"/>
                    </a:solidFill>
                  </a:rPr>
                  <a:t>  </a:t>
                </a:r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80167C-0D3F-A418-C396-04114C499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569660"/>
              </a:xfrm>
              <a:prstGeom prst="rect">
                <a:avLst/>
              </a:prstGeom>
              <a:blipFill>
                <a:blip r:embed="rId5"/>
                <a:stretch>
                  <a:fillRect l="-1606" t="-4651" b="-120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ABA07E9-24A2-EC44-B808-9692348E3138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E7E18A-E61F-49F2-5DB1-EBA4FCD8BA59}"/>
                  </a:ext>
                </a:extLst>
              </p:cNvPr>
              <p:cNvSpPr txBox="1"/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E7E18A-E61F-49F2-5DB1-EBA4FCD8B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6A8B83A-D054-B935-7FFA-A603319154F9}"/>
              </a:ext>
            </a:extLst>
          </p:cNvPr>
          <p:cNvSpPr/>
          <p:nvPr/>
        </p:nvSpPr>
        <p:spPr>
          <a:xfrm>
            <a:off x="4438651" y="1743074"/>
            <a:ext cx="514350" cy="666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3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D7C75-0DDA-0762-0FDE-1066C0D03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4510829-ADA4-72AC-69DC-4C77046CD52A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335928-8791-A998-05B9-29DDA6E14553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335928-8791-A998-05B9-29DDA6E14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69362A6-B847-6823-6CDC-6301AE3AA138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8BED5-E480-8FAA-6FB5-E171A2A880D5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200" dirty="0"/>
                  <a:t>Now let us talk about a little bit more about the </a:t>
                </a:r>
                <a:r>
                  <a:rPr lang="en-PH" sz="3200" b="1" dirty="0"/>
                  <a:t>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3200" dirty="0"/>
                  <a:t> </a:t>
                </a:r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8BED5-E480-8FAA-6FB5-E171A2A88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blipFill>
                <a:blip r:embed="rId5"/>
                <a:stretch>
                  <a:fillRect l="-1606" t="-6780" b="-180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530167-78E8-E285-7862-01CAD48A05A3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C21797-788A-381E-7F43-5FCC0CDFC78E}"/>
                  </a:ext>
                </a:extLst>
              </p:cNvPr>
              <p:cNvSpPr txBox="1"/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C21797-788A-381E-7F43-5FCC0CDFC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FCD9BBD-9FCB-A188-BAD5-EBD4B3BC2F7F}"/>
              </a:ext>
            </a:extLst>
          </p:cNvPr>
          <p:cNvSpPr/>
          <p:nvPr/>
        </p:nvSpPr>
        <p:spPr>
          <a:xfrm>
            <a:off x="4438651" y="1743074"/>
            <a:ext cx="514350" cy="666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9111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F3D27-16E0-E1E3-AF31-7F15689B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DDD66CB-B8FE-7406-9497-D3433AFB6FF3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01AF19-AF51-533F-48E8-B0C871513593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01AF19-AF51-533F-48E8-B0C871513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09EA25-43F4-54F0-1F15-68CA53891953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60D19-5317-0C54-FAE9-0F66C54334EA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200" dirty="0"/>
                  <a:t>Remember that each </a:t>
                </a:r>
                <a:r>
                  <a:rPr lang="en-PH" sz="3200" b="1" dirty="0"/>
                  <a:t>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3200" dirty="0"/>
                  <a:t> is the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3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PH" sz="3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PH" sz="3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200" b="0" i="1" smtClean="0">
                        <a:latin typeface="Aptos (Body)"/>
                      </a:rPr>
                      <m:t>𝑎𝑛𝑑</m:t>
                    </m:r>
                    <m:r>
                      <a:rPr lang="en-PH" sz="32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PH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plus</a:t>
                </a:r>
                <a:r>
                  <a:rPr lang="en-PH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960D19-5317-0C54-FAE9-0F66C543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blipFill>
                <a:blip r:embed="rId5"/>
                <a:stretch>
                  <a:fillRect l="-1606" t="-6780" b="-180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59171D-1243-B17B-7C74-D041FDC9C9FD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4CE0E0-0E7E-FC1E-2D1F-BF60D2AE4A40}"/>
                  </a:ext>
                </a:extLst>
              </p:cNvPr>
              <p:cNvSpPr txBox="1"/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4CE0E0-0E7E-FC1E-2D1F-BF60D2AE4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84EF177-9146-CB06-1D5C-EAFBFCEAED0F}"/>
              </a:ext>
            </a:extLst>
          </p:cNvPr>
          <p:cNvSpPr/>
          <p:nvPr/>
        </p:nvSpPr>
        <p:spPr>
          <a:xfrm>
            <a:off x="4438651" y="1743074"/>
            <a:ext cx="514350" cy="666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DDABB-C434-B879-E69E-17BA3FC81009}"/>
                  </a:ext>
                </a:extLst>
              </p:cNvPr>
              <p:cNvSpPr txBox="1"/>
              <p:nvPr/>
            </p:nvSpPr>
            <p:spPr>
              <a:xfrm>
                <a:off x="564968" y="3327290"/>
                <a:ext cx="4959531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DDABB-C434-B879-E69E-17BA3FC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" y="3327290"/>
                <a:ext cx="495953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1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CB05-2B68-34AB-F097-A761DEBA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50F2F44-9655-F5DA-3890-8D7CC4AD2344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B4DB11-9106-E22B-472A-DBA3A139CF43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B4DB11-9106-E22B-472A-DBA3A139C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D7D70FC-F397-29E6-0980-61E93B0D7A56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DB9168-39B7-4BB3-38EE-1056932945A9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200" dirty="0"/>
                  <a:t>We can see that </a:t>
                </a:r>
                <a:r>
                  <a:rPr lang="en-PH" sz="3200" b="1" dirty="0">
                    <a:solidFill>
                      <a:srgbClr val="C00000"/>
                    </a:solidFill>
                  </a:rPr>
                  <a:t>Loss</a:t>
                </a:r>
                <a:r>
                  <a:rPr lang="en-PH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200" dirty="0">
                    <a:solidFill>
                      <a:srgbClr val="7030A0"/>
                    </a:solidFill>
                  </a:rPr>
                  <a:t> </a:t>
                </a:r>
                <a:r>
                  <a:rPr lang="en-PH" sz="3200" dirty="0"/>
                  <a:t>are linked or connected by the predicted values</a:t>
                </a:r>
                <a:r>
                  <a:rPr lang="en-PH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PH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PH" sz="32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DB9168-39B7-4BB3-38EE-105693294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blipFill>
                <a:blip r:embed="rId5"/>
                <a:stretch>
                  <a:fillRect l="-1606" t="-6780" r="-1413" b="-180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834F91-D531-E641-8E49-FE2C1AB9B44A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6DF5F-ABEB-D12C-A87A-71BE4A9ED37C}"/>
                  </a:ext>
                </a:extLst>
              </p:cNvPr>
              <p:cNvSpPr txBox="1"/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6DF5F-ABEB-D12C-A87A-71BE4A9ED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96E3F0D-A3B1-6278-C6F3-F9D946806C83}"/>
              </a:ext>
            </a:extLst>
          </p:cNvPr>
          <p:cNvSpPr/>
          <p:nvPr/>
        </p:nvSpPr>
        <p:spPr>
          <a:xfrm>
            <a:off x="4438651" y="1743074"/>
            <a:ext cx="514350" cy="666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DCDD-A319-1987-ACDE-397CE20936F5}"/>
                  </a:ext>
                </a:extLst>
              </p:cNvPr>
              <p:cNvSpPr txBox="1"/>
              <p:nvPr/>
            </p:nvSpPr>
            <p:spPr>
              <a:xfrm>
                <a:off x="564968" y="3565817"/>
                <a:ext cx="4959531" cy="55399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8DCDD-A319-1987-ACDE-397CE2093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" y="3565817"/>
                <a:ext cx="4959531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A29AA05-7EE6-A02B-7AF7-451491F44568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rot="5400000">
            <a:off x="2327130" y="1197121"/>
            <a:ext cx="1155992" cy="35814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064FD-E1E3-A52F-9C2D-19C16F16726A}"/>
              </a:ext>
            </a:extLst>
          </p:cNvPr>
          <p:cNvSpPr/>
          <p:nvPr/>
        </p:nvSpPr>
        <p:spPr>
          <a:xfrm>
            <a:off x="857251" y="3565817"/>
            <a:ext cx="514350" cy="666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747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1D396-ACE8-F9C6-016C-29909247C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5B228-E929-420B-7C8A-3D422A84D7FD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200" dirty="0"/>
                  <a:t>And because </a:t>
                </a:r>
                <a:r>
                  <a:rPr lang="en-PH" sz="3200" b="1" dirty="0">
                    <a:solidFill>
                      <a:srgbClr val="C00000"/>
                    </a:solidFill>
                  </a:rPr>
                  <a:t>Loss</a:t>
                </a:r>
                <a:r>
                  <a:rPr lang="en-PH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200" dirty="0">
                    <a:solidFill>
                      <a:srgbClr val="7030A0"/>
                    </a:solidFill>
                  </a:rPr>
                  <a:t> </a:t>
                </a:r>
                <a:r>
                  <a:rPr lang="en-PH" sz="3200" dirty="0"/>
                  <a:t>are linked or connected by the 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PH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3000" b="1" dirty="0"/>
                  <a:t>…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5B228-E929-420B-7C8A-3D422A84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77218"/>
              </a:xfrm>
              <a:prstGeom prst="rect">
                <a:avLst/>
              </a:prstGeom>
              <a:blipFill>
                <a:blip r:embed="rId3"/>
                <a:stretch>
                  <a:fillRect l="-1606" t="-6780" r="-1220" b="-180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449396-183B-A07F-993B-664194975160}"/>
                  </a:ext>
                </a:extLst>
              </p:cNvPr>
              <p:cNvSpPr txBox="1"/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4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449396-183B-A07F-993B-664194975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68" y="1072716"/>
                <a:ext cx="4959531" cy="1822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BF2639C-6393-1347-6E1E-9423715F5722}"/>
              </a:ext>
            </a:extLst>
          </p:cNvPr>
          <p:cNvSpPr/>
          <p:nvPr/>
        </p:nvSpPr>
        <p:spPr>
          <a:xfrm>
            <a:off x="4438651" y="1743074"/>
            <a:ext cx="514350" cy="666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3EB986-29DD-2190-372D-D411E0FC1603}"/>
                  </a:ext>
                </a:extLst>
              </p:cNvPr>
              <p:cNvSpPr txBox="1"/>
              <p:nvPr/>
            </p:nvSpPr>
            <p:spPr>
              <a:xfrm>
                <a:off x="371936" y="3814919"/>
                <a:ext cx="4959531" cy="55399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3EB986-29DD-2190-372D-D411E0FC1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36" y="3814919"/>
                <a:ext cx="495953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5B85923-52F6-8135-77C4-D06F90674658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 rot="5400000">
            <a:off x="1810788" y="1263257"/>
            <a:ext cx="1738470" cy="4031607"/>
          </a:xfrm>
          <a:prstGeom prst="curvedConnector4">
            <a:avLst>
              <a:gd name="adj1" fmla="val 40412"/>
              <a:gd name="adj2" fmla="val 10567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5FE76C2-EBFD-9858-C1CE-3DDACBE76E0D}"/>
              </a:ext>
            </a:extLst>
          </p:cNvPr>
          <p:cNvSpPr/>
          <p:nvPr/>
        </p:nvSpPr>
        <p:spPr>
          <a:xfrm>
            <a:off x="664219" y="3814919"/>
            <a:ext cx="514350" cy="6667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450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35A48-28C8-0BB0-B2B4-3FC284F7A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142068-E11E-4CF8-7DBE-BDE5181DF73E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We can use </a:t>
                </a:r>
                <a:r>
                  <a:rPr lang="en-PH" sz="3000" b="1" dirty="0"/>
                  <a:t>The Chain Rule </a:t>
                </a:r>
                <a:r>
                  <a:rPr lang="en-PH" sz="3000" dirty="0"/>
                  <a:t>to solve for the derivative of </a:t>
                </a:r>
                <a14:m>
                  <m:oMath xmlns:m="http://schemas.openxmlformats.org/officeDocument/2006/math">
                    <m:r>
                      <a:rPr lang="en-PH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GB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𝒐𝒔𝒔</m:t>
                    </m:r>
                  </m:oMath>
                </a14:m>
                <a:r>
                  <a:rPr lang="en-PH" sz="2800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2800" dirty="0">
                    <a:solidFill>
                      <a:srgbClr val="7030A0"/>
                    </a:solidFill>
                  </a:rPr>
                  <a:t>. </a:t>
                </a:r>
                <a:r>
                  <a:rPr lang="en-PH" sz="3000" b="1" dirty="0"/>
                  <a:t>	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142068-E11E-4CF8-7DBE-BDE5181D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15663"/>
              </a:xfrm>
              <a:prstGeom prst="rect">
                <a:avLst/>
              </a:prstGeom>
              <a:blipFill>
                <a:blip r:embed="rId3"/>
                <a:stretch>
                  <a:fillRect l="-1477" t="-7186" r="-321" b="-149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9C4F5-3012-A789-469F-A3154FA35DB3}"/>
                  </a:ext>
                </a:extLst>
              </p:cNvPr>
              <p:cNvSpPr txBox="1"/>
              <p:nvPr/>
            </p:nvSpPr>
            <p:spPr>
              <a:xfrm>
                <a:off x="4219985" y="2587359"/>
                <a:ext cx="3752029" cy="16832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F9C4F5-3012-A789-469F-A3154FA35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85" y="2587359"/>
                <a:ext cx="3752029" cy="1683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89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D1D1-BF8F-0B53-53C0-14E98187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81AA8E-8E85-349A-23E4-7E8E2ABEFEBF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b="1" dirty="0"/>
                  <a:t>The Chain Rule </a:t>
                </a:r>
                <a:r>
                  <a:rPr lang="en-PH" sz="3000" dirty="0"/>
                  <a:t>says that the derivative of the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</m:t>
                    </m:r>
                    <m:r>
                      <a:rPr lang="en-GB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𝒔𝒔</m:t>
                    </m:r>
                  </m:oMath>
                </a14:m>
                <a:r>
                  <a:rPr lang="en-PH" sz="3000" b="1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b="1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81AA8E-8E85-349A-23E4-7E8E2ABEF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15663"/>
              </a:xfrm>
              <a:prstGeom prst="rect">
                <a:avLst/>
              </a:prstGeom>
              <a:blipFill>
                <a:blip r:embed="rId3"/>
                <a:stretch>
                  <a:fillRect l="-1477" t="-7186" b="-179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CB8AD-6BE9-2AC1-F5AF-55C3C47B3FE5}"/>
                  </a:ext>
                </a:extLst>
              </p:cNvPr>
              <p:cNvSpPr txBox="1"/>
              <p:nvPr/>
            </p:nvSpPr>
            <p:spPr>
              <a:xfrm>
                <a:off x="2865596" y="2587359"/>
                <a:ext cx="2086688" cy="16832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CB8AD-6BE9-2AC1-F5AF-55C3C47B3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596" y="2587359"/>
                <a:ext cx="2086688" cy="1683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15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0395E-7C57-6FAE-D08B-D8B21AE91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36C4A1-75CF-5578-EC64-A94175E0436E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Is the derivative of the </a:t>
                </a:r>
                <a14:m>
                  <m:oMath xmlns:m="http://schemas.openxmlformats.org/officeDocument/2006/math">
                    <m:r>
                      <a:rPr lang="en-PH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GB" sz="3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𝒐𝒔𝒔</m:t>
                    </m:r>
                  </m:oMath>
                </a14:m>
                <a:r>
                  <a:rPr lang="en-PH" sz="3000" dirty="0"/>
                  <a:t> with respect to </a:t>
                </a:r>
                <a:r>
                  <a:rPr lang="en-PH" sz="3000" b="1" dirty="0"/>
                  <a:t>the predicted values</a:t>
                </a:r>
                <a:r>
                  <a:rPr lang="en-PH" sz="3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PH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PH" sz="3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/>
                  <a:t>times the derivative of the </a:t>
                </a:r>
                <a:r>
                  <a:rPr lang="en-PH" sz="3000" b="1" dirty="0"/>
                  <a:t>predicted values</a:t>
                </a:r>
                <a:r>
                  <a:rPr lang="en-US" sz="3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PH" sz="3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PH" sz="3000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b="1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36C4A1-75CF-5578-EC64-A94175E04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477328"/>
              </a:xfrm>
              <a:prstGeom prst="rect">
                <a:avLst/>
              </a:prstGeom>
              <a:blipFill>
                <a:blip r:embed="rId3"/>
                <a:stretch>
                  <a:fillRect l="-1477" t="-4938" r="-2184" b="-11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A821-62A8-1AD3-456C-15700FACA952}"/>
                  </a:ext>
                </a:extLst>
              </p:cNvPr>
              <p:cNvSpPr txBox="1"/>
              <p:nvPr/>
            </p:nvSpPr>
            <p:spPr>
              <a:xfrm>
                <a:off x="2865596" y="2587359"/>
                <a:ext cx="2086688" cy="16832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E3A821-62A8-1AD3-456C-15700FAC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596" y="2587359"/>
                <a:ext cx="2086688" cy="1683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154BBD-F7F6-7F3A-BDA5-809614838B69}"/>
                  </a:ext>
                </a:extLst>
              </p:cNvPr>
              <p:cNvSpPr txBox="1"/>
              <p:nvPr/>
            </p:nvSpPr>
            <p:spPr>
              <a:xfrm>
                <a:off x="4952284" y="2587359"/>
                <a:ext cx="2686050" cy="16833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5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5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5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154BBD-F7F6-7F3A-BDA5-809614838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84" y="2587359"/>
                <a:ext cx="2686050" cy="1683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2E5D74-9D39-6EA8-CAF8-2F93E73817AD}"/>
                  </a:ext>
                </a:extLst>
              </p:cNvPr>
              <p:cNvSpPr txBox="1"/>
              <p:nvPr/>
            </p:nvSpPr>
            <p:spPr>
              <a:xfrm>
                <a:off x="7638334" y="2572355"/>
                <a:ext cx="2133600" cy="16982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5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2E5D74-9D39-6EA8-CAF8-2F93E738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334" y="2572355"/>
                <a:ext cx="2133600" cy="16982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0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EC4D-6C8D-764B-EA67-E5F018A60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675546-1574-9FDA-17FE-32B41556A51C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Let us do this step by step and solve for the derivative of </a:t>
                </a:r>
                <a14:m>
                  <m:oMath xmlns:m="http://schemas.openxmlformats.org/officeDocument/2006/math">
                    <m:r>
                      <a:rPr lang="en-PH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𝒐𝒔𝒔</m:t>
                    </m:r>
                  </m:oMath>
                </a14:m>
                <a:r>
                  <a:rPr lang="en-PH" sz="3000" dirty="0"/>
                  <a:t> with respect to the </a:t>
                </a:r>
                <a:r>
                  <a:rPr lang="en-PH" sz="3000" b="1" dirty="0"/>
                  <a:t>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PH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675546-1574-9FDA-17FE-32B41556A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46440"/>
              </a:xfrm>
              <a:prstGeom prst="rect">
                <a:avLst/>
              </a:prstGeom>
              <a:blipFill>
                <a:blip r:embed="rId3"/>
                <a:stretch>
                  <a:fillRect l="-1477" t="-6977" b="-16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D36D8A-AFAD-73F4-08D6-32A04B72E224}"/>
                  </a:ext>
                </a:extLst>
              </p:cNvPr>
              <p:cNvSpPr txBox="1"/>
              <p:nvPr/>
            </p:nvSpPr>
            <p:spPr>
              <a:xfrm>
                <a:off x="2865596" y="2587359"/>
                <a:ext cx="2086688" cy="16832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D36D8A-AFAD-73F4-08D6-32A04B72E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596" y="2587359"/>
                <a:ext cx="2086688" cy="1683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D00B3-DD49-3879-FF31-AB50CFC3D965}"/>
                  </a:ext>
                </a:extLst>
              </p:cNvPr>
              <p:cNvSpPr txBox="1"/>
              <p:nvPr/>
            </p:nvSpPr>
            <p:spPr>
              <a:xfrm>
                <a:off x="4952284" y="2587359"/>
                <a:ext cx="2686050" cy="16833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5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5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5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5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D00B3-DD49-3879-FF31-AB50CFC3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84" y="2587359"/>
                <a:ext cx="2686050" cy="1683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1851C-09DF-ABF4-D1A0-A2DC1331849A}"/>
                  </a:ext>
                </a:extLst>
              </p:cNvPr>
              <p:cNvSpPr txBox="1"/>
              <p:nvPr/>
            </p:nvSpPr>
            <p:spPr>
              <a:xfrm>
                <a:off x="7638334" y="2572355"/>
                <a:ext cx="2133600" cy="16982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b="1" i="1">
                              <a:solidFill>
                                <a:srgbClr val="00B05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5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5000" b="1" i="1">
                                  <a:solidFill>
                                    <a:srgbClr val="00B05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5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5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5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1851C-09DF-ABF4-D1A0-A2DC1331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334" y="2572355"/>
                <a:ext cx="2133600" cy="16982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7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C129C-A451-D1E3-561C-0D7FAE91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B3997F3-FBDF-F296-08EB-FDEC3FEE77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981619"/>
                  </p:ext>
                </p:extLst>
              </p:nvPr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4000" b="0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  <a:endParaRPr lang="en-PH" sz="4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B3997F3-FBDF-F296-08EB-FDEC3FEE77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981619"/>
                  </p:ext>
                </p:extLst>
              </p:nvPr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3" t="-14783" r="-100226" b="-3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3" t="-14783" r="-226" b="-3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7548DE2-9F70-D7D1-87C4-9AFE57EBA704}"/>
              </a:ext>
            </a:extLst>
          </p:cNvPr>
          <p:cNvSpPr txBox="1"/>
          <p:nvPr/>
        </p:nvSpPr>
        <p:spPr>
          <a:xfrm>
            <a:off x="4445422" y="1075112"/>
            <a:ext cx="33011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1" dirty="0"/>
              <a:t>Training Data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3926C-EAF7-1DBD-D53B-8BF7D853650E}"/>
              </a:ext>
            </a:extLst>
          </p:cNvPr>
          <p:cNvSpPr txBox="1"/>
          <p:nvPr/>
        </p:nvSpPr>
        <p:spPr>
          <a:xfrm>
            <a:off x="696000" y="5075002"/>
            <a:ext cx="108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Imagine that we have a dataset containing the amount of </a:t>
            </a:r>
            <a:r>
              <a:rPr lang="en-PH" sz="2200" b="1" dirty="0">
                <a:solidFill>
                  <a:srgbClr val="00B0F0"/>
                </a:solidFill>
              </a:rPr>
              <a:t>dosage</a:t>
            </a:r>
            <a:r>
              <a:rPr lang="en-PH" sz="2200" dirty="0"/>
              <a:t> given to a patient and their </a:t>
            </a:r>
            <a:r>
              <a:rPr lang="en-PH" sz="2200" b="1" dirty="0">
                <a:solidFill>
                  <a:srgbClr val="FFC000"/>
                </a:solidFill>
              </a:rPr>
              <a:t>effectiveness</a:t>
            </a:r>
            <a:r>
              <a:rPr lang="en-PH" sz="2200" dirty="0"/>
              <a:t> where </a:t>
            </a:r>
            <a:r>
              <a:rPr lang="en-PH" sz="2200" b="1" dirty="0"/>
              <a:t>0</a:t>
            </a:r>
            <a:r>
              <a:rPr lang="en-PH" sz="2200" dirty="0"/>
              <a:t> is not effective and </a:t>
            </a:r>
            <a:r>
              <a:rPr lang="en-PH" sz="2200" b="1" dirty="0"/>
              <a:t>1</a:t>
            </a:r>
            <a:r>
              <a:rPr lang="en-PH" sz="2200" dirty="0"/>
              <a:t> is effective.</a:t>
            </a:r>
          </a:p>
        </p:txBody>
      </p:sp>
    </p:spTree>
    <p:extLst>
      <p:ext uri="{BB962C8B-B14F-4D97-AF65-F5344CB8AC3E}">
        <p14:creationId xmlns:p14="http://schemas.microsoft.com/office/powerpoint/2010/main" val="3071940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AA92D-404B-AB9C-17D9-B137858E1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8DC39D-2FA1-EADC-10E9-C0BBE9651CDD}"/>
                  </a:ext>
                </a:extLst>
              </p:cNvPr>
              <p:cNvSpPr txBox="1"/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8DC39D-2FA1-EADC-10E9-C0BBE9651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3F426E-D0AF-DC59-5618-87194E01ABEF}"/>
                  </a:ext>
                </a:extLst>
              </p:cNvPr>
              <p:cNvSpPr txBox="1"/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3F426E-D0AF-DC59-5618-87194E01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E698A-55A7-7D0C-CEFD-9D21798B10F1}"/>
                  </a:ext>
                </a:extLst>
              </p:cNvPr>
              <p:cNvSpPr txBox="1"/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DE698A-55A7-7D0C-CEFD-9D21798B1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6A2719-6484-C17B-4AE9-2012238274B7}"/>
                  </a:ext>
                </a:extLst>
              </p:cNvPr>
              <p:cNvSpPr txBox="1"/>
              <p:nvPr/>
            </p:nvSpPr>
            <p:spPr>
              <a:xfrm>
                <a:off x="4848225" y="1940708"/>
                <a:ext cx="3124562" cy="11738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</m:t>
                      </m:r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6A2719-6484-C17B-4AE9-201223827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25" y="1940708"/>
                <a:ext cx="3124562" cy="1173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328FBA-CC3C-4DCE-2AF8-8A69B259B18A}"/>
                  </a:ext>
                </a:extLst>
              </p:cNvPr>
              <p:cNvSpPr txBox="1"/>
              <p:nvPr/>
            </p:nvSpPr>
            <p:spPr>
              <a:xfrm>
                <a:off x="4848225" y="3659607"/>
                <a:ext cx="1319213" cy="8878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5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328FBA-CC3C-4DCE-2AF8-8A69B259B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25" y="3659607"/>
                <a:ext cx="1319213" cy="887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5479BDB-D06E-CE2C-6C85-C21EF45A39FE}"/>
              </a:ext>
            </a:extLst>
          </p:cNvPr>
          <p:cNvSpPr txBox="1"/>
          <p:nvPr/>
        </p:nvSpPr>
        <p:spPr>
          <a:xfrm>
            <a:off x="322780" y="2222363"/>
            <a:ext cx="452544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1. Using the loss function,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6AC37-5631-83CA-B4F5-02D53DEC39D3}"/>
              </a:ext>
            </a:extLst>
          </p:cNvPr>
          <p:cNvSpPr txBox="1"/>
          <p:nvPr/>
        </p:nvSpPr>
        <p:spPr>
          <a:xfrm>
            <a:off x="648063" y="3743446"/>
            <a:ext cx="405728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substitute the equation </a:t>
            </a:r>
            <a:endParaRPr lang="en-PH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77675-5D27-4EB4-3D0E-8E3291F79DC7}"/>
              </a:ext>
            </a:extLst>
          </p:cNvPr>
          <p:cNvSpPr txBox="1"/>
          <p:nvPr/>
        </p:nvSpPr>
        <p:spPr>
          <a:xfrm>
            <a:off x="6410506" y="3743446"/>
            <a:ext cx="53798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to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A0D7A7-224F-D49B-7FD7-9AF4FB6CB014}"/>
                  </a:ext>
                </a:extLst>
              </p:cNvPr>
              <p:cNvSpPr txBox="1"/>
              <p:nvPr/>
            </p:nvSpPr>
            <p:spPr>
              <a:xfrm>
                <a:off x="7004922" y="3453246"/>
                <a:ext cx="2967038" cy="11738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5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nary>
                        <m:naryPr>
                          <m:chr m:val="∑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A0D7A7-224F-D49B-7FD7-9AF4FB6C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2" y="3453246"/>
                <a:ext cx="2967038" cy="11738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377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AEE83-26FF-5AB8-ADA0-B4AE958CF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8C36C3-24F8-B1B4-3F37-A2B488AB0048}"/>
                  </a:ext>
                </a:extLst>
              </p:cNvPr>
              <p:cNvSpPr txBox="1"/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8C36C3-24F8-B1B4-3F37-A2B488AB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9F2428-4736-ABF2-1555-A3671FEAF80B}"/>
                  </a:ext>
                </a:extLst>
              </p:cNvPr>
              <p:cNvSpPr txBox="1"/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9F2428-4736-ABF2-1555-A3671FEA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A1F36-64AC-A3A1-3D35-9325E41E76DE}"/>
                  </a:ext>
                </a:extLst>
              </p:cNvPr>
              <p:cNvSpPr txBox="1"/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5A1F36-64AC-A3A1-3D35-9325E41E7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D594DE6-4D69-7B61-F4F0-4B14FFD581B2}"/>
              </a:ext>
            </a:extLst>
          </p:cNvPr>
          <p:cNvSpPr txBox="1"/>
          <p:nvPr/>
        </p:nvSpPr>
        <p:spPr>
          <a:xfrm>
            <a:off x="332306" y="2365238"/>
            <a:ext cx="3982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2. Get the derivative of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C4A669-5A08-DEA4-A7A9-7B640B728C19}"/>
                  </a:ext>
                </a:extLst>
              </p:cNvPr>
              <p:cNvSpPr txBox="1"/>
              <p:nvPr/>
            </p:nvSpPr>
            <p:spPr>
              <a:xfrm>
                <a:off x="4480797" y="2019373"/>
                <a:ext cx="2967038" cy="11738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5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nary>
                        <m:naryPr>
                          <m:chr m:val="∑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C4A669-5A08-DEA4-A7A9-7B640B72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797" y="2019373"/>
                <a:ext cx="2967038" cy="1173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9BA8DF-5455-1F50-D1DF-01379E10463C}"/>
              </a:ext>
            </a:extLst>
          </p:cNvPr>
          <p:cNvSpPr txBox="1"/>
          <p:nvPr/>
        </p:nvSpPr>
        <p:spPr>
          <a:xfrm>
            <a:off x="425890" y="3447124"/>
            <a:ext cx="578441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If we use the </a:t>
            </a:r>
            <a:r>
              <a:rPr lang="en-PH" sz="3000" b="1" dirty="0"/>
              <a:t>power rule, </a:t>
            </a:r>
            <a:r>
              <a:rPr lang="en-PH" sz="3000" dirty="0"/>
              <a:t>we get…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FFE099-BE0F-7590-BF2A-5052DC668AD7}"/>
                  </a:ext>
                </a:extLst>
              </p:cNvPr>
              <p:cNvSpPr txBox="1"/>
              <p:nvPr/>
            </p:nvSpPr>
            <p:spPr>
              <a:xfrm>
                <a:off x="332306" y="4083842"/>
                <a:ext cx="6241610" cy="11738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5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nary>
                        <m:naryPr>
                          <m:chr m:val="∑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PH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2−1</m:t>
                              </m:r>
                            </m:sup>
                          </m:sSup>
                        </m:e>
                      </m:nary>
                      <m:r>
                        <a:rPr lang="en-PH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FFE099-BE0F-7590-BF2A-5052DC668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06" y="4083842"/>
                <a:ext cx="6241610" cy="1173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44598-FC39-03F8-DD55-1AB787AECC88}"/>
                  </a:ext>
                </a:extLst>
              </p:cNvPr>
              <p:cNvSpPr txBox="1"/>
              <p:nvPr/>
            </p:nvSpPr>
            <p:spPr>
              <a:xfrm>
                <a:off x="332306" y="5478668"/>
                <a:ext cx="5308160" cy="11738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5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nary>
                        <m:naryPr>
                          <m:chr m:val="∑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F44598-FC39-03F8-DD55-1AB787AE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06" y="5478668"/>
                <a:ext cx="5308160" cy="11738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911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FF9A-36C6-4330-9F78-20285D67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5A593A7-CF29-79D0-8B92-A3E6C8D3E801}"/>
              </a:ext>
            </a:extLst>
          </p:cNvPr>
          <p:cNvSpPr txBox="1"/>
          <p:nvPr/>
        </p:nvSpPr>
        <p:spPr>
          <a:xfrm>
            <a:off x="332306" y="2365238"/>
            <a:ext cx="53636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3. Substitute back the equation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C2E165-D5AF-3CAE-E66B-C49B3D5DEB39}"/>
                  </a:ext>
                </a:extLst>
              </p:cNvPr>
              <p:cNvSpPr txBox="1"/>
              <p:nvPr/>
            </p:nvSpPr>
            <p:spPr>
              <a:xfrm>
                <a:off x="5879307" y="2097955"/>
                <a:ext cx="2967038" cy="117384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5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nary>
                        <m:naryPr>
                          <m:chr m:val="∑"/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C2E165-D5AF-3CAE-E66B-C49B3D5DE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07" y="2097955"/>
                <a:ext cx="2967038" cy="11738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54B4D8-6721-3E3B-C9C7-69EFDB691F1D}"/>
                  </a:ext>
                </a:extLst>
              </p:cNvPr>
              <p:cNvSpPr txBox="1"/>
              <p:nvPr/>
            </p:nvSpPr>
            <p:spPr>
              <a:xfrm>
                <a:off x="5879307" y="4062590"/>
                <a:ext cx="4319947" cy="139025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54B4D8-6721-3E3B-C9C7-69EFDB691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07" y="4062590"/>
                <a:ext cx="4319947" cy="1390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0C8F79-90AF-7968-BFD4-1A1C938CED2B}"/>
              </a:ext>
            </a:extLst>
          </p:cNvPr>
          <p:cNvSpPr txBox="1"/>
          <p:nvPr/>
        </p:nvSpPr>
        <p:spPr>
          <a:xfrm>
            <a:off x="2432034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D09801-CF1B-385B-D0FF-3C8ABD355BED}"/>
                  </a:ext>
                </a:extLst>
              </p:cNvPr>
              <p:cNvSpPr txBox="1"/>
              <p:nvPr/>
            </p:nvSpPr>
            <p:spPr>
              <a:xfrm>
                <a:off x="9934575" y="2240942"/>
                <a:ext cx="1319213" cy="8878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5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25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5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25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D09801-CF1B-385B-D0FF-3C8ABD35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575" y="2240942"/>
                <a:ext cx="1319213" cy="887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B1AD09E-A38D-EA78-ED64-F69E28EC2556}"/>
              </a:ext>
            </a:extLst>
          </p:cNvPr>
          <p:cNvSpPr txBox="1"/>
          <p:nvPr/>
        </p:nvSpPr>
        <p:spPr>
          <a:xfrm>
            <a:off x="9152456" y="24078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to</a:t>
            </a:r>
            <a:endParaRPr lang="en-PH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2BBDE7-1CDA-6730-F6C2-D30543777473}"/>
              </a:ext>
            </a:extLst>
          </p:cNvPr>
          <p:cNvSpPr txBox="1"/>
          <p:nvPr/>
        </p:nvSpPr>
        <p:spPr>
          <a:xfrm>
            <a:off x="952500" y="4480717"/>
            <a:ext cx="462914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We now have the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7053FA-5C2E-69B4-A362-E2FDE70BE539}"/>
                  </a:ext>
                </a:extLst>
              </p:cNvPr>
              <p:cNvSpPr txBox="1"/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7053FA-5C2E-69B4-A362-E2FDE70BE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4608C5-B77F-CFEA-AC69-FEC13441ED2F}"/>
                  </a:ext>
                </a:extLst>
              </p:cNvPr>
              <p:cNvSpPr txBox="1"/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4608C5-B77F-CFEA-AC69-FEC13441E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0E96E0-8FC8-C830-F052-8F436F765BDA}"/>
                  </a:ext>
                </a:extLst>
              </p:cNvPr>
              <p:cNvSpPr txBox="1"/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0E96E0-8FC8-C830-F052-8F436F76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173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70BC7-922B-BF9F-51F0-7846F276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228DF5-902C-1829-EB6C-E7DBD567E707}"/>
                  </a:ext>
                </a:extLst>
              </p:cNvPr>
              <p:cNvSpPr txBox="1"/>
              <p:nvPr/>
            </p:nvSpPr>
            <p:spPr>
              <a:xfrm>
                <a:off x="1551145" y="5073481"/>
                <a:ext cx="9488329" cy="1046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Next, we get the derivative of the </a:t>
                </a:r>
                <a:r>
                  <a:rPr lang="en-PH" sz="3000" b="1" dirty="0"/>
                  <a:t>predicted outputs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PH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PH" sz="32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000" dirty="0"/>
                  <a:t>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228DF5-902C-1829-EB6C-E7DBD567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145" y="5073481"/>
                <a:ext cx="9488329" cy="1046440"/>
              </a:xfrm>
              <a:prstGeom prst="rect">
                <a:avLst/>
              </a:prstGeom>
              <a:blipFill>
                <a:blip r:embed="rId3"/>
                <a:stretch>
                  <a:fillRect l="-1477" t="-6977" b="-16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F4FCD-6694-08B0-E4B7-6DFF4CDE8C9D}"/>
                  </a:ext>
                </a:extLst>
              </p:cNvPr>
              <p:cNvSpPr txBox="1"/>
              <p:nvPr/>
            </p:nvSpPr>
            <p:spPr>
              <a:xfrm>
                <a:off x="2865596" y="2587359"/>
                <a:ext cx="2086688" cy="16832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F4FCD-6694-08B0-E4B7-6DFF4CDE8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596" y="2587359"/>
                <a:ext cx="2086688" cy="1683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08C7F6-ED1D-CE93-9B67-9F48CBDDF3C3}"/>
                  </a:ext>
                </a:extLst>
              </p:cNvPr>
              <p:cNvSpPr txBox="1"/>
              <p:nvPr/>
            </p:nvSpPr>
            <p:spPr>
              <a:xfrm>
                <a:off x="4952284" y="2587359"/>
                <a:ext cx="2686050" cy="16833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5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5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5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5000" b="1" i="1" smtClean="0">
                              <a:solidFill>
                                <a:srgbClr val="00B05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5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5000" b="1" i="1" smtClean="0">
                                  <a:solidFill>
                                    <a:srgbClr val="00B05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5000" b="1" i="1" smtClean="0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5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5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08C7F6-ED1D-CE93-9B67-9F48CBDDF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84" y="2587359"/>
                <a:ext cx="2686050" cy="1683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57089-3DEB-75AD-CD0A-DB4B134AB7F2}"/>
                  </a:ext>
                </a:extLst>
              </p:cNvPr>
              <p:cNvSpPr txBox="1"/>
              <p:nvPr/>
            </p:nvSpPr>
            <p:spPr>
              <a:xfrm>
                <a:off x="7638334" y="2572355"/>
                <a:ext cx="2133600" cy="16982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5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5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5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5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57089-3DEB-75AD-CD0A-DB4B134A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334" y="2572355"/>
                <a:ext cx="2133600" cy="16982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28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30821-AFDB-ACA7-F9F9-397770D06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FDE212-6438-103B-B302-B0107465C67E}"/>
                  </a:ext>
                </a:extLst>
              </p:cNvPr>
              <p:cNvSpPr txBox="1"/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FDE212-6438-103B-B302-B0107465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1995D0-1983-3B0B-9044-E476CF756552}"/>
                  </a:ext>
                </a:extLst>
              </p:cNvPr>
              <p:cNvSpPr txBox="1"/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1995D0-1983-3B0B-9044-E476CF756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31A170-3D15-7CBA-D4CD-BA9054DD38E9}"/>
                  </a:ext>
                </a:extLst>
              </p:cNvPr>
              <p:cNvSpPr txBox="1"/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31A170-3D15-7CBA-D4CD-BA9054DD3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C54DC7F-91C0-8641-3222-47C08A553057}"/>
              </a:ext>
            </a:extLst>
          </p:cNvPr>
          <p:cNvSpPr txBox="1"/>
          <p:nvPr/>
        </p:nvSpPr>
        <p:spPr>
          <a:xfrm>
            <a:off x="332305" y="2365238"/>
            <a:ext cx="830687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1. Using the formula to get the predicted values,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75F58-17D6-0A78-A509-28BD2FC74A1F}"/>
                  </a:ext>
                </a:extLst>
              </p:cNvPr>
              <p:cNvSpPr txBox="1"/>
              <p:nvPr/>
            </p:nvSpPr>
            <p:spPr>
              <a:xfrm>
                <a:off x="3517718" y="2965007"/>
                <a:ext cx="495953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3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875F58-17D6-0A78-A509-28BD2FC74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18" y="2965007"/>
                <a:ext cx="495953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D45EA1C-1A18-8273-F99E-7EC333CCAB50}"/>
              </a:ext>
            </a:extLst>
          </p:cNvPr>
          <p:cNvSpPr txBox="1"/>
          <p:nvPr/>
        </p:nvSpPr>
        <p:spPr>
          <a:xfrm>
            <a:off x="503754" y="4015601"/>
            <a:ext cx="405728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substitute the equation 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B0A38D-7EFC-AC2D-BB05-FF024C03196A}"/>
                  </a:ext>
                </a:extLst>
              </p:cNvPr>
              <p:cNvSpPr txBox="1"/>
              <p:nvPr/>
            </p:nvSpPr>
            <p:spPr>
              <a:xfrm>
                <a:off x="4666893" y="3822636"/>
                <a:ext cx="1248491" cy="10559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B0A38D-7EFC-AC2D-BB05-FF024C031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893" y="3822636"/>
                <a:ext cx="1248491" cy="1055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2B09FAB-5C4A-8AFA-C517-C90EF92C51DE}"/>
              </a:ext>
            </a:extLst>
          </p:cNvPr>
          <p:cNvSpPr txBox="1"/>
          <p:nvPr/>
        </p:nvSpPr>
        <p:spPr>
          <a:xfrm>
            <a:off x="6167078" y="4015601"/>
            <a:ext cx="6477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to</a:t>
            </a:r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AF91F-5453-208D-7CDC-76B78B3A3CEE}"/>
                  </a:ext>
                </a:extLst>
              </p:cNvPr>
              <p:cNvSpPr txBox="1"/>
              <p:nvPr/>
            </p:nvSpPr>
            <p:spPr>
              <a:xfrm>
                <a:off x="6814778" y="3844813"/>
                <a:ext cx="4873468" cy="10469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6AF91F-5453-208D-7CDC-76B78B3A3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778" y="3844813"/>
                <a:ext cx="4873468" cy="10469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418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3759-876D-808D-A60F-6505E8EA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98CFF5-E756-F1FB-F804-69F588B9F2FF}"/>
                  </a:ext>
                </a:extLst>
              </p:cNvPr>
              <p:cNvSpPr txBox="1"/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98CFF5-E756-F1FB-F804-69F588B9F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858355-F827-1E74-99B1-DA717D0AED26}"/>
                  </a:ext>
                </a:extLst>
              </p:cNvPr>
              <p:cNvSpPr txBox="1"/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858355-F827-1E74-99B1-DA717D0A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E5914-4D37-8BE5-B200-BE99FC1B19B4}"/>
                  </a:ext>
                </a:extLst>
              </p:cNvPr>
              <p:cNvSpPr txBox="1"/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E5914-4D37-8BE5-B200-BE99FC1B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C87EEC-8B41-63B3-9458-7F09A464D46A}"/>
              </a:ext>
            </a:extLst>
          </p:cNvPr>
          <p:cNvSpPr txBox="1"/>
          <p:nvPr/>
        </p:nvSpPr>
        <p:spPr>
          <a:xfrm>
            <a:off x="332305" y="2365238"/>
            <a:ext cx="830687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2. Get the derivative of 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71B1D-3E5A-37BB-95A7-2E3F5875C9A7}"/>
              </a:ext>
            </a:extLst>
          </p:cNvPr>
          <p:cNvSpPr txBox="1"/>
          <p:nvPr/>
        </p:nvSpPr>
        <p:spPr>
          <a:xfrm>
            <a:off x="503753" y="3429000"/>
            <a:ext cx="55922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Using the </a:t>
            </a:r>
            <a:r>
              <a:rPr lang="en-PH" sz="3000" b="1" dirty="0"/>
              <a:t>constant rule, </a:t>
            </a:r>
            <a:r>
              <a:rPr lang="en-PH" sz="3000" dirty="0"/>
              <a:t>we get..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BB9DE9-D0C3-7D90-E7BE-BBB930EC35B0}"/>
                  </a:ext>
                </a:extLst>
              </p:cNvPr>
              <p:cNvSpPr txBox="1"/>
              <p:nvPr/>
            </p:nvSpPr>
            <p:spPr>
              <a:xfrm>
                <a:off x="4378044" y="2145392"/>
                <a:ext cx="4873468" cy="10469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BB9DE9-D0C3-7D90-E7BE-BBB930EC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044" y="2145392"/>
                <a:ext cx="4873468" cy="1046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D62CF-8FD4-A15A-FD30-45554E18429C}"/>
                  </a:ext>
                </a:extLst>
              </p:cNvPr>
              <p:cNvSpPr txBox="1"/>
              <p:nvPr/>
            </p:nvSpPr>
            <p:spPr>
              <a:xfrm>
                <a:off x="631269" y="4212395"/>
                <a:ext cx="7007781" cy="10469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D62CF-8FD4-A15A-FD30-45554E184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69" y="4212395"/>
                <a:ext cx="7007781" cy="10469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C787CD-2A17-BB03-60D7-3E7FB038F68C}"/>
                  </a:ext>
                </a:extLst>
              </p:cNvPr>
              <p:cNvSpPr txBox="1"/>
              <p:nvPr/>
            </p:nvSpPr>
            <p:spPr>
              <a:xfrm>
                <a:off x="654723" y="5616007"/>
                <a:ext cx="5574628" cy="10469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C787CD-2A17-BB03-60D7-3E7FB038F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3" y="5616007"/>
                <a:ext cx="5574628" cy="10469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571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C07-23B1-A18F-CCAA-FE55C93CB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EC64DE-ADD1-CC2E-6E49-D2443EAEF045}"/>
              </a:ext>
            </a:extLst>
          </p:cNvPr>
          <p:cNvSpPr txBox="1"/>
          <p:nvPr/>
        </p:nvSpPr>
        <p:spPr>
          <a:xfrm>
            <a:off x="332306" y="2365238"/>
            <a:ext cx="53636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3. Substitute back the equation</a:t>
            </a:r>
            <a:endParaRPr lang="en-PH" sz="3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13FC5-3350-C07A-60F6-FDAA647D46D2}"/>
              </a:ext>
            </a:extLst>
          </p:cNvPr>
          <p:cNvSpPr txBox="1"/>
          <p:nvPr/>
        </p:nvSpPr>
        <p:spPr>
          <a:xfrm>
            <a:off x="2432034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1E7D1-FF79-4CAE-3055-4A5793D4A10D}"/>
              </a:ext>
            </a:extLst>
          </p:cNvPr>
          <p:cNvSpPr txBox="1"/>
          <p:nvPr/>
        </p:nvSpPr>
        <p:spPr>
          <a:xfrm>
            <a:off x="733423" y="3446306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to</a:t>
            </a:r>
            <a:endParaRPr lang="en-PH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9AE5-16B0-6F72-B058-993C0AFB7D47}"/>
              </a:ext>
            </a:extLst>
          </p:cNvPr>
          <p:cNvSpPr txBox="1"/>
          <p:nvPr/>
        </p:nvSpPr>
        <p:spPr>
          <a:xfrm>
            <a:off x="856181" y="5175843"/>
            <a:ext cx="462914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We now have the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7CC44B-EE15-06DF-9087-55E0E77801B7}"/>
                  </a:ext>
                </a:extLst>
              </p:cNvPr>
              <p:cNvSpPr txBox="1"/>
              <p:nvPr/>
            </p:nvSpPr>
            <p:spPr>
              <a:xfrm>
                <a:off x="5816679" y="2118760"/>
                <a:ext cx="4873468" cy="10469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7CC44B-EE15-06DF-9087-55E0E7780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679" y="2118760"/>
                <a:ext cx="4873468" cy="1046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8A356-F2C0-0266-44BD-6F97FA7D6BB8}"/>
                  </a:ext>
                </a:extLst>
              </p:cNvPr>
              <p:cNvSpPr txBox="1"/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8A356-F2C0-0266-44BD-6F97FA7D6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DDECEA-5858-6286-D55C-BE126C18012C}"/>
                  </a:ext>
                </a:extLst>
              </p:cNvPr>
              <p:cNvSpPr txBox="1"/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>
                                  <a:alpha val="3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>
                                  <a:alpha val="30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>
                                      <a:alpha val="3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>
                                          <a:alpha val="3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>
                      <a:alpha val="3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DDECEA-5858-6286-D55C-BE126C180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48F4A-8F17-0D5F-14EF-B5E4812C00C8}"/>
                  </a:ext>
                </a:extLst>
              </p:cNvPr>
              <p:cNvSpPr txBox="1"/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>
                              <a:alpha val="3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48F4A-8F17-0D5F-14EF-B5E4812C0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2B9F96-212F-45ED-B44D-2EF5CDBC6C74}"/>
                  </a:ext>
                </a:extLst>
              </p:cNvPr>
              <p:cNvSpPr txBox="1"/>
              <p:nvPr/>
            </p:nvSpPr>
            <p:spPr>
              <a:xfrm>
                <a:off x="1546027" y="3195307"/>
                <a:ext cx="1248491" cy="10559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2B9F96-212F-45ED-B44D-2EF5CDBC6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027" y="3195307"/>
                <a:ext cx="1248491" cy="1055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14D58C-E9E8-DEDB-929E-3F5FCC08987F}"/>
                  </a:ext>
                </a:extLst>
              </p:cNvPr>
              <p:cNvSpPr txBox="1"/>
              <p:nvPr/>
            </p:nvSpPr>
            <p:spPr>
              <a:xfrm>
                <a:off x="5756793" y="4876402"/>
                <a:ext cx="1929882" cy="105599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14D58C-E9E8-DEDB-929E-3F5FCC089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93" y="4876402"/>
                <a:ext cx="1929882" cy="10559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0702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61C3D-93B5-CA0E-1FFE-C2D768D77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3FB4B0F-950D-F44E-5B19-80E3A2AE8A54}"/>
              </a:ext>
            </a:extLst>
          </p:cNvPr>
          <p:cNvSpPr txBox="1"/>
          <p:nvPr/>
        </p:nvSpPr>
        <p:spPr>
          <a:xfrm>
            <a:off x="2432034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6B99F-7B6E-04E7-EA17-0DD99452FFAB}"/>
              </a:ext>
            </a:extLst>
          </p:cNvPr>
          <p:cNvSpPr txBox="1"/>
          <p:nvPr/>
        </p:nvSpPr>
        <p:spPr>
          <a:xfrm>
            <a:off x="1799690" y="5585486"/>
            <a:ext cx="859261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Now we have both derivatives, we can plug them in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190BBD-6DF5-7FFE-FD07-8DBC5B7D66D0}"/>
                  </a:ext>
                </a:extLst>
              </p:cNvPr>
              <p:cNvSpPr txBox="1"/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190BBD-6DF5-7FFE-FD07-8DBC5B7D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E3DF9-36E7-54C7-AFA3-6E12F755820A}"/>
                  </a:ext>
                </a:extLst>
              </p:cNvPr>
              <p:cNvSpPr txBox="1"/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E3DF9-36E7-54C7-AFA3-6E12F755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8EE6B0-9EA2-54A6-CAA7-A34BE99EB911}"/>
                  </a:ext>
                </a:extLst>
              </p:cNvPr>
              <p:cNvSpPr txBox="1"/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8EE6B0-9EA2-54A6-CAA7-A34BE99EB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9BCF1D-10C1-47E7-1B21-B8DC14A6A209}"/>
                  </a:ext>
                </a:extLst>
              </p:cNvPr>
              <p:cNvSpPr txBox="1"/>
              <p:nvPr/>
            </p:nvSpPr>
            <p:spPr>
              <a:xfrm>
                <a:off x="7426404" y="2111135"/>
                <a:ext cx="1929882" cy="10559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9BCF1D-10C1-47E7-1B21-B8DC14A6A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404" y="2111135"/>
                <a:ext cx="1929882" cy="1055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A48E1-C656-D636-E3F1-E0F11F1325F1}"/>
                  </a:ext>
                </a:extLst>
              </p:cNvPr>
              <p:cNvSpPr txBox="1"/>
              <p:nvPr/>
            </p:nvSpPr>
            <p:spPr>
              <a:xfrm>
                <a:off x="2684975" y="1979497"/>
                <a:ext cx="4319947" cy="13902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A48E1-C656-D636-E3F1-E0F11F132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975" y="1979497"/>
                <a:ext cx="4319947" cy="1390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9C2E0F-EC07-E644-D16C-0E58E5BF30AC}"/>
                  </a:ext>
                </a:extLst>
              </p:cNvPr>
              <p:cNvSpPr txBox="1"/>
              <p:nvPr/>
            </p:nvSpPr>
            <p:spPr>
              <a:xfrm>
                <a:off x="3689867" y="3690871"/>
                <a:ext cx="5292207" cy="139025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9C2E0F-EC07-E644-D16C-0E58E5BF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867" y="3690871"/>
                <a:ext cx="5292207" cy="1390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76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83A9C-E7F9-2C26-AA8C-9CD7FBE1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C8D227-71D1-4832-0077-D15C959B12A7}"/>
              </a:ext>
            </a:extLst>
          </p:cNvPr>
          <p:cNvSpPr txBox="1"/>
          <p:nvPr/>
        </p:nvSpPr>
        <p:spPr>
          <a:xfrm>
            <a:off x="2432034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71328C-2075-49A7-FF1F-0C9C911F11F8}"/>
                  </a:ext>
                </a:extLst>
              </p:cNvPr>
              <p:cNvSpPr txBox="1"/>
              <p:nvPr/>
            </p:nvSpPr>
            <p:spPr>
              <a:xfrm>
                <a:off x="2314040" y="4461536"/>
                <a:ext cx="859261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Finally, we now have the derivative of the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</m:t>
                    </m:r>
                    <m:r>
                      <a:rPr lang="en-GB" sz="3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𝒐𝒔𝒔</m:t>
                    </m:r>
                  </m:oMath>
                </a14:m>
                <a:r>
                  <a:rPr lang="en-PH" sz="3000" dirty="0"/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3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71328C-2075-49A7-FF1F-0C9C911F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40" y="4461536"/>
                <a:ext cx="8592619" cy="1015663"/>
              </a:xfrm>
              <a:prstGeom prst="rect">
                <a:avLst/>
              </a:prstGeom>
              <a:blipFill>
                <a:blip r:embed="rId3"/>
                <a:stretch>
                  <a:fillRect l="-1703" t="-7229" r="-284" b="-18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5BD91A-8AE0-82E8-A4F3-59C3A4CA2FCD}"/>
                  </a:ext>
                </a:extLst>
              </p:cNvPr>
              <p:cNvSpPr txBox="1"/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5BD91A-8AE0-82E8-A4F3-59C3A4CA2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718516"/>
                <a:ext cx="1675687" cy="10469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7372-6DCE-14FE-56B3-9194B6CA83E6}"/>
                  </a:ext>
                </a:extLst>
              </p:cNvPr>
              <p:cNvSpPr txBox="1"/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F7372-6DCE-14FE-56B3-9194B6CA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235" y="718451"/>
                <a:ext cx="1675687" cy="10470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1F638-4BC7-D8D3-64CB-77C43D4D0F5B}"/>
                  </a:ext>
                </a:extLst>
              </p:cNvPr>
              <p:cNvSpPr txBox="1"/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PH" sz="3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3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PH" sz="3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A1F638-4BC7-D8D3-64CB-77C43D4D0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922" y="709474"/>
                <a:ext cx="1248491" cy="1055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4DC7A2-1650-5C5F-FCE4-7BA094BAF965}"/>
                  </a:ext>
                </a:extLst>
              </p:cNvPr>
              <p:cNvSpPr txBox="1"/>
              <p:nvPr/>
            </p:nvSpPr>
            <p:spPr>
              <a:xfrm>
                <a:off x="3829050" y="2185921"/>
                <a:ext cx="5292207" cy="139025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4DC7A2-1650-5C5F-FCE4-7BA094BAF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50" y="2185921"/>
                <a:ext cx="5292207" cy="1390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106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7B85-1D7C-5673-B2DB-EB25EBCAE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DA424A-F029-CF6D-82B7-AA4101C0BF4E}"/>
              </a:ext>
            </a:extLst>
          </p:cNvPr>
          <p:cNvSpPr txBox="1"/>
          <p:nvPr/>
        </p:nvSpPr>
        <p:spPr>
          <a:xfrm>
            <a:off x="2432034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8C5CD2-8E05-6E6E-8359-F8305C7B2AFE}"/>
                  </a:ext>
                </a:extLst>
              </p:cNvPr>
              <p:cNvSpPr txBox="1"/>
              <p:nvPr/>
            </p:nvSpPr>
            <p:spPr>
              <a:xfrm>
                <a:off x="250600" y="5087544"/>
                <a:ext cx="859261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And we can use this derivative into </a:t>
                </a:r>
                <a:r>
                  <a:rPr lang="en-PH" sz="3000" b="1" dirty="0"/>
                  <a:t>Gradient Descent </a:t>
                </a:r>
                <a:r>
                  <a:rPr lang="en-PH" sz="3000" dirty="0"/>
                  <a:t>to find the optimal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3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8C5CD2-8E05-6E6E-8359-F8305C7B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00" y="5087544"/>
                <a:ext cx="8592619" cy="1015663"/>
              </a:xfrm>
              <a:prstGeom prst="rect">
                <a:avLst/>
              </a:prstGeom>
              <a:blipFill>
                <a:blip r:embed="rId3"/>
                <a:stretch>
                  <a:fillRect l="-1631" t="-7229" b="-18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382F1-1DBD-1F42-2163-504207D69D92}"/>
                  </a:ext>
                </a:extLst>
              </p:cNvPr>
              <p:cNvSpPr txBox="1"/>
              <p:nvPr/>
            </p:nvSpPr>
            <p:spPr>
              <a:xfrm>
                <a:off x="248071" y="754793"/>
                <a:ext cx="5292207" cy="13902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382F1-1DBD-1F42-2163-504207D69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71" y="754793"/>
                <a:ext cx="5292207" cy="1390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C09520-1A87-82B2-F30A-915837D2DB0D}"/>
              </a:ext>
            </a:extLst>
          </p:cNvPr>
          <p:cNvGraphicFramePr/>
          <p:nvPr/>
        </p:nvGraphicFramePr>
        <p:xfrm>
          <a:off x="8428379" y="107271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57C95B-9DBE-EC01-1D1E-173995F1A3BE}"/>
              </a:ext>
            </a:extLst>
          </p:cNvPr>
          <p:cNvSpPr txBox="1"/>
          <p:nvPr/>
        </p:nvSpPr>
        <p:spPr>
          <a:xfrm>
            <a:off x="7708255" y="2621055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F260C2-52A5-AB4F-7FA2-BE8F13111659}"/>
                  </a:ext>
                </a:extLst>
              </p:cNvPr>
              <p:cNvSpPr txBox="1"/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F260C2-52A5-AB4F-7FA2-BE8F1311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717" y="4551284"/>
                <a:ext cx="7177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BD26CA-3689-8DB6-DF9B-20D88619EA44}"/>
              </a:ext>
            </a:extLst>
          </p:cNvPr>
          <p:cNvSpPr/>
          <p:nvPr/>
        </p:nvSpPr>
        <p:spPr>
          <a:xfrm>
            <a:off x="8753475" y="1809750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248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0DA20-992D-584E-3047-331DC72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785FB09-9A8F-545C-B712-308BAA145A7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4000" b="0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  <a:endParaRPr lang="en-PH" sz="4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E785FB09-9A8F-545C-B712-308BAA145A7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3" t="-14783" r="-100226" b="-3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3" t="-14783" r="-226" b="-3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6D9736-9647-81C9-A0FA-40E5B8D430B7}"/>
              </a:ext>
            </a:extLst>
          </p:cNvPr>
          <p:cNvSpPr txBox="1"/>
          <p:nvPr/>
        </p:nvSpPr>
        <p:spPr>
          <a:xfrm>
            <a:off x="4445422" y="1075112"/>
            <a:ext cx="33011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1" dirty="0"/>
              <a:t>Training Data</a:t>
            </a:r>
            <a:endParaRPr lang="en-US" sz="4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EE96DC-6198-0908-DBF8-72EF68DF014A}"/>
                  </a:ext>
                </a:extLst>
              </p:cNvPr>
              <p:cNvSpPr txBox="1"/>
              <p:nvPr/>
            </p:nvSpPr>
            <p:spPr>
              <a:xfrm>
                <a:off x="696000" y="5075002"/>
                <a:ext cx="10800000" cy="791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Let us call all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200" b="1" dirty="0"/>
                  <a:t> </a:t>
                </a:r>
                <a:r>
                  <a:rPr lang="en-PH" sz="2200" dirty="0"/>
                  <a:t>and our observed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200" b="1" dirty="0"/>
                  <a:t>. </a:t>
                </a:r>
                <a:r>
                  <a:rPr lang="en-PH" sz="2200" dirty="0"/>
                  <a:t>We will these inputs and run them to our neural network.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EE96DC-6198-0908-DBF8-72EF68DF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5075002"/>
                <a:ext cx="10800000" cy="791692"/>
              </a:xfrm>
              <a:prstGeom prst="rect">
                <a:avLst/>
              </a:prstGeom>
              <a:blipFill>
                <a:blip r:embed="rId4"/>
                <a:stretch>
                  <a:fillRect l="-734" t="-2326" b="-1550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89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23A6B-0E73-7327-3B9F-B023390BA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8F117F-9DF2-D147-B45C-174400BE4208}"/>
              </a:ext>
            </a:extLst>
          </p:cNvPr>
          <p:cNvSpPr txBox="1"/>
          <p:nvPr/>
        </p:nvSpPr>
        <p:spPr>
          <a:xfrm>
            <a:off x="2432034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AB00C-0E21-C7B2-ABF8-EAC5578C8070}"/>
              </a:ext>
            </a:extLst>
          </p:cNvPr>
          <p:cNvSpPr txBox="1"/>
          <p:nvPr/>
        </p:nvSpPr>
        <p:spPr>
          <a:xfrm>
            <a:off x="248071" y="3004798"/>
            <a:ext cx="117644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Let us plug in the observed values and predicted values in our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FE98B2-8812-3808-E07A-8DE672F3CB6E}"/>
                  </a:ext>
                </a:extLst>
              </p:cNvPr>
              <p:cNvSpPr txBox="1"/>
              <p:nvPr/>
            </p:nvSpPr>
            <p:spPr>
              <a:xfrm>
                <a:off x="248071" y="754793"/>
                <a:ext cx="5292207" cy="13902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FE98B2-8812-3808-E07A-8DE672F3C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71" y="754793"/>
                <a:ext cx="5292207" cy="1390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092ADB-9391-1F7A-1925-D55AF9E6EC5F}"/>
                  </a:ext>
                </a:extLst>
              </p:cNvPr>
              <p:cNvSpPr txBox="1"/>
              <p:nvPr/>
            </p:nvSpPr>
            <p:spPr>
              <a:xfrm>
                <a:off x="248071" y="3750758"/>
                <a:ext cx="10812846" cy="98328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GB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−2.6</m:t>
                              </m:r>
                            </m:e>
                          </m:d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.6</m:t>
                              </m:r>
                            </m:e>
                          </m:d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−2.6</m:t>
                              </m:r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</m:t>
                      </m:r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092ADB-9391-1F7A-1925-D55AF9E6E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71" y="3750758"/>
                <a:ext cx="10812846" cy="983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F75C5B-A6C5-1B76-9F0A-717DB2C9CB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321742"/>
                  </p:ext>
                </p:extLst>
              </p:nvPr>
            </p:nvGraphicFramePr>
            <p:xfrm>
              <a:off x="7159466" y="841288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29F75C5B-A6C5-1B76-9F0A-717DB2C9CB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321742"/>
                  </p:ext>
                </p:extLst>
              </p:nvPr>
            </p:nvGraphicFramePr>
            <p:xfrm>
              <a:off x="7159466" y="841288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412" t="-2222" r="-2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26" t="-2222" r="-1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2222" r="-823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3DAA58-5E9D-1841-A838-978CCC8E464F}"/>
                  </a:ext>
                </a:extLst>
              </p:cNvPr>
              <p:cNvSpPr txBox="1"/>
              <p:nvPr/>
            </p:nvSpPr>
            <p:spPr>
              <a:xfrm>
                <a:off x="248071" y="5611565"/>
                <a:ext cx="2552195" cy="98328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−15.7</m:t>
                      </m:r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3DAA58-5E9D-1841-A838-978CCC8E4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71" y="5611565"/>
                <a:ext cx="2552195" cy="9832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2ECB59B-5451-08E0-1A98-35539021717E}"/>
              </a:ext>
            </a:extLst>
          </p:cNvPr>
          <p:cNvSpPr txBox="1"/>
          <p:nvPr/>
        </p:nvSpPr>
        <p:spPr>
          <a:xfrm>
            <a:off x="248071" y="4895804"/>
            <a:ext cx="255219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And we get…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3F4A8-5EF1-667F-1F62-7D7C26ED87AD}"/>
              </a:ext>
            </a:extLst>
          </p:cNvPr>
          <p:cNvSpPr/>
          <p:nvPr/>
        </p:nvSpPr>
        <p:spPr>
          <a:xfrm>
            <a:off x="1828800" y="5769830"/>
            <a:ext cx="971465" cy="666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265218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1ADA-7425-220C-B7AC-1F27450A8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ECED77-786B-55D9-FADB-5D69FAF586EB}"/>
              </a:ext>
            </a:extLst>
          </p:cNvPr>
          <p:cNvSpPr txBox="1"/>
          <p:nvPr/>
        </p:nvSpPr>
        <p:spPr>
          <a:xfrm>
            <a:off x="2432034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D2352-1817-C374-263F-D4C3FFA04103}"/>
                  </a:ext>
                </a:extLst>
              </p:cNvPr>
              <p:cNvSpPr txBox="1"/>
              <p:nvPr/>
            </p:nvSpPr>
            <p:spPr>
              <a:xfrm>
                <a:off x="2317526" y="5516388"/>
                <a:ext cx="7369400" cy="573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b="1" dirty="0"/>
                  <a:t>-15.7</a:t>
                </a:r>
                <a:r>
                  <a:rPr lang="en-PH" sz="3000" dirty="0"/>
                  <a:t> corresponds to the slope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is 0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D2352-1817-C374-263F-D4C3FFA0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26" y="5516388"/>
                <a:ext cx="7369400" cy="573427"/>
              </a:xfrm>
              <a:prstGeom prst="rect">
                <a:avLst/>
              </a:prstGeom>
              <a:blipFill>
                <a:blip r:embed="rId3"/>
                <a:stretch>
                  <a:fillRect l="-1902" t="-9574" r="-2068" b="-329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5CCB866-4594-00EA-66BA-2EC429E54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54627"/>
              </p:ext>
            </p:extLst>
          </p:nvPr>
        </p:nvGraphicFramePr>
        <p:xfrm>
          <a:off x="7542554" y="1360017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57BE0E-1117-4F7A-65EC-C941FD825267}"/>
              </a:ext>
            </a:extLst>
          </p:cNvPr>
          <p:cNvSpPr txBox="1"/>
          <p:nvPr/>
        </p:nvSpPr>
        <p:spPr>
          <a:xfrm>
            <a:off x="6822430" y="2908356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894BF-62D1-6C83-B4A6-760EDF4A4B66}"/>
                  </a:ext>
                </a:extLst>
              </p:cNvPr>
              <p:cNvSpPr txBox="1"/>
              <p:nvPr/>
            </p:nvSpPr>
            <p:spPr>
              <a:xfrm>
                <a:off x="9025892" y="4838585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894BF-62D1-6C83-B4A6-760EDF4A4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892" y="4838585"/>
                <a:ext cx="7177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1B38E3-79D3-4268-8C8D-2F2CD5078DB6}"/>
              </a:ext>
            </a:extLst>
          </p:cNvPr>
          <p:cNvSpPr/>
          <p:nvPr/>
        </p:nvSpPr>
        <p:spPr>
          <a:xfrm>
            <a:off x="7867650" y="2097051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D2864F65-239D-170A-83B7-322E4F75A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7650" y="4227481"/>
            <a:ext cx="540000" cy="540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62F46A-E0ED-E897-E5EF-BAC78C335C46}"/>
              </a:ext>
            </a:extLst>
          </p:cNvPr>
          <p:cNvCxnSpPr>
            <a:cxnSpLocks/>
          </p:cNvCxnSpPr>
          <p:nvPr/>
        </p:nvCxnSpPr>
        <p:spPr>
          <a:xfrm>
            <a:off x="7353300" y="941578"/>
            <a:ext cx="1095377" cy="2890501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A3339F-6046-DE6C-C087-BB22E7D20298}"/>
                  </a:ext>
                </a:extLst>
              </p:cNvPr>
              <p:cNvSpPr txBox="1"/>
              <p:nvPr/>
            </p:nvSpPr>
            <p:spPr>
              <a:xfrm>
                <a:off x="2728703" y="2783534"/>
                <a:ext cx="2552195" cy="98328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−15.7</m:t>
                      </m:r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A3339F-6046-DE6C-C087-BB22E7D2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03" y="2783534"/>
                <a:ext cx="2552195" cy="9832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3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98ADB-F966-1285-B319-737CF9C76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04B08D2-081E-C434-E0A8-FEB383691B7B}"/>
              </a:ext>
            </a:extLst>
          </p:cNvPr>
          <p:cNvSpPr txBox="1"/>
          <p:nvPr/>
        </p:nvSpPr>
        <p:spPr>
          <a:xfrm>
            <a:off x="2397741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16265-42C2-D1D5-A0A8-154607FAD20C}"/>
              </a:ext>
            </a:extLst>
          </p:cNvPr>
          <p:cNvSpPr txBox="1"/>
          <p:nvPr/>
        </p:nvSpPr>
        <p:spPr>
          <a:xfrm>
            <a:off x="213778" y="3004798"/>
            <a:ext cx="117644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Next, we calculate the step size by plugging in the slope </a:t>
            </a:r>
            <a:r>
              <a:rPr lang="en-PH" sz="3000" b="1" dirty="0"/>
              <a:t>-15.7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3FC8D-7D7A-2B6D-E378-99B011868B88}"/>
                  </a:ext>
                </a:extLst>
              </p:cNvPr>
              <p:cNvSpPr txBox="1"/>
              <p:nvPr/>
            </p:nvSpPr>
            <p:spPr>
              <a:xfrm>
                <a:off x="366177" y="3836017"/>
                <a:ext cx="587269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=−15.7 ×0.1=−1.57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83FC8D-7D7A-2B6D-E378-99B011868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7" y="3836017"/>
                <a:ext cx="587269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5D03E1A-B6BD-129D-B220-657F59CC7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1928246"/>
                  </p:ext>
                </p:extLst>
              </p:nvPr>
            </p:nvGraphicFramePr>
            <p:xfrm>
              <a:off x="7125173" y="841288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5D03E1A-B6BD-129D-B220-657F59CC7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1928246"/>
                  </p:ext>
                </p:extLst>
              </p:nvPr>
            </p:nvGraphicFramePr>
            <p:xfrm>
              <a:off x="7125173" y="841288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412" t="-2222" r="-2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826" t="-2222" r="-1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222" r="-823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001BF1-1E42-639B-968B-964F56B251CA}"/>
                  </a:ext>
                </a:extLst>
              </p:cNvPr>
              <p:cNvSpPr txBox="1"/>
              <p:nvPr/>
            </p:nvSpPr>
            <p:spPr>
              <a:xfrm>
                <a:off x="213778" y="4895804"/>
                <a:ext cx="6387048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We now calculate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 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001BF1-1E42-639B-968B-964F56B25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8" y="4895804"/>
                <a:ext cx="6387048" cy="553998"/>
              </a:xfrm>
              <a:prstGeom prst="rect">
                <a:avLst/>
              </a:prstGeom>
              <a:blipFill>
                <a:blip r:embed="rId5"/>
                <a:stretch>
                  <a:fillRect l="-2195" t="-13187" b="-340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2DAEB2-2771-378A-4145-7870BBDE3038}"/>
                  </a:ext>
                </a:extLst>
              </p:cNvPr>
              <p:cNvSpPr txBox="1"/>
              <p:nvPr/>
            </p:nvSpPr>
            <p:spPr>
              <a:xfrm>
                <a:off x="366178" y="907193"/>
                <a:ext cx="607652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𝑙𝑒𝑎𝑟𝑛𝑖𝑛𝑔𝑟𝑎𝑡𝑒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2DAEB2-2771-378A-4145-7870BBDE3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8" y="907193"/>
                <a:ext cx="607652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84B404-82F7-CB32-5345-4243303AE17C}"/>
                  </a:ext>
                </a:extLst>
              </p:cNvPr>
              <p:cNvSpPr txBox="1"/>
              <p:nvPr/>
            </p:nvSpPr>
            <p:spPr>
              <a:xfrm>
                <a:off x="6738403" y="4895804"/>
                <a:ext cx="523981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𝑁𝑒𝑤</m:t>
                      </m:r>
                      <m:sSub>
                        <m:sSubPr>
                          <m:ctrlP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𝑂𝑙𝑑</m:t>
                      </m:r>
                      <m:sSub>
                        <m:sSubPr>
                          <m:ctrlP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84B404-82F7-CB32-5345-4243303AE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403" y="4895804"/>
                <a:ext cx="523981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0B6DC6-8FF0-53DA-EFDE-EEF7B921F63D}"/>
                  </a:ext>
                </a:extLst>
              </p:cNvPr>
              <p:cNvSpPr txBox="1"/>
              <p:nvPr/>
            </p:nvSpPr>
            <p:spPr>
              <a:xfrm>
                <a:off x="1794928" y="5886358"/>
                <a:ext cx="523981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𝑁𝑒𝑤</m:t>
                      </m:r>
                      <m:sSub>
                        <m:sSubPr>
                          <m:ctrlP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PH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−1.57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=1.57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0B6DC6-8FF0-53DA-EFDE-EEF7B921F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928" y="5886358"/>
                <a:ext cx="5239819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3E36C7-1138-8B97-E653-9459BF713E2A}"/>
              </a:ext>
            </a:extLst>
          </p:cNvPr>
          <p:cNvSpPr txBox="1"/>
          <p:nvPr/>
        </p:nvSpPr>
        <p:spPr>
          <a:xfrm>
            <a:off x="213778" y="5886358"/>
            <a:ext cx="136737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We get</a:t>
            </a:r>
          </a:p>
        </p:txBody>
      </p:sp>
    </p:spTree>
    <p:extLst>
      <p:ext uri="{BB962C8B-B14F-4D97-AF65-F5344CB8AC3E}">
        <p14:creationId xmlns:p14="http://schemas.microsoft.com/office/powerpoint/2010/main" val="5276295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9A0BC9F-021F-A11F-75FA-8DCDA7A0DD8E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9A0BC9F-021F-A11F-75FA-8DCDA7A0DD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5FEFBD72-AF2E-4A37-DA9E-182892A87AB3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BE9FE6-E1A5-AB1F-6806-934E61E92222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A53031-94F5-46B5-6B47-8AFD7893FADF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EF7D48-B4C3-B179-85C6-CCDB04E9853C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28A3F5-87E6-4BA3-B2E4-B6EF2D6B3C4C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493986-CB3B-2355-BC57-AD02598AA4BB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147A5B-C718-D69B-9945-234651C72FDF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443017-79DD-698B-BD28-30B8B63A6FE8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443017-79DD-698B-BD28-30B8B63A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6E93DF-A27B-ACFD-FF48-A2058C5E65ED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6E93DF-A27B-ACFD-FF48-A2058C5E6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36387-35A8-8D4C-64AC-1C5953C4E24C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36387-35A8-8D4C-64AC-1C5953C4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74E5D-836A-12CB-B335-539A8B1F3865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74E5D-836A-12CB-B335-539A8B1F3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CBD27A-3703-3FC9-33BA-65EFF07FB318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3CBD27A-3703-3FC9-33BA-65EFF07FB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BABE94-FF5B-0142-BC95-1D097A1CFC23}"/>
              </a:ext>
            </a:extLst>
          </p:cNvPr>
          <p:cNvCxnSpPr>
            <a:cxnSpLocks/>
            <a:stCxn id="16" idx="6"/>
            <a:endCxn id="5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5AA4DA-CA5C-57B8-96E8-751A3863BF01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A322E-485E-70B0-A741-06F22608FBF9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A322E-485E-70B0-A741-06F22608F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EE9040C-C18A-7604-206F-D397974425AD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EE9040C-C18A-7604-206F-D39797442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2E27A-5489-AF71-0571-E1EC7F51DC03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2E27A-5489-AF71-0571-E1EC7F51D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4FF3E6E-6CAB-9785-153D-A8DDD9D5B606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4FF3E6E-6CAB-9785-153D-A8DDD9D5B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F940C2-C17B-A4C8-1CB7-ECCBCEE160D5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1.57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F940C2-C17B-A4C8-1CB7-ECCBCEE1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98135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8F0FAB-05D2-7651-9775-48439970ACF2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18F0FAB-05D2-7651-9775-48439970A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12774A7-BF85-83CC-2CB8-B424FDA143E4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5C031E6-519F-0824-9E38-33B1F462F968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5C031E6-519F-0824-9E38-33B1F462F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F3F98A-7869-87F2-66C1-B76BB786D41B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F3F98A-7869-87F2-66C1-B76BB786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AE2F14-FA28-854B-361B-EBCFD3CB0C44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E8F1D4-18B3-083B-3A68-0746DA6ECC87}"/>
              </a:ext>
            </a:extLst>
          </p:cNvPr>
          <p:cNvCxnSpPr>
            <a:cxnSpLocks/>
            <a:stCxn id="30" idx="0"/>
            <a:endCxn id="22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56A9134-24AB-8591-54C6-D93AC7101067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56A9134-24AB-8591-54C6-D93AC7101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D2BF79-6E9A-6C7A-393E-C832E1F5A629}"/>
              </a:ext>
            </a:extLst>
          </p:cNvPr>
          <p:cNvCxnSpPr>
            <a:cxnSpLocks/>
            <a:stCxn id="22" idx="2"/>
            <a:endCxn id="26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BD1660-F6C3-0F16-7CCB-8F6D5A1EBF8E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26F811-E857-AD74-0952-3D919F30D37B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26F811-E857-AD74-0952-3D919F30D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89772D7-428F-7E4A-DF0E-46A1CB86DE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425220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89772D7-428F-7E4A-DF0E-46A1CB86DE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425220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FBAB08-ABB9-E085-F510-B694FDBC48D7}"/>
                  </a:ext>
                </a:extLst>
              </p:cNvPr>
              <p:cNvSpPr txBox="1"/>
              <p:nvPr/>
            </p:nvSpPr>
            <p:spPr>
              <a:xfrm>
                <a:off x="7468984" y="4348884"/>
                <a:ext cx="407531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We not put </a:t>
                </a:r>
                <a:r>
                  <a:rPr lang="en-PH" sz="2200" b="1" dirty="0">
                    <a:solidFill>
                      <a:srgbClr val="FF0000"/>
                    </a:solidFill>
                  </a:rPr>
                  <a:t>1.57</a:t>
                </a:r>
                <a:r>
                  <a:rPr lang="en-PH" sz="2200" dirty="0"/>
                  <a:t> as our new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2200" b="1" dirty="0"/>
                  <a:t>.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FBAB08-ABB9-E085-F510-B694FDBC4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84" y="4348884"/>
                <a:ext cx="4075316" cy="800219"/>
              </a:xfrm>
              <a:prstGeom prst="rect">
                <a:avLst/>
              </a:prstGeom>
              <a:blipFill>
                <a:blip r:embed="rId19"/>
                <a:stretch>
                  <a:fillRect l="-1943" t="-4545" b="-1363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235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2CD6B-A129-B8B0-2441-C1E1C5F61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46C506-0166-EA9F-6172-54E8E4D4000B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E46C506-0166-EA9F-6172-54E8E4D40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D08675BB-F843-3473-70A6-1455783C0CC2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558908-4BAD-A4A2-9BEB-642EF34CE53F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C29C15-EF53-AF0B-4F32-78464F70F97C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BCBA52-D820-C901-0992-676DDA41F7FE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577EC5-1206-9266-A73C-E640755FAB89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38E486-B64D-6F7D-5615-2C70962FC5F1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289865-9D70-A1C2-EEAA-F2D7D6C5B484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EE17D8-76FB-56F3-4BDD-572188C43097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EE17D8-76FB-56F3-4BDD-572188C43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8ED3E8-30E7-A128-CA11-C8AF2CCF2F3D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8ED3E8-30E7-A128-CA11-C8AF2CCF2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ABD85-0440-561B-611B-5407A91D323F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ABD85-0440-561B-611B-5407A91D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495B01-ECFC-9782-9177-322C7192899C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495B01-ECFC-9782-9177-322C7192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1FC8B4-B9C9-DAC5-2031-DA119A22FA88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81FC8B4-B9C9-DAC5-2031-DA119A22F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D0542C-5FC7-B2A0-52A2-6A8AB9092BAD}"/>
              </a:ext>
            </a:extLst>
          </p:cNvPr>
          <p:cNvCxnSpPr>
            <a:cxnSpLocks/>
            <a:stCxn id="16" idx="6"/>
            <a:endCxn id="5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21FE52-8055-0A91-E21E-A910C8EA3D9C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3F2531-5FF5-F68D-D6FB-253DA3CC6683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3F2531-5FF5-F68D-D6FB-253DA3CC6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86E28D-5DC4-55DB-3A74-CBE88D156841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86E28D-5DC4-55DB-3A74-CBE88D156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C1769B-26F2-208D-C5DF-8FA48DE8B1BD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C1769B-26F2-208D-C5DF-8FA48DE8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31A1CC-FB1C-772C-45DD-1AA7F397AF55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31A1CC-FB1C-772C-45DD-1AA7F397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072268-D4C9-D934-FEC1-5FD4B35700A8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1.57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072268-D4C9-D934-FEC1-5FD4B3570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98135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DD8441-BF91-CE20-719C-64A37E2D5DFF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DD8441-BF91-CE20-719C-64A37E2D5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BC06A95-82F2-6229-0338-4F5FF8F45D99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D450FCF-1EFF-8B01-B47C-4FA5C7D32B33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D450FCF-1EFF-8B01-B47C-4FA5C7D32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0AAD2-020C-84BE-2BDF-2B671703B685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0AAD2-020C-84BE-2BDF-2B671703B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8AF6534-8FFD-0F04-A000-A53905F2D97F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6BDB5D-4348-1E94-1885-32EDD91712A4}"/>
              </a:ext>
            </a:extLst>
          </p:cNvPr>
          <p:cNvCxnSpPr>
            <a:cxnSpLocks/>
            <a:stCxn id="30" idx="0"/>
            <a:endCxn id="22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2EBF0E-CB63-0BFF-CE36-D02338DDCA66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62EBF0E-CB63-0BFF-CE36-D02338DDC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A5F71D-A6AA-505F-E687-461CA06E0F61}"/>
              </a:ext>
            </a:extLst>
          </p:cNvPr>
          <p:cNvCxnSpPr>
            <a:cxnSpLocks/>
            <a:stCxn id="22" idx="2"/>
            <a:endCxn id="26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84BF21-1CB8-88FE-8627-36A5FBC5D13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ECCC28-C41A-EBE8-0ECC-67E34ECBE31A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ECCC28-C41A-EBE8-0ECC-67E34ECBE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7F627683-A755-07C8-6763-9C64A797B3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7F627683-A755-07C8-6763-9C64A797B3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4915E0-08E5-6CB9-68D4-2D089AFB00C9}"/>
                  </a:ext>
                </a:extLst>
              </p:cNvPr>
              <p:cNvSpPr txBox="1"/>
              <p:nvPr/>
            </p:nvSpPr>
            <p:spPr>
              <a:xfrm>
                <a:off x="7468984" y="4348884"/>
                <a:ext cx="40753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Do the forward pass 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PH" sz="2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200" dirty="0"/>
                  <a:t> to generate the new 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PH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PH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PH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PH" sz="2400" b="1" dirty="0"/>
              </a:p>
              <a:p>
                <a:r>
                  <a:rPr lang="en-PH" sz="2200" dirty="0"/>
                  <a:t>  </a:t>
                </a:r>
                <a:endParaRPr lang="en-PH" sz="22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4915E0-08E5-6CB9-68D4-2D089AFB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84" y="4348884"/>
                <a:ext cx="4075316" cy="1477328"/>
              </a:xfrm>
              <a:prstGeom prst="rect">
                <a:avLst/>
              </a:prstGeom>
              <a:blipFill>
                <a:blip r:embed="rId19"/>
                <a:stretch>
                  <a:fillRect l="-1943" t="-24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2008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EDD27-59DD-3734-20B1-F6E9F8AC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FCF6C1-07C8-F70F-B975-73227C757165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AFCF6C1-07C8-F70F-B975-73227C7571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C2D8F6C-D3D5-5406-32AE-C343A7FC17A2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661628-3928-395A-7DA9-B4E7C61D3F86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23270-0823-4908-DB13-2E4A0E2C13B3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0EFF6C-661F-79B5-93E8-7D56722C5FD7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D18318-B9D7-5302-600F-2571D2D59E86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6FC7A1-8D31-59E5-A955-27F54B75C4E6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30ED2E-46DB-3004-B328-FAB14E385711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3F8FA1-6AD6-6620-81C1-2110FE9B442C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3F8FA1-6AD6-6620-81C1-2110FE9B4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2CDE-3642-2F51-2D13-E445B37BAB3D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2CDE-3642-2F51-2D13-E445B37B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2D7481-ECF9-1754-C1CC-28CDE85F9A91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2D7481-ECF9-1754-C1CC-28CDE85F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986143-FD66-A874-5A06-D383A94E4F30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986143-FD66-A874-5A06-D383A94E4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C48A62D-E1E9-2608-93F8-D439C2E7D5B8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C48A62D-E1E9-2608-93F8-D439C2E7D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372AF-C4D7-0BF0-6EE0-1A9FA57A51E9}"/>
              </a:ext>
            </a:extLst>
          </p:cNvPr>
          <p:cNvCxnSpPr>
            <a:cxnSpLocks/>
            <a:stCxn id="16" idx="6"/>
            <a:endCxn id="5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6F0259-2EB9-528F-B5E0-F99AFF45AD6E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AFA22A-FD50-B41B-B9E7-25D4A0D58FEE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AFA22A-FD50-B41B-B9E7-25D4A0D58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9CC0AA5-DDB1-D007-E738-EFE58CDF9A34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9CC0AA5-DDB1-D007-E738-EFE58CDF9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37878D-474E-86CB-3D90-B10D9B2B668F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37878D-474E-86CB-3D90-B10D9B2B6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741E56A-16DE-A637-FC3B-0EEC4469460C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741E56A-16DE-A637-FC3B-0EEC44694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430539-FF74-4ED2-E698-4D03B87D42DA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1.57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D430539-FF74-4ED2-E698-4D03B87D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98135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837679-5AB2-3E9B-C8CF-D4FBBDDA3349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837679-5AB2-3E9B-C8CF-D4FBBDDA3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D7A02BE-B0F9-D639-12C4-627E530727C6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A9DF140-6140-891C-D136-6921244116AE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A9DF140-6140-891C-D136-692124411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A1A4A-8EFC-402B-3268-7B25043EF4F9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FA1A4A-8EFC-402B-3268-7B25043E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532831B-A807-6999-3CBD-33AA14D39AF2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F99980-0EE3-7401-AAD8-6E25814AC7E2}"/>
              </a:ext>
            </a:extLst>
          </p:cNvPr>
          <p:cNvCxnSpPr>
            <a:cxnSpLocks/>
            <a:stCxn id="30" idx="0"/>
            <a:endCxn id="22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0A7FED5-AA28-0F6D-664D-1AD15CE0DF65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0A7FED5-AA28-0F6D-664D-1AD15CE0D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5613A6-B544-A17D-03D8-E428317D1BC3}"/>
              </a:ext>
            </a:extLst>
          </p:cNvPr>
          <p:cNvCxnSpPr>
            <a:cxnSpLocks/>
            <a:stCxn id="22" idx="2"/>
            <a:endCxn id="26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9E7DDF-89E6-E22F-190A-E4AB4ADED73F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082910-BAE7-6419-832D-265E2C60CC8C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082910-BAE7-6419-832D-265E2C60C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48E4D10-E92F-0399-B353-C645CEB60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32324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-0.03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848E4D10-E92F-0399-B353-C645CEB60E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32324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-0.03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D1939F-DAAD-6629-D278-D48B62620876}"/>
                  </a:ext>
                </a:extLst>
              </p:cNvPr>
              <p:cNvSpPr txBox="1"/>
              <p:nvPr/>
            </p:nvSpPr>
            <p:spPr>
              <a:xfrm>
                <a:off x="7468984" y="4348884"/>
                <a:ext cx="407531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200" dirty="0"/>
                  <a:t>Do the forward pass for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PH" sz="2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PH" sz="2200" dirty="0"/>
                  <a:t> to generate the new 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PH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PH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PH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PH" sz="2400" b="1" dirty="0"/>
              </a:p>
              <a:p>
                <a:r>
                  <a:rPr lang="en-PH" sz="2200" dirty="0"/>
                  <a:t>  </a:t>
                </a:r>
                <a:endParaRPr lang="en-PH" sz="22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D1939F-DAAD-6629-D278-D48B6262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84" y="4348884"/>
                <a:ext cx="4075316" cy="1477328"/>
              </a:xfrm>
              <a:prstGeom prst="rect">
                <a:avLst/>
              </a:prstGeom>
              <a:blipFill>
                <a:blip r:embed="rId19"/>
                <a:stretch>
                  <a:fillRect l="-1943" t="-246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715F895-5A80-E66C-C4A0-0AC74D70C8DE}"/>
              </a:ext>
            </a:extLst>
          </p:cNvPr>
          <p:cNvSpPr/>
          <p:nvPr/>
        </p:nvSpPr>
        <p:spPr>
          <a:xfrm>
            <a:off x="10450716" y="1428750"/>
            <a:ext cx="1477780" cy="1067463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0904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3CB0C-556E-ACFC-3DF6-09477E39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F27D92-BDF7-396B-1F69-D5E2A21B5C2F}"/>
              </a:ext>
            </a:extLst>
          </p:cNvPr>
          <p:cNvSpPr txBox="1"/>
          <p:nvPr/>
        </p:nvSpPr>
        <p:spPr>
          <a:xfrm>
            <a:off x="2432034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CA6D5-4991-A3B8-04FD-A4B043198355}"/>
              </a:ext>
            </a:extLst>
          </p:cNvPr>
          <p:cNvSpPr txBox="1"/>
          <p:nvPr/>
        </p:nvSpPr>
        <p:spPr>
          <a:xfrm>
            <a:off x="248071" y="3004798"/>
            <a:ext cx="117644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If we plug in the observed values and predicted values in our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A3F695-6813-76C6-56FE-4BF583FCB43C}"/>
                  </a:ext>
                </a:extLst>
              </p:cNvPr>
              <p:cNvSpPr txBox="1"/>
              <p:nvPr/>
            </p:nvSpPr>
            <p:spPr>
              <a:xfrm>
                <a:off x="248071" y="754793"/>
                <a:ext cx="5292207" cy="13902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3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3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A3F695-6813-76C6-56FE-4BF583FCB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71" y="754793"/>
                <a:ext cx="5292207" cy="1390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91BDA4-41E3-F9C2-479D-2FF3315371DB}"/>
                  </a:ext>
                </a:extLst>
              </p:cNvPr>
              <p:cNvSpPr txBox="1"/>
              <p:nvPr/>
            </p:nvSpPr>
            <p:spPr>
              <a:xfrm>
                <a:off x="248071" y="3750758"/>
                <a:ext cx="11362904" cy="98328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GB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1.03</m:t>
                              </m:r>
                            </m:e>
                          </m:d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−0.03</m:t>
                              </m:r>
                            </m:e>
                          </m:d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1.04</m:t>
                              </m:r>
                            </m:e>
                          </m:d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</m:t>
                      </m:r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91BDA4-41E3-F9C2-479D-2FF331537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71" y="3750758"/>
                <a:ext cx="11362904" cy="9832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E19AD8-31A6-9593-FE6E-77D43D78C8EA}"/>
                  </a:ext>
                </a:extLst>
              </p:cNvPr>
              <p:cNvSpPr txBox="1"/>
              <p:nvPr/>
            </p:nvSpPr>
            <p:spPr>
              <a:xfrm>
                <a:off x="248071" y="5611565"/>
                <a:ext cx="2552195" cy="98328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E19AD8-31A6-9593-FE6E-77D43D78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71" y="5611565"/>
                <a:ext cx="2552195" cy="983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62FF99B-6465-2442-10E8-D03EE768DB25}"/>
              </a:ext>
            </a:extLst>
          </p:cNvPr>
          <p:cNvSpPr txBox="1"/>
          <p:nvPr/>
        </p:nvSpPr>
        <p:spPr>
          <a:xfrm>
            <a:off x="248071" y="4895804"/>
            <a:ext cx="255219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And we get…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E8E8F8-D1D2-DE61-C349-026452835C25}"/>
              </a:ext>
            </a:extLst>
          </p:cNvPr>
          <p:cNvSpPr/>
          <p:nvPr/>
        </p:nvSpPr>
        <p:spPr>
          <a:xfrm>
            <a:off x="1828800" y="5769830"/>
            <a:ext cx="971465" cy="6667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839D7CE-6243-19C1-649A-5E562B98AE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349945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-0.03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839D7CE-6243-19C1-649A-5E562B98AE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4349945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6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-0.03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01698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C9548-6DB0-3CE5-E441-95B1C87C7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88E842-A3D4-CDF3-BC48-12D48306FAE2}"/>
              </a:ext>
            </a:extLst>
          </p:cNvPr>
          <p:cNvSpPr txBox="1"/>
          <p:nvPr/>
        </p:nvSpPr>
        <p:spPr>
          <a:xfrm>
            <a:off x="2432034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980532-97A6-9434-9310-7170E4B7D9E8}"/>
                  </a:ext>
                </a:extLst>
              </p:cNvPr>
              <p:cNvSpPr txBox="1"/>
              <p:nvPr/>
            </p:nvSpPr>
            <p:spPr>
              <a:xfrm>
                <a:off x="2317526" y="5516388"/>
                <a:ext cx="8064724" cy="573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b="1" dirty="0"/>
                  <a:t>-6.26</a:t>
                </a:r>
                <a:r>
                  <a:rPr lang="en-PH" sz="3000" dirty="0"/>
                  <a:t> corresponds to the slope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is </a:t>
                </a:r>
                <a:r>
                  <a:rPr lang="en-PH" sz="3000" b="1" dirty="0"/>
                  <a:t>1.57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980532-97A6-9434-9310-7170E4B7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26" y="5516388"/>
                <a:ext cx="8064724" cy="573427"/>
              </a:xfrm>
              <a:prstGeom prst="rect">
                <a:avLst/>
              </a:prstGeom>
              <a:blipFill>
                <a:blip r:embed="rId3"/>
                <a:stretch>
                  <a:fillRect l="-1738" t="-9574" b="-329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4B94961-E1A9-452B-D7AF-9072F0188145}"/>
              </a:ext>
            </a:extLst>
          </p:cNvPr>
          <p:cNvGraphicFramePr/>
          <p:nvPr/>
        </p:nvGraphicFramePr>
        <p:xfrm>
          <a:off x="7542554" y="1360017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D9A9D1-687B-562A-43B9-F23CF0E13D4B}"/>
              </a:ext>
            </a:extLst>
          </p:cNvPr>
          <p:cNvSpPr txBox="1"/>
          <p:nvPr/>
        </p:nvSpPr>
        <p:spPr>
          <a:xfrm>
            <a:off x="6822430" y="2908356"/>
            <a:ext cx="7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D765E9-92C1-030E-21E7-E81196989B89}"/>
                  </a:ext>
                </a:extLst>
              </p:cNvPr>
              <p:cNvSpPr txBox="1"/>
              <p:nvPr/>
            </p:nvSpPr>
            <p:spPr>
              <a:xfrm>
                <a:off x="9025892" y="4838585"/>
                <a:ext cx="7177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D765E9-92C1-030E-21E7-E8119698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892" y="4838585"/>
                <a:ext cx="7177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820BF3-A654-89D9-30A5-5FE55A4614B3}"/>
              </a:ext>
            </a:extLst>
          </p:cNvPr>
          <p:cNvSpPr/>
          <p:nvPr/>
        </p:nvSpPr>
        <p:spPr>
          <a:xfrm>
            <a:off x="7867650" y="2097051"/>
            <a:ext cx="3190875" cy="2486590"/>
          </a:xfrm>
          <a:custGeom>
            <a:avLst/>
            <a:gdLst>
              <a:gd name="connsiteX0" fmla="*/ 0 w 3190875"/>
              <a:gd name="connsiteY0" fmla="*/ 0 h 2486590"/>
              <a:gd name="connsiteX1" fmla="*/ 590550 w 3190875"/>
              <a:gd name="connsiteY1" fmla="*/ 1514475 h 2486590"/>
              <a:gd name="connsiteX2" fmla="*/ 1247775 w 3190875"/>
              <a:gd name="connsiteY2" fmla="*/ 2362200 h 2486590"/>
              <a:gd name="connsiteX3" fmla="*/ 1924050 w 3190875"/>
              <a:gd name="connsiteY3" fmla="*/ 2400300 h 2486590"/>
              <a:gd name="connsiteX4" fmla="*/ 2733675 w 3190875"/>
              <a:gd name="connsiteY4" fmla="*/ 1581150 h 2486590"/>
              <a:gd name="connsiteX5" fmla="*/ 3190875 w 3190875"/>
              <a:gd name="connsiteY5" fmla="*/ 866775 h 2486590"/>
              <a:gd name="connsiteX6" fmla="*/ 3190875 w 3190875"/>
              <a:gd name="connsiteY6" fmla="*/ 866775 h 2486590"/>
              <a:gd name="connsiteX7" fmla="*/ 3190875 w 3190875"/>
              <a:gd name="connsiteY7" fmla="*/ 866775 h 248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90875" h="2486590">
                <a:moveTo>
                  <a:pt x="0" y="0"/>
                </a:moveTo>
                <a:cubicBezTo>
                  <a:pt x="191294" y="560387"/>
                  <a:pt x="382588" y="1120775"/>
                  <a:pt x="590550" y="1514475"/>
                </a:cubicBezTo>
                <a:cubicBezTo>
                  <a:pt x="798512" y="1908175"/>
                  <a:pt x="1025525" y="2214562"/>
                  <a:pt x="1247775" y="2362200"/>
                </a:cubicBezTo>
                <a:cubicBezTo>
                  <a:pt x="1470025" y="2509838"/>
                  <a:pt x="1676400" y="2530475"/>
                  <a:pt x="1924050" y="2400300"/>
                </a:cubicBezTo>
                <a:cubicBezTo>
                  <a:pt x="2171700" y="2270125"/>
                  <a:pt x="2522537" y="1836738"/>
                  <a:pt x="2733675" y="1581150"/>
                </a:cubicBezTo>
                <a:cubicBezTo>
                  <a:pt x="2944813" y="1325562"/>
                  <a:pt x="3190875" y="866775"/>
                  <a:pt x="3190875" y="866775"/>
                </a:cubicBezTo>
                <a:lnTo>
                  <a:pt x="3190875" y="866775"/>
                </a:lnTo>
                <a:lnTo>
                  <a:pt x="3190875" y="866775"/>
                </a:ln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F047A454-7759-E72B-1253-7295EA754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7650" y="4227481"/>
            <a:ext cx="540000" cy="540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51FD2B-DCB7-1C23-BB93-581CE4CB46AE}"/>
              </a:ext>
            </a:extLst>
          </p:cNvPr>
          <p:cNvCxnSpPr>
            <a:cxnSpLocks/>
          </p:cNvCxnSpPr>
          <p:nvPr/>
        </p:nvCxnSpPr>
        <p:spPr>
          <a:xfrm>
            <a:off x="7503993" y="2796421"/>
            <a:ext cx="2182933" cy="239273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900778-18FA-2386-8088-06B094FD7D62}"/>
                  </a:ext>
                </a:extLst>
              </p:cNvPr>
              <p:cNvSpPr txBox="1"/>
              <p:nvPr/>
            </p:nvSpPr>
            <p:spPr>
              <a:xfrm>
                <a:off x="2728703" y="2783534"/>
                <a:ext cx="2552195" cy="98328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8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6.26</m:t>
                      </m:r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900778-18FA-2386-8088-06B094FD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703" y="2783534"/>
                <a:ext cx="2552195" cy="9832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4D095021-DF14-C8E3-E6A8-B75D3BF56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5892" y="42601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6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DD0BF-11CB-FE30-B655-5B477862A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48C671-3870-9188-C348-252D11D2266B}"/>
              </a:ext>
            </a:extLst>
          </p:cNvPr>
          <p:cNvSpPr txBox="1"/>
          <p:nvPr/>
        </p:nvSpPr>
        <p:spPr>
          <a:xfrm>
            <a:off x="2397741" y="4274779"/>
            <a:ext cx="610669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8B97B-95EC-0002-B678-C498892B7E2A}"/>
              </a:ext>
            </a:extLst>
          </p:cNvPr>
          <p:cNvSpPr txBox="1"/>
          <p:nvPr/>
        </p:nvSpPr>
        <p:spPr>
          <a:xfrm>
            <a:off x="213778" y="3004798"/>
            <a:ext cx="1176444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Next, we calculate the step size by plugging in the slope </a:t>
            </a:r>
            <a:r>
              <a:rPr lang="en-PH" sz="3000" b="1" dirty="0"/>
              <a:t>-6.26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0EEDF9-C380-B39B-A304-B23B115F3D46}"/>
                  </a:ext>
                </a:extLst>
              </p:cNvPr>
              <p:cNvSpPr txBox="1"/>
              <p:nvPr/>
            </p:nvSpPr>
            <p:spPr>
              <a:xfrm>
                <a:off x="366177" y="3836017"/>
                <a:ext cx="615844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=−6.26 ×0.1=−0.626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0EEDF9-C380-B39B-A304-B23B115F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7" y="3836017"/>
                <a:ext cx="615844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DA1836-22D2-50D1-235B-7D09C5BF20F7}"/>
                  </a:ext>
                </a:extLst>
              </p:cNvPr>
              <p:cNvSpPr txBox="1"/>
              <p:nvPr/>
            </p:nvSpPr>
            <p:spPr>
              <a:xfrm>
                <a:off x="213778" y="4895804"/>
                <a:ext cx="6387048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sz="3000" dirty="0"/>
                  <a:t>We now calculate the new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GB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PH" sz="3000" dirty="0"/>
                  <a:t>  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DA1836-22D2-50D1-235B-7D09C5BF2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8" y="4895804"/>
                <a:ext cx="6387048" cy="553998"/>
              </a:xfrm>
              <a:prstGeom prst="rect">
                <a:avLst/>
              </a:prstGeom>
              <a:blipFill>
                <a:blip r:embed="rId4"/>
                <a:stretch>
                  <a:fillRect l="-2195" t="-13187" b="-340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142510-9E48-915D-4B3D-5A4DA943CC7A}"/>
                  </a:ext>
                </a:extLst>
              </p:cNvPr>
              <p:cNvSpPr txBox="1"/>
              <p:nvPr/>
            </p:nvSpPr>
            <p:spPr>
              <a:xfrm>
                <a:off x="366178" y="907193"/>
                <a:ext cx="607652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𝑙𝑒𝑎𝑟𝑛𝑖𝑛𝑔𝑟𝑎𝑡𝑒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142510-9E48-915D-4B3D-5A4DA943C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8" y="907193"/>
                <a:ext cx="607652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AF8664-501D-603A-0BC3-CA06ECD511D9}"/>
                  </a:ext>
                </a:extLst>
              </p:cNvPr>
              <p:cNvSpPr txBox="1"/>
              <p:nvPr/>
            </p:nvSpPr>
            <p:spPr>
              <a:xfrm>
                <a:off x="6738403" y="4895804"/>
                <a:ext cx="523981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𝑁𝑒𝑤</m:t>
                      </m:r>
                      <m:sSub>
                        <m:sSubPr>
                          <m:ctrlP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𝑂𝑙𝑑</m:t>
                      </m:r>
                      <m:sSub>
                        <m:sSubPr>
                          <m:ctrlP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AF8664-501D-603A-0BC3-CA06ECD51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403" y="4895804"/>
                <a:ext cx="523981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2A3A9B-0372-5CF0-2BFC-7163A5AC96D7}"/>
                  </a:ext>
                </a:extLst>
              </p:cNvPr>
              <p:cNvSpPr txBox="1"/>
              <p:nvPr/>
            </p:nvSpPr>
            <p:spPr>
              <a:xfrm>
                <a:off x="1794928" y="5886358"/>
                <a:ext cx="605367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𝑁𝑒𝑤</m:t>
                      </m:r>
                      <m:sSub>
                        <m:sSubPr>
                          <m:ctrlP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1.57</m:t>
                      </m:r>
                      <m:r>
                        <a:rPr lang="en-PH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0.626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2.19</m:t>
                      </m:r>
                    </m:oMath>
                  </m:oMathPara>
                </a14:m>
                <a:endParaRPr lang="en-PH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2A3A9B-0372-5CF0-2BFC-7163A5AC9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928" y="5886358"/>
                <a:ext cx="605367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61723FF-D3AB-6BE7-9A23-F27DBB186BA7}"/>
              </a:ext>
            </a:extLst>
          </p:cNvPr>
          <p:cNvSpPr txBox="1"/>
          <p:nvPr/>
        </p:nvSpPr>
        <p:spPr>
          <a:xfrm>
            <a:off x="213778" y="5886358"/>
            <a:ext cx="136737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3000" dirty="0"/>
              <a:t>We 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90AD520-D182-A415-3C6E-1FB3BFE50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929136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-0.03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D90AD520-D182-A415-3C6E-1FB3BFE506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7929136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-0.03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1800" dirty="0"/>
                            <a:t>-1.04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8849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4E73C-034E-D288-4571-757BB3CC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0609E1-A7E3-323F-8E8A-B149AE12DAE9}"/>
                  </a:ext>
                </a:extLst>
              </p:cNvPr>
              <p:cNvSpPr/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90609E1-A7E3-323F-8E8A-B149AE12D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8" y="3075476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F122A-56C0-821D-A234-36202A7774BA}"/>
              </a:ext>
            </a:extLst>
          </p:cNvPr>
          <p:cNvSpPr/>
          <p:nvPr/>
        </p:nvSpPr>
        <p:spPr>
          <a:xfrm>
            <a:off x="3500717" y="135791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F94D0E-2EAD-5CAA-3348-4BFB36985D32}"/>
              </a:ext>
            </a:extLst>
          </p:cNvPr>
          <p:cNvSpPr/>
          <p:nvPr/>
        </p:nvSpPr>
        <p:spPr>
          <a:xfrm>
            <a:off x="3500717" y="43707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CDD31A-64D4-A284-3D68-A87BFF1BB1CD}"/>
              </a:ext>
            </a:extLst>
          </p:cNvPr>
          <p:cNvSpPr/>
          <p:nvPr/>
        </p:nvSpPr>
        <p:spPr>
          <a:xfrm>
            <a:off x="6792161" y="3037288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58A80-D471-BBF7-ED85-9E3FF9EC057A}"/>
              </a:ext>
            </a:extLst>
          </p:cNvPr>
          <p:cNvCxnSpPr>
            <a:cxnSpLocks/>
            <a:stCxn id="4" idx="6"/>
            <a:endCxn id="16" idx="2"/>
          </p:cNvCxnSpPr>
          <p:nvPr/>
        </p:nvCxnSpPr>
        <p:spPr>
          <a:xfrm flipV="1">
            <a:off x="1301928" y="1815119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6C485-0308-B6B1-4F2B-ACA1AB53517A}"/>
              </a:ext>
            </a:extLst>
          </p:cNvPr>
          <p:cNvCxnSpPr>
            <a:cxnSpLocks/>
            <a:stCxn id="4" idx="6"/>
            <a:endCxn id="20" idx="2"/>
          </p:cNvCxnSpPr>
          <p:nvPr/>
        </p:nvCxnSpPr>
        <p:spPr>
          <a:xfrm>
            <a:off x="1301928" y="3532676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44BD0C-14AF-C4C4-D816-32B5F751E689}"/>
              </a:ext>
            </a:extLst>
          </p:cNvPr>
          <p:cNvCxnSpPr>
            <a:cxnSpLocks/>
            <a:stCxn id="5" idx="6"/>
            <a:endCxn id="26" idx="2"/>
          </p:cNvCxnSpPr>
          <p:nvPr/>
        </p:nvCxnSpPr>
        <p:spPr>
          <a:xfrm>
            <a:off x="4415117" y="1815119"/>
            <a:ext cx="2267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A98CA1-B583-77AC-591D-DF1499F25991}"/>
              </a:ext>
            </a:extLst>
          </p:cNvPr>
          <p:cNvCxnSpPr>
            <a:cxnSpLocks/>
            <a:stCxn id="6" idx="6"/>
            <a:endCxn id="30" idx="2"/>
          </p:cNvCxnSpPr>
          <p:nvPr/>
        </p:nvCxnSpPr>
        <p:spPr>
          <a:xfrm>
            <a:off x="4415117" y="4827900"/>
            <a:ext cx="2317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AF7E53-F110-8A0C-C0CB-C1A67E049099}"/>
                  </a:ext>
                </a:extLst>
              </p:cNvPr>
              <p:cNvSpPr txBox="1"/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3.34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AF7E53-F110-8A0C-C0CB-C1A67E049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14" y="1930222"/>
                <a:ext cx="98135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02877-1E2A-311C-0681-2DDFB64A6269}"/>
                  </a:ext>
                </a:extLst>
              </p:cNvPr>
              <p:cNvSpPr txBox="1"/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−3.53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F02877-1E2A-311C-0681-2DDFB64A6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6" y="4056165"/>
                <a:ext cx="126829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3F274E-99DC-D467-D1B6-F33A01F8638B}"/>
                  </a:ext>
                </a:extLst>
              </p:cNvPr>
              <p:cNvSpPr txBox="1"/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−1.22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3F274E-99DC-D467-D1B6-F33A01F8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0" y="2246066"/>
                <a:ext cx="126829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A18F00-2883-E286-110F-86FC7D676F96}"/>
                  </a:ext>
                </a:extLst>
              </p:cNvPr>
              <p:cNvSpPr txBox="1"/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−2.30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A18F00-2883-E286-110F-86FC7D67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53" y="3971257"/>
                <a:ext cx="120097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6C43A4-0A24-3FF8-89B8-D58A290060D3}"/>
                  </a:ext>
                </a:extLst>
              </p:cNvPr>
              <p:cNvSpPr/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6C43A4-0A24-3FF8-89B8-D58A29006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18" y="1512491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30A30-E431-BA9E-708B-29E00EAD8A0F}"/>
              </a:ext>
            </a:extLst>
          </p:cNvPr>
          <p:cNvCxnSpPr>
            <a:cxnSpLocks/>
            <a:stCxn id="16" idx="6"/>
            <a:endCxn id="5" idx="2"/>
          </p:cNvCxnSpPr>
          <p:nvPr/>
        </p:nvCxnSpPr>
        <p:spPr>
          <a:xfrm>
            <a:off x="2795855" y="1815119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7FC875-492C-7754-9871-85FC4EA1BF11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2703765" y="4827900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5A6E30-BF0D-D6C0-2051-FE5CDF054C31}"/>
                  </a:ext>
                </a:extLst>
              </p:cNvPr>
              <p:cNvSpPr txBox="1"/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−1.43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5A6E30-BF0D-D6C0-2051-FE5CDF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093" y="1146858"/>
                <a:ext cx="1268296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4EF83B7-DCFD-DB66-4620-F7471AC2602F}"/>
                  </a:ext>
                </a:extLst>
              </p:cNvPr>
              <p:cNvSpPr/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4EF83B7-DCFD-DB66-4620-F7471AC26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528" y="4536135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09659A-6EC6-F98E-D369-6BEBF5ED93DE}"/>
                  </a:ext>
                </a:extLst>
              </p:cNvPr>
              <p:cNvSpPr txBox="1"/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0.57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09659A-6EC6-F98E-D369-6BEBF5ED9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685" y="4953026"/>
                <a:ext cx="981359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D94986-9CB2-9C45-091B-C9B5DDA348AC}"/>
                  </a:ext>
                </a:extLst>
              </p:cNvPr>
              <p:cNvSpPr/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D94986-9CB2-9C45-091B-C9B5DDA34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97" y="3181526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0E486E-B0D2-47C0-95A7-4D478B94B19E}"/>
                  </a:ext>
                </a:extLst>
              </p:cNvPr>
              <p:cNvSpPr txBox="1"/>
              <p:nvPr/>
            </p:nvSpPr>
            <p:spPr>
              <a:xfrm>
                <a:off x="5968325" y="2940490"/>
                <a:ext cx="981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2.19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00E486E-B0D2-47C0-95A7-4D478B94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25" y="2940490"/>
                <a:ext cx="98135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4A4D99-4416-97FC-47E5-E54683282EAF}"/>
                  </a:ext>
                </a:extLst>
              </p:cNvPr>
              <p:cNvSpPr txBox="1"/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4A4D99-4416-97FC-47E5-E5468328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42" y="1580985"/>
                <a:ext cx="64626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24F3B12-C2BE-2372-1DC4-8882CAB3910C}"/>
              </a:ext>
            </a:extLst>
          </p:cNvPr>
          <p:cNvSpPr txBox="1"/>
          <p:nvPr/>
        </p:nvSpPr>
        <p:spPr>
          <a:xfrm>
            <a:off x="3518497" y="150385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4AB93D3-6194-F09B-102E-1232F5CAC5DD}"/>
                  </a:ext>
                </a:extLst>
              </p:cNvPr>
              <p:cNvSpPr/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4AB93D3-6194-F09B-102E-1232F5CAC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908" y="1512491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2CCC77-CAC3-1398-EE31-B9A931B70D39}"/>
                  </a:ext>
                </a:extLst>
              </p:cNvPr>
              <p:cNvSpPr txBox="1"/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2CCC77-CAC3-1398-EE31-B9A931B70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01" y="4621001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ADF7B838-4938-A9DF-50DC-B3F9547B4571}"/>
              </a:ext>
            </a:extLst>
          </p:cNvPr>
          <p:cNvSpPr txBox="1"/>
          <p:nvPr/>
        </p:nvSpPr>
        <p:spPr>
          <a:xfrm>
            <a:off x="3510356" y="4543874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FCE138B-2C32-BC64-9276-CABB89CD38CB}"/>
              </a:ext>
            </a:extLst>
          </p:cNvPr>
          <p:cNvCxnSpPr>
            <a:cxnSpLocks/>
            <a:stCxn id="30" idx="0"/>
            <a:endCxn id="22" idx="2"/>
          </p:cNvCxnSpPr>
          <p:nvPr/>
        </p:nvCxnSpPr>
        <p:spPr>
          <a:xfrm flipV="1">
            <a:off x="4962031" y="3484154"/>
            <a:ext cx="291766" cy="10411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61B4541-043F-F65D-F605-385CC0BBCCDE}"/>
                  </a:ext>
                </a:extLst>
              </p:cNvPr>
              <p:cNvSpPr/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61B4541-043F-F65D-F605-385CC0BBC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912" y="4525272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4DB792-64AD-876E-4EB4-FB5400C02678}"/>
              </a:ext>
            </a:extLst>
          </p:cNvPr>
          <p:cNvCxnSpPr>
            <a:cxnSpLocks/>
            <a:stCxn id="22" idx="2"/>
            <a:endCxn id="26" idx="4"/>
          </p:cNvCxnSpPr>
          <p:nvPr/>
        </p:nvCxnSpPr>
        <p:spPr>
          <a:xfrm flipH="1" flipV="1">
            <a:off x="4957027" y="2117746"/>
            <a:ext cx="296770" cy="1366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8D1FF8-3ECA-A4E1-934F-22085E846AD8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884034" y="3484154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0DA3B-4E57-B1FA-9735-0AA7B7BF598A}"/>
                  </a:ext>
                </a:extLst>
              </p:cNvPr>
              <p:cNvSpPr txBox="1"/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PH" sz="3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0DA3B-4E57-B1FA-9735-0AA7B7BF5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50" y="3207154"/>
                <a:ext cx="622222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0E2D1FA7-E6ED-B681-900D-ACE5E30613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Table 33">
                <a:extLst>
                  <a:ext uri="{FF2B5EF4-FFF2-40B4-BE49-F238E27FC236}">
                    <a16:creationId xmlns:a16="http://schemas.microsoft.com/office/drawing/2014/main" id="{0E2D1FA7-E6ED-B681-900D-ACE5E30613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AE00E2E-54CA-8C50-D0EE-22C63568E81A}"/>
              </a:ext>
            </a:extLst>
          </p:cNvPr>
          <p:cNvSpPr txBox="1"/>
          <p:nvPr/>
        </p:nvSpPr>
        <p:spPr>
          <a:xfrm>
            <a:off x="7468984" y="4348884"/>
            <a:ext cx="4075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Plugin the new value and this process repeats again and again and only stops if the</a:t>
            </a:r>
            <a:r>
              <a:rPr lang="en-PH" sz="2200" b="1" dirty="0"/>
              <a:t> Step Size is very close to 0</a:t>
            </a:r>
          </a:p>
        </p:txBody>
      </p:sp>
    </p:spTree>
    <p:extLst>
      <p:ext uri="{BB962C8B-B14F-4D97-AF65-F5344CB8AC3E}">
        <p14:creationId xmlns:p14="http://schemas.microsoft.com/office/powerpoint/2010/main" val="152093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D1673-D31C-D89A-A942-13BB5D3E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F86A56-89BD-33F2-003A-E22BD4CB1A34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F86A56-89BD-33F2-003A-E22BD4CB1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11931C7-2A93-666B-3EED-2FFA31EF570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36B6EB-84F4-5BE6-4255-115C84A6670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5742AD-0E93-71CE-8FF4-111F06A99F71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BD83C0-1D27-2A6F-F696-743AB7351B53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8396A5-E6EE-F951-F462-D697C867FEC8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748A75-1827-42DB-F4A8-9CB30931409E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F2FE0-2D92-1760-D5C3-AFE9A241BF40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032316-2157-8A43-2878-0665974CFFF5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CF21B9-3F22-BF06-860E-EF6AA509B3CF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50F4E-F137-347E-F2AD-36B894F0ACA3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A74180-2705-7AEA-827E-B24BA74C67B2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903712-D166-0B7B-F434-8733CC623C8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8B7657-4A7A-1D2D-531B-EFB4923BB21B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2E92D2-AF14-2BB9-8F95-F6DB7C1062B6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2E92D2-AF14-2BB9-8F95-F6DB7C106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2E1A7E-F71D-734F-EABE-113A39A50FE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E5972-6013-EAFF-CFB6-AE7E1B64E08C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64EAE0-036C-E8C3-67CF-9FAEB1118A72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64EAE0-036C-E8C3-67CF-9FAEB1118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188C447-3197-F233-A890-3CDA4F4C3C81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188C447-3197-F233-A890-3CDA4F4C3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FA824-59E3-B98A-7DDC-A56FA7AADA0E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07C001-77DC-2055-83AA-1A6AB37CB01D}"/>
              </a:ext>
            </a:extLst>
          </p:cNvPr>
          <p:cNvSpPr txBox="1"/>
          <p:nvPr/>
        </p:nvSpPr>
        <p:spPr>
          <a:xfrm>
            <a:off x="8096025" y="906358"/>
            <a:ext cx="3899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This is the</a:t>
            </a:r>
            <a:r>
              <a:rPr lang="en-PH" sz="2200" b="1" dirty="0"/>
              <a:t> neural network </a:t>
            </a:r>
            <a:r>
              <a:rPr lang="en-PH" sz="2200" dirty="0"/>
              <a:t>that we will train using our small dataset</a:t>
            </a:r>
            <a:endParaRPr lang="en-PH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0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55DC-D91F-85A5-F96D-4AF0DBD9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746546-B7A8-10D8-F40A-BA2B3E01FF9B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746546-B7A8-10D8-F40A-BA2B3E01F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BAEC513-882A-6B3E-CB8A-E1D97FA6F5C0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FF9DDF-F592-67D1-4B85-A5E569C1F38C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8DE72C-56CE-A8B8-2056-89E9494EE67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B70B17-6BC9-AC12-1EB8-56F98A3BE754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FB32BA-58CC-1D38-98A2-9DBC7C817085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89BD23-C27F-67CD-CFD8-7150F6B7CC17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E0E5FF-E4F6-699D-4F04-CFAB533DA40B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62BB8F-5683-4849-B993-A818605042AE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E11F74-B3F1-6F96-05FB-CEFF8372E988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29029E-D140-2DB2-03CF-7F6D09B1ACD9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0C7AF9-D115-F644-511A-FC3B90870A82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9B0EC4-480F-F9CE-8CDB-73C316FAEDA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04A9E8-77CB-6E98-95B9-C4C6FFC92085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4EA18A3-A0B7-6793-C6AB-35F1C85B2EDD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4EA18A3-A0B7-6793-C6AB-35F1C85B2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704E3B-3FC1-08C0-A6CF-EBBBD01E747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3FBC0E-96E7-D61D-9ED9-3CE54EAD4EC6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80E7046-C7FD-5C45-F3E5-E267B27646EC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80E7046-C7FD-5C45-F3E5-E267B2764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A3373D6-2AAC-7831-D5CE-17110E9D73C7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A3373D6-2AAC-7831-D5CE-17110E9D7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FF9436-DD13-F278-37BE-97E48C1496AF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CC4EBC-368B-8BA7-E53F-49B4C3467054}"/>
              </a:ext>
            </a:extLst>
          </p:cNvPr>
          <p:cNvSpPr txBox="1"/>
          <p:nvPr/>
        </p:nvSpPr>
        <p:spPr>
          <a:xfrm>
            <a:off x="8096025" y="906358"/>
            <a:ext cx="3899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Our neural network contains </a:t>
            </a:r>
            <a:r>
              <a:rPr lang="en-PH" sz="2200" b="1" dirty="0"/>
              <a:t>1</a:t>
            </a:r>
            <a:r>
              <a:rPr lang="en-PH" sz="2200" dirty="0"/>
              <a:t> </a:t>
            </a:r>
            <a:r>
              <a:rPr lang="en-PH" sz="2200" b="1" dirty="0"/>
              <a:t>hidden layer </a:t>
            </a:r>
            <a:r>
              <a:rPr lang="en-PH" sz="2200" dirty="0"/>
              <a:t>with </a:t>
            </a:r>
            <a:r>
              <a:rPr lang="en-PH" sz="2200" b="1" dirty="0"/>
              <a:t>2 neurons</a:t>
            </a:r>
            <a:r>
              <a:rPr lang="en-PH" sz="2200" dirty="0"/>
              <a:t>.</a:t>
            </a:r>
            <a:endParaRPr lang="en-PH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2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BCED2-83AB-3F2B-08FF-BB75465D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7A9C52E-1566-8135-CEA2-EE56329C688E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7A9C52E-1566-8135-CEA2-EE56329C6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55FF0653-0163-0765-F7CD-9D056849B7E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3C5B72-5CA0-E976-911C-9090DB86ACA6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16DC1C-3D30-35C5-42BB-AE1B7200E175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0658AE-116B-7DBA-41FA-0F9C7CBAC5CA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305540" y="1559625"/>
            <a:ext cx="863690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1FEBC4-4EA7-1933-8544-F079E5863B0F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305540" y="3277182"/>
            <a:ext cx="771600" cy="1306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B2A077-9026-1A90-6FEA-B9AD1C4EABD4}"/>
              </a:ext>
            </a:extLst>
          </p:cNvPr>
          <p:cNvCxnSpPr>
            <a:cxnSpLocks/>
            <a:stCxn id="11" idx="6"/>
            <a:endCxn id="29" idx="2"/>
          </p:cNvCxnSpPr>
          <p:nvPr/>
        </p:nvCxnSpPr>
        <p:spPr>
          <a:xfrm>
            <a:off x="6418729" y="1559625"/>
            <a:ext cx="838680" cy="1669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06CEE3-976A-E7C5-A7C0-46B768204B0A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6418729" y="3228660"/>
            <a:ext cx="838680" cy="1343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D959542-D9D2-D993-38B8-B8E91E9EA497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A5B19-16ED-B9D4-A35C-A231F9FCFB5A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093711-2F8B-4E23-2E15-BA4300667276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579B00-1F4B-51B9-32A2-270F5152A2B8}"/>
                  </a:ext>
                </a:extLst>
              </p:cNvPr>
              <p:cNvSpPr txBox="1"/>
              <p:nvPr/>
            </p:nvSpPr>
            <p:spPr>
              <a:xfrm>
                <a:off x="3142226" y="167472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579B00-1F4B-51B9-32A2-270F5152A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26" y="1674728"/>
                <a:ext cx="75046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8ADBDF-0ED6-F7A9-63A4-6FB71F7A680D}"/>
                  </a:ext>
                </a:extLst>
              </p:cNvPr>
              <p:cNvSpPr txBox="1"/>
              <p:nvPr/>
            </p:nvSpPr>
            <p:spPr>
              <a:xfrm>
                <a:off x="3060108" y="38006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8ADBDF-0ED6-F7A9-63A4-6FB71F7A6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108" y="3800671"/>
                <a:ext cx="75046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3DB561-53A3-BC58-BE8F-8E933F67E61E}"/>
                  </a:ext>
                </a:extLst>
              </p:cNvPr>
              <p:cNvSpPr txBox="1"/>
              <p:nvPr/>
            </p:nvSpPr>
            <p:spPr>
              <a:xfrm>
                <a:off x="6729322" y="181451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3DB561-53A3-BC58-BE8F-8E933F67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322" y="1814516"/>
                <a:ext cx="7504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DB5AC3-406D-E66F-F0C3-49EEE5D0D7C5}"/>
                  </a:ext>
                </a:extLst>
              </p:cNvPr>
              <p:cNvSpPr txBox="1"/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DB5AC3-406D-E66F-F0C3-49EEE5D0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10" y="3734382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A04E217-D712-7B31-8659-E469F7A459F0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3C9F44-2591-E2F8-60DC-9A8830523864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B3A967-D30E-387D-9A5C-F6F2E350CED8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14592B-76AC-783F-C34B-E22166328E64}"/>
                  </a:ext>
                </a:extLst>
              </p:cNvPr>
              <p:cNvSpPr/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714592B-76AC-783F-C34B-E22166328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30" y="125699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9B16AF-CAEE-4044-B3E2-0DCBB667408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799467" y="1559625"/>
            <a:ext cx="70486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C47B48-6936-2D9A-DF4F-2F602692D03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707377" y="4572406"/>
            <a:ext cx="796952" cy="1086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CD5BD9-188A-D5AE-D38F-A0423C181146}"/>
                  </a:ext>
                </a:extLst>
              </p:cNvPr>
              <p:cNvSpPr txBox="1"/>
              <p:nvPr/>
            </p:nvSpPr>
            <p:spPr>
              <a:xfrm>
                <a:off x="4778305" y="964930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CD5BD9-188A-D5AE-D38F-A0423C181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05" y="964930"/>
                <a:ext cx="68153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14247E-96B1-A462-59EA-CC867E4E97C0}"/>
                  </a:ext>
                </a:extLst>
              </p:cNvPr>
              <p:cNvSpPr/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14247E-96B1-A462-59EA-CC867E4E9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40" y="4280641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D978DF-4325-DA05-5659-E970C5B95CBF}"/>
                  </a:ext>
                </a:extLst>
              </p:cNvPr>
              <p:cNvSpPr txBox="1"/>
              <p:nvPr/>
            </p:nvSpPr>
            <p:spPr>
              <a:xfrm>
                <a:off x="4765086" y="4697532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D978DF-4325-DA05-5659-E970C5B95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86" y="4697532"/>
                <a:ext cx="6815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14EA0A-C847-6BC3-C86B-05DD131A2FEF}"/>
                  </a:ext>
                </a:extLst>
              </p:cNvPr>
              <p:cNvSpPr/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14EA0A-C847-6BC3-C86B-05DD131A2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09" y="2926032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FD8A5F-3386-9417-7055-012A87294246}"/>
              </a:ext>
            </a:extLst>
          </p:cNvPr>
          <p:cNvCxnSpPr>
            <a:cxnSpLocks/>
            <a:stCxn id="29" idx="6"/>
            <a:endCxn id="13" idx="2"/>
          </p:cNvCxnSpPr>
          <p:nvPr/>
        </p:nvCxnSpPr>
        <p:spPr>
          <a:xfrm>
            <a:off x="7887646" y="3228660"/>
            <a:ext cx="908127" cy="1033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1213BB9-419C-D027-4E75-8043DF6352D3}"/>
                  </a:ext>
                </a:extLst>
              </p:cNvPr>
              <p:cNvSpPr txBox="1"/>
              <p:nvPr/>
            </p:nvSpPr>
            <p:spPr>
              <a:xfrm>
                <a:off x="7971937" y="2684996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1213BB9-419C-D027-4E75-8043DF635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937" y="2684996"/>
                <a:ext cx="68153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C61871-148C-4398-E077-A301BD7AE90D}"/>
              </a:ext>
            </a:extLst>
          </p:cNvPr>
          <p:cNvSpPr txBox="1"/>
          <p:nvPr/>
        </p:nvSpPr>
        <p:spPr>
          <a:xfrm>
            <a:off x="8096025" y="906358"/>
            <a:ext cx="3899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dirty="0"/>
              <a:t>Our neural network has a total of </a:t>
            </a:r>
            <a:r>
              <a:rPr lang="en-PH" sz="2200" b="1" dirty="0"/>
              <a:t>7 parameters, </a:t>
            </a:r>
            <a:r>
              <a:rPr lang="en-PH" sz="2200" dirty="0"/>
              <a:t>let us name each of our parameter…</a:t>
            </a:r>
            <a:endParaRPr lang="en-PH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21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Words>2502</Words>
  <Application>Microsoft Office PowerPoint</Application>
  <PresentationFormat>Widescreen</PresentationFormat>
  <Paragraphs>921</Paragraphs>
  <Slides>69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Aptos</vt:lpstr>
      <vt:lpstr>Aptos (Body)</vt:lpstr>
      <vt:lpstr>Aptos Display</vt:lpstr>
      <vt:lpstr>Arial</vt:lpstr>
      <vt:lpstr>Calibri (Body)</vt:lpstr>
      <vt:lpstr>Cambria Math</vt:lpstr>
      <vt:lpstr>Wingdings</vt:lpstr>
      <vt:lpstr>Office Theme</vt:lpstr>
      <vt:lpstr>Backpropagation</vt:lpstr>
      <vt:lpstr>Outline</vt:lpstr>
      <vt:lpstr>What is Backpropagation?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822</cp:revision>
  <dcterms:created xsi:type="dcterms:W3CDTF">2024-08-08T01:29:50Z</dcterms:created>
  <dcterms:modified xsi:type="dcterms:W3CDTF">2025-04-07T15:52:53Z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