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ink/ink1.xml" ContentType="application/inkml+xml"/>
  <Override PartName="/ppt/ink/ink2.xml" ContentType="application/inkml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ink/ink3.xml" ContentType="application/inkml+xml"/>
  <Override PartName="/ppt/ink/ink4.xml" ContentType="application/inkml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ink/ink5.xml" ContentType="application/inkml+xml"/>
  <Override PartName="/ppt/ink/ink6.xml" ContentType="application/inkml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ink/ink7.xml" ContentType="application/inkml+xml"/>
  <Override PartName="/ppt/ink/ink8.xml" ContentType="application/inkml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ink/ink9.xml" ContentType="application/inkml+xml"/>
  <Override PartName="/ppt/ink/ink10.xml" ContentType="application/inkml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ink/ink11.xml" ContentType="application/inkml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ink/ink12.xml" ContentType="application/inkml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ink/ink13.xml" ContentType="application/inkml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ink/ink14.xml" ContentType="application/inkml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9.xml" ContentType="application/vnd.openxmlformats-officedocument.presentationml.notesSl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notesSlides/notesSlide10.xml" ContentType="application/vnd.openxmlformats-officedocument.presentationml.notesSlid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ink/ink24.xml" ContentType="application/inkml+xml"/>
  <Override PartName="/ppt/ink/ink25.xml" ContentType="application/inkml+xml"/>
  <Override PartName="/ppt/notesSlides/notesSlide11.xml" ContentType="application/vnd.openxmlformats-officedocument.presentationml.notesSlid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ink/ink26.xml" ContentType="application/inkml+xml"/>
  <Override PartName="/ppt/ink/ink27.xml" ContentType="application/inkml+xml"/>
  <Override PartName="/ppt/notesSlides/notesSlide12.xml" ContentType="application/vnd.openxmlformats-officedocument.presentationml.notesSlid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ink/ink28.xml" ContentType="application/inkml+xml"/>
  <Override PartName="/ppt/ink/ink29.xml" ContentType="application/inkml+xml"/>
  <Override PartName="/ppt/notesSlides/notesSlide13.xml" ContentType="application/vnd.openxmlformats-officedocument.presentationml.notesSlid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ink/ink30.xml" ContentType="application/inkml+xml"/>
  <Override PartName="/ppt/ink/ink31.xml" ContentType="application/inkml+xml"/>
  <Override PartName="/ppt/notesSlides/notesSlide14.xml" ContentType="application/vnd.openxmlformats-officedocument.presentationml.notesSlid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15.xml" ContentType="application/vnd.openxmlformats-officedocument.presentationml.notesSl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notesSlides/notesSlide16.xml" ContentType="application/vnd.openxmlformats-officedocument.presentationml.notesSlid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17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notesSlides/notesSlide18.xml" ContentType="application/vnd.openxmlformats-officedocument.presentationml.notesSlid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notesSlides/notesSlide19.xml" ContentType="application/vnd.openxmlformats-officedocument.presentationml.notesSlid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notesSlides/notesSlide20.xml" ContentType="application/vnd.openxmlformats-officedocument.presentationml.notesSlid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notesSlides/notesSlide21.xml" ContentType="application/vnd.openxmlformats-officedocument.presentationml.notesSlid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notesSlides/notesSlide22.xml" ContentType="application/vnd.openxmlformats-officedocument.presentationml.notesSlid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notesSlides/notesSlide23.xml" ContentType="application/vnd.openxmlformats-officedocument.presentationml.notesSlid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notesSlides/notesSlide24.xml" ContentType="application/vnd.openxmlformats-officedocument.presentationml.notesSlid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notesSlides/notesSlide25.xml" ContentType="application/vnd.openxmlformats-officedocument.presentationml.notesSlid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notesSlides/notesSlide26.xml" ContentType="application/vnd.openxmlformats-officedocument.presentationml.notesSlid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notesSlides/notesSlide27.xml" ContentType="application/vnd.openxmlformats-officedocument.presentationml.notesSlid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notesSlides/notesSlide28.xml" ContentType="application/vnd.openxmlformats-officedocument.presentationml.notesSlid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notesSlides/notesSlide29.xml" ContentType="application/vnd.openxmlformats-officedocument.presentationml.notesSlid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notesSlides/notesSlide30.xml" ContentType="application/vnd.openxmlformats-officedocument.presentationml.notesSlid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notesSlides/notesSlide31.xml" ContentType="application/vnd.openxmlformats-officedocument.presentationml.notesSlid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notesSlides/notesSlide32.xml" ContentType="application/vnd.openxmlformats-officedocument.presentationml.notesSlid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notesSlides/notesSlide33.xml" ContentType="application/vnd.openxmlformats-officedocument.presentationml.notesSlid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notesSlides/notesSlide34.xml" ContentType="application/vnd.openxmlformats-officedocument.presentationml.notesSlid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notesSlides/notesSlide35.xml" ContentType="application/vnd.openxmlformats-officedocument.presentationml.notesSlid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notesSlides/notesSlide36.xml" ContentType="application/vnd.openxmlformats-officedocument.presentationml.notesSlid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notesSlides/notesSlide37.xml" ContentType="application/vnd.openxmlformats-officedocument.presentationml.notesSlid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notesSlides/notesSlide38.xml" ContentType="application/vnd.openxmlformats-officedocument.presentationml.notesSlid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notesSlides/notesSlide39.xml" ContentType="application/vnd.openxmlformats-officedocument.presentationml.notesSlid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notesSlides/notesSlide40.xml" ContentType="application/vnd.openxmlformats-officedocument.presentationml.notesSlid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notesSlides/notesSlide41.xml" ContentType="application/vnd.openxmlformats-officedocument.presentationml.notesSlid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notesSlides/notesSlide42.xml" ContentType="application/vnd.openxmlformats-officedocument.presentationml.notesSlid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notesSlides/notesSlide43.xml" ContentType="application/vnd.openxmlformats-officedocument.presentationml.notesSlid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notesSlides/notesSlide44.xml" ContentType="application/vnd.openxmlformats-officedocument.presentationml.notesSlid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notesSlides/notesSlide45.xml" ContentType="application/vnd.openxmlformats-officedocument.presentationml.notesSlid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notesSlides/notesSlide46.xml" ContentType="application/vnd.openxmlformats-officedocument.presentationml.notesSlid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notesSlides/notesSlide47.xml" ContentType="application/vnd.openxmlformats-officedocument.presentationml.notesSlid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notesSlides/notesSlide48.xml" ContentType="application/vnd.openxmlformats-officedocument.presentationml.notesSlid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8"/>
  </p:notesMasterIdLst>
  <p:sldIdLst>
    <p:sldId id="257" r:id="rId2"/>
    <p:sldId id="263" r:id="rId3"/>
    <p:sldId id="592" r:id="rId4"/>
    <p:sldId id="533" r:id="rId5"/>
    <p:sldId id="593" r:id="rId6"/>
    <p:sldId id="594" r:id="rId7"/>
    <p:sldId id="595" r:id="rId8"/>
    <p:sldId id="596" r:id="rId9"/>
    <p:sldId id="597" r:id="rId10"/>
    <p:sldId id="591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605" r:id="rId19"/>
    <p:sldId id="606" r:id="rId20"/>
    <p:sldId id="607" r:id="rId21"/>
    <p:sldId id="608" r:id="rId22"/>
    <p:sldId id="609" r:id="rId23"/>
    <p:sldId id="610" r:id="rId24"/>
    <p:sldId id="611" r:id="rId25"/>
    <p:sldId id="612" r:id="rId26"/>
    <p:sldId id="614" r:id="rId27"/>
    <p:sldId id="613" r:id="rId28"/>
    <p:sldId id="615" r:id="rId29"/>
    <p:sldId id="616" r:id="rId30"/>
    <p:sldId id="617" r:id="rId31"/>
    <p:sldId id="618" r:id="rId32"/>
    <p:sldId id="619" r:id="rId33"/>
    <p:sldId id="620" r:id="rId34"/>
    <p:sldId id="621" r:id="rId35"/>
    <p:sldId id="622" r:id="rId36"/>
    <p:sldId id="623" r:id="rId37"/>
    <p:sldId id="625" r:id="rId38"/>
    <p:sldId id="626" r:id="rId39"/>
    <p:sldId id="627" r:id="rId40"/>
    <p:sldId id="630" r:id="rId41"/>
    <p:sldId id="631" r:id="rId42"/>
    <p:sldId id="628" r:id="rId43"/>
    <p:sldId id="629" r:id="rId44"/>
    <p:sldId id="632" r:id="rId45"/>
    <p:sldId id="633" r:id="rId46"/>
    <p:sldId id="635" r:id="rId47"/>
    <p:sldId id="634" r:id="rId48"/>
    <p:sldId id="636" r:id="rId49"/>
    <p:sldId id="637" r:id="rId50"/>
    <p:sldId id="638" r:id="rId51"/>
    <p:sldId id="639" r:id="rId52"/>
    <p:sldId id="640" r:id="rId53"/>
    <p:sldId id="641" r:id="rId54"/>
    <p:sldId id="642" r:id="rId55"/>
    <p:sldId id="644" r:id="rId56"/>
    <p:sldId id="643" r:id="rId57"/>
    <p:sldId id="645" r:id="rId58"/>
    <p:sldId id="646" r:id="rId59"/>
    <p:sldId id="647" r:id="rId60"/>
    <p:sldId id="649" r:id="rId61"/>
    <p:sldId id="650" r:id="rId62"/>
    <p:sldId id="651" r:id="rId63"/>
    <p:sldId id="652" r:id="rId64"/>
    <p:sldId id="653" r:id="rId65"/>
    <p:sldId id="654" r:id="rId66"/>
    <p:sldId id="655" r:id="rId67"/>
    <p:sldId id="656" r:id="rId68"/>
    <p:sldId id="657" r:id="rId69"/>
    <p:sldId id="658" r:id="rId70"/>
    <p:sldId id="659" r:id="rId71"/>
    <p:sldId id="660" r:id="rId72"/>
    <p:sldId id="661" r:id="rId73"/>
    <p:sldId id="662" r:id="rId74"/>
    <p:sldId id="663" r:id="rId75"/>
    <p:sldId id="664" r:id="rId76"/>
    <p:sldId id="665" r:id="rId77"/>
    <p:sldId id="666" r:id="rId78"/>
    <p:sldId id="667" r:id="rId79"/>
    <p:sldId id="668" r:id="rId80"/>
    <p:sldId id="669" r:id="rId81"/>
    <p:sldId id="670" r:id="rId82"/>
    <p:sldId id="671" r:id="rId83"/>
    <p:sldId id="672" r:id="rId84"/>
    <p:sldId id="673" r:id="rId85"/>
    <p:sldId id="674" r:id="rId86"/>
    <p:sldId id="675" r:id="rId87"/>
    <p:sldId id="676" r:id="rId88"/>
    <p:sldId id="677" r:id="rId89"/>
    <p:sldId id="678" r:id="rId90"/>
    <p:sldId id="679" r:id="rId91"/>
    <p:sldId id="681" r:id="rId92"/>
    <p:sldId id="680" r:id="rId93"/>
    <p:sldId id="682" r:id="rId94"/>
    <p:sldId id="684" r:id="rId95"/>
    <p:sldId id="683" r:id="rId96"/>
    <p:sldId id="685" r:id="rId97"/>
    <p:sldId id="686" r:id="rId98"/>
    <p:sldId id="687" r:id="rId99"/>
    <p:sldId id="688" r:id="rId100"/>
    <p:sldId id="689" r:id="rId101"/>
    <p:sldId id="690" r:id="rId102"/>
    <p:sldId id="691" r:id="rId103"/>
    <p:sldId id="692" r:id="rId104"/>
    <p:sldId id="693" r:id="rId105"/>
    <p:sldId id="694" r:id="rId106"/>
    <p:sldId id="69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823"/>
    <p:restoredTop sz="94444"/>
  </p:normalViewPr>
  <p:slideViewPr>
    <p:cSldViewPr snapToGrid="0">
      <p:cViewPr varScale="1">
        <p:scale>
          <a:sx n="160" d="100"/>
          <a:sy n="160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AB-483A-97B9-74CA1198AD0A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AB-483A-97B9-74CA1198AD0A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6AB-483A-97B9-74CA1198A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19B-4D0C-BFFC-6778D677DF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19B-4D0C-BFFC-6778D677DFD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19B-4D0C-BFFC-6778D677D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A05-4676-8A80-168EDB387BF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FA05-4676-8A80-168EDB387BF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A05-4676-8A80-168EDB387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A2-4F7A-923B-4618AC3F8A6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A2-4F7A-923B-4618AC3F8A6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AA2-4F7A-923B-4618AC3F8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32-40C7-AC1F-2D90F517440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32-40C7-AC1F-2D90F517440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32-40C7-AC1F-2D90F5174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C3-4113-99E5-DA8D5725E1FD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C3-4113-99E5-DA8D5725E1F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AC3-4113-99E5-DA8D5725E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F2-4C82-ADD6-FEC580B800B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F2-4C82-ADD6-FEC580B800B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EF2-4C82-ADD6-FEC580B800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1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7-4603-BC3C-96A3CF98B4E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7-4603-BC3C-96A3CF98B4E2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5B7-4603-BC3C-96A3CF98B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BCE-4CBF-8EA8-82FB5974AE3F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5">
                  <c:v>1.3</c:v>
                </c:pt>
                <c:pt idx="6">
                  <c:v>1.5</c:v>
                </c:pt>
                <c:pt idx="7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0.3</c:v>
                </c:pt>
                <c:pt idx="5">
                  <c:v>0.5</c:v>
                </c:pt>
                <c:pt idx="6">
                  <c:v>1.1000000000000001</c:v>
                </c:pt>
                <c:pt idx="7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C50-417D-B72E-A6076586F739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C50-417D-B72E-A6076586F739}"/>
              </c:ext>
            </c:extLst>
          </c:dPt>
          <c:xVal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1.2</c:v>
                </c:pt>
                <c:pt idx="6">
                  <c:v>1.3</c:v>
                </c:pt>
                <c:pt idx="7">
                  <c:v>1.5</c:v>
                </c:pt>
                <c:pt idx="8">
                  <c:v>1.8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0.4</c:v>
                </c:pt>
                <c:pt idx="6">
                  <c:v>0.5</c:v>
                </c:pt>
                <c:pt idx="7">
                  <c:v>1.1000000000000001</c:v>
                </c:pt>
                <c:pt idx="8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EE3-496B-8561-57135FF5BB22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EE3-496B-8561-57135FF5BB22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EE3-496B-8561-57135FF5BB22}"/>
              </c:ext>
            </c:extLst>
          </c:dPt>
          <c:xVal>
            <c:numRef>
              <c:f>Sheet1!$A$2:$A$16</c:f>
              <c:numCache>
                <c:formatCode>General</c:formatCode>
                <c:ptCount val="15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1.1000000000000001</c:v>
                </c:pt>
                <c:pt idx="7">
                  <c:v>1.2</c:v>
                </c:pt>
                <c:pt idx="8">
                  <c:v>1.3</c:v>
                </c:pt>
                <c:pt idx="9">
                  <c:v>1.5</c:v>
                </c:pt>
                <c:pt idx="10">
                  <c:v>1.8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5">
                  <c:v>0.35</c:v>
                </c:pt>
                <c:pt idx="6">
                  <c:v>0.35</c:v>
                </c:pt>
                <c:pt idx="7">
                  <c:v>0.4</c:v>
                </c:pt>
                <c:pt idx="8">
                  <c:v>0.5</c:v>
                </c:pt>
                <c:pt idx="9">
                  <c:v>1.1000000000000001</c:v>
                </c:pt>
                <c:pt idx="1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F89-4E78-8477-DA9D90A8B88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BCE-4CBF-8EA8-82FB5974AE3F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BCE-4CBF-8EA8-82FB5974AE3F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F89-4E78-8477-DA9D90A8B88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C04-4EBE-BD13-74A027972D9D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C04-4EBE-BD13-74A027972D9D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C04-4EBE-BD13-74A027972D9D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CA7-40AF-8366-1CBEFB7C7E7B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CA7-40AF-8366-1CBEFB7C7E7B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CA7-40AF-8366-1CBEFB7C7E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27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87-4DA4-9975-7EB0AF65BD3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127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87-4DA4-9975-7EB0AF65BD3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87-4DA4-9975-7EB0AF65B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656-445F-9E7F-EE2E4831563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656-445F-9E7F-EE2E4831563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656-445F-9E7F-EE2E48315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EF-4624-83BC-7BBF5291682E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4EF-4624-83BC-7BBF5291682E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4EF-4624-83BC-7BBF5291682E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4EF-4624-83BC-7BBF5291682E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4EF-4624-83BC-7BBF5291682E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4EF-4624-83BC-7BBF5291682E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4EF-4624-83BC-7BBF5291682E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B0F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4EF-4624-83BC-7BBF5291682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1.1000000000000001</c:v>
                </c:pt>
                <c:pt idx="10">
                  <c:v>1.2</c:v>
                </c:pt>
                <c:pt idx="11">
                  <c:v>1.3</c:v>
                </c:pt>
                <c:pt idx="12">
                  <c:v>1.5</c:v>
                </c:pt>
                <c:pt idx="13">
                  <c:v>1.8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3.1</c:v>
                </c:pt>
                <c:pt idx="1">
                  <c:v>1.8</c:v>
                </c:pt>
                <c:pt idx="2">
                  <c:v>1</c:v>
                </c:pt>
                <c:pt idx="3">
                  <c:v>0.5</c:v>
                </c:pt>
                <c:pt idx="4">
                  <c:v>0.4</c:v>
                </c:pt>
                <c:pt idx="6">
                  <c:v>0.35</c:v>
                </c:pt>
                <c:pt idx="7">
                  <c:v>0.3</c:v>
                </c:pt>
                <c:pt idx="8">
                  <c:v>0.35</c:v>
                </c:pt>
                <c:pt idx="10">
                  <c:v>0.4</c:v>
                </c:pt>
                <c:pt idx="11">
                  <c:v>0.5</c:v>
                </c:pt>
                <c:pt idx="12">
                  <c:v>1.1000000000000001</c:v>
                </c:pt>
                <c:pt idx="13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4EF-4624-83BC-7BBF5291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94-41A7-8D5B-852ACC6377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FFD-4C53-9A52-24D980D5532C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FD-4C53-9A52-24D980D5532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FFD-4C53-9A52-24D980D55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1">
                  <c:v>0.2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0.5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0.9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0.35</c:v>
                </c:pt>
                <c:pt idx="1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1">
                  <c:v>0.2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1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0.5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33-4FF5-8982-78429D494419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33-4FF5-8982-78429D4944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633-4FF5-8982-78429D4944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1.8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0D-4628-8E87-B88B544D9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3F-4E51-89FE-254693CD524F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3F-4E51-89FE-254693CD524F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93F-4E51-89FE-254693CD52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51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254000">
                <a:solidFill>
                  <a:srgbClr val="00B0F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5715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C41C-4CEF-9D66-4996C4513938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B0F0"/>
                </a:solidFill>
                <a:ln w="254000">
                  <a:solidFill>
                    <a:srgbClr val="00B0F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C41C-4CEF-9D66-4996C4513938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0.5</c:v>
                </c:pt>
                <c:pt idx="1">
                  <c:v>2.2999999999999998</c:v>
                </c:pt>
                <c:pt idx="2">
                  <c:v>2.9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1.4</c:v>
                </c:pt>
                <c:pt idx="1">
                  <c:v>1.9</c:v>
                </c:pt>
                <c:pt idx="2">
                  <c:v>3.2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41C-4CEF-9D66-4996C4513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4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195752010835665E-2"/>
          <c:y val="2.674529226582409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B0F0"/>
              </a:solidFill>
              <a:ln w="190500">
                <a:solidFill>
                  <a:srgbClr val="FF0000"/>
                </a:solidFill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0.56999999999999995</c:v>
                </c:pt>
                <c:pt idx="2">
                  <c:v>0.8</c:v>
                </c:pt>
                <c:pt idx="3">
                  <c:v>0.89</c:v>
                </c:pt>
                <c:pt idx="4">
                  <c:v>0.92</c:v>
                </c:pt>
                <c:pt idx="5">
                  <c:v>0.94</c:v>
                </c:pt>
                <c:pt idx="6">
                  <c:v>0.95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3</c:v>
                </c:pt>
                <c:pt idx="1">
                  <c:v>0.8</c:v>
                </c:pt>
                <c:pt idx="2">
                  <c:v>0.35</c:v>
                </c:pt>
                <c:pt idx="3">
                  <c:v>0.3</c:v>
                </c:pt>
                <c:pt idx="4">
                  <c:v>0.3</c:v>
                </c:pt>
                <c:pt idx="5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6C-4BB7-864D-95E82F7BD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24575,'3'0'0,"14"0"0,1 1 0,33 5 0,-46-5 0,0 0 0,0 0 0,-1 1 0,1-1 0,0 1 0,-1 1 0,0-1 0,1 1 0,-1-1 0,0 1 0,0 0 0,-1 1 0,1-1 0,-1 1 0,5 5 0,2 2 0,0 0 0,1 0 0,0-1 0,1-1 0,0 1 0,25 12 0,-21-12 0,0 1 0,0 0 0,22 22 0,-26-20 0,-8-7 0,1-1 0,0 0 0,0 0 0,1 0 0,9 6 0,-14-10 0,1 0 0,-1-1 0,1 1 0,-1 0 0,1-1 0,0 1 0,-1-1 0,1 0 0,0 0 0,-1 1 0,1-1 0,0 0 0,0 0 0,-1-1 0,1 1 0,0 0 0,-1 0 0,1-1 0,0 1 0,-1-1 0,1 0 0,-1 1 0,1-1 0,-1 0 0,1 0 0,-1 0 0,0 0 0,3-2 0,6-8 8,0 1-1,-1-1 1,-1-1-1,0 0 1,0 0-1,-1 0 1,-1-1-1,0 0 1,-1 0-1,6-21 1,24-52-1456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2:07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1427 728 24575,'0'-36'0,"2"14"0,-2-1 0,0 1 0,-2 0 0,0 0 0,-2 0 0,0 0 0,-1 0 0,-14-34 0,2 23 0,-39-57 0,32 58 0,-1 1 0,-2 2 0,-1 0 0,-2 2 0,0 2 0,-64-42 0,78 56 0,-8-6 0,-1 1 0,-37-18 0,44 29 0,0 1 0,0 1 0,0 0 0,-1 1 0,1 2 0,-1-1 0,-35 6 0,-11-2 0,54-4 0,-1 1 0,0 0 0,1 1 0,-1 1 0,1 0 0,-1 0 0,1 1 0,0 0 0,0 1 0,0 1 0,0 0 0,1 0 0,-17 11 0,-23 16 0,43-29 0,1 1 0,-1 0 0,1 0 0,0 0 0,0 0 0,0 1 0,0 0 0,1 0 0,0 1 0,0 0 0,0 0 0,1 0 0,0 0 0,-4 8 0,-35 61 0,33-60 0,0 0 0,2 0 0,-1 1 0,-8 26 0,2 6 0,-2 0 0,-35 68 0,34-78 0,2 0 0,2 2 0,-14 65 0,17-63 0,0 19 0,3 0 0,2 0 0,3 1 0,6 89 0,0-25 0,-5-66 0,-10 73 0,6-57 0,6 135 0,2-87 0,-1-54 0,-2 73 0,0-124 0,-2 1 0,0-1 0,-1 0 0,-1 0 0,-9 22 0,5-11 0,1-1 0,1 1 0,1 0 0,2 1 0,0 36 0,1 324 0,5-198 0,0-179 0,0 0 0,1 0 0,1-1 0,0 1 0,8 18 0,0 0 0,2 23 0,-13-46 0,1 0 0,0-1 0,0 1 0,1-1 0,0 0 0,0 0 0,1 0 0,0 0 0,0 0 0,1-1 0,0 0 0,11 12 0,16 22 0,-27-33 0,0-1 0,0 1 0,1-1 0,11 10 0,50 46 0,-52-47 0,0 0 0,2-1 0,0-1 0,0 0 0,2-1 0,-1-1 0,1-1 0,28 11 0,-31-15 0,0 1 0,0 0 0,20 14 0,-20-12 0,-1 0 0,2-1 0,21 8 0,-15-8 0,1-2 0,0 0 0,0-1 0,1-2 0,-1 0 0,41 0 0,31-3 0,83-4 0,-172 2 0,0 0 0,-1 0 0,1 0 0,0-1 0,-1 0 0,0-1 0,1 0 0,-1 0 0,0 0 0,0 0 0,8-8 0,0 0 0,-2-2 0,1 1 0,9-16 0,17-16 0,-21 26 0,-11 12 0,0-1 0,0 0 0,-1 0 0,0-1 0,-1 0 0,1 0 0,6-14 0,5-18 0,44-87 0,-33 85 0,9-18 0,-9 3 0,-10 23 0,13-39 0,-9 22 0,-16 40 0,0 0 0,-1-1 0,-1 0 0,0 0 0,2-14 0,12-131 0,-1 3 0,3 36 0,-6 43 0,21-124 0,-19 144 0,-12 43 0,0 1 0,-1-1 0,-1 1 0,3-22 0,-5-13 0,-11-78 0,6 76 0,-32-223 0,29 224 0,-18-64 0,13 63 0,-8-58 0,2-51 0,14 131 0,-2 0 0,-14-37 0,-7-27 0,-18-58-1365,41 132-5461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02:09:2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1741 468 24575,'0'-22'0,"0"0"0,-2 0 0,0 0 0,-9-36 0,9 50 0,-1 0 0,0 0 0,-1 1 0,0-1 0,0 1 0,-1 0 0,1 0 0,-1 1 0,-1-1 0,1 1 0,-1 0 0,0 1 0,-1-1 0,1 1 0,-14-7 0,-159-77 0,129 65 0,30 13 0,-1 1 0,0 2 0,0 0 0,-26-6 0,-81-12 0,77 19 0,16 2 0,-52-1 0,75 6 0,0 0 0,-1 2 0,1-1 0,0 2 0,0-1 0,1 2 0,-1-1 0,-13 7 0,8 0 0,0 0 0,1 1 0,-25 22 0,25-20 0,1 0 0,-1-2 0,-33 18 0,40-24 0,0 0 0,0 0 0,0 1 0,0 0 0,1 0 0,0 1 0,0 0 0,-7 9 0,1-2 0,-1 0 0,-23 15 0,26-21 0,2-1 0,-1 2 0,1-1 0,0 2 0,1-1 0,0 1 0,1 1 0,-10 13 0,-26 36 0,36-51 0,0 0 0,1 1 0,0-1 0,0 2 0,1-1 0,-7 17 0,-32 85 0,-16 47 0,-31 210 0,79-314 0,-22 54 0,17-47 0,4 0 0,-13 115 0,19-115 0,2 13 0,6 131 0,2-83 0,-2-91 0,2 0 0,0 0 0,2 0 0,14 53 0,-12-68 0,0 0 0,1 0 0,0-1 0,1 0 0,1-1 0,1 0 0,0 0 0,1-1 0,26 26 0,10 10 0,25 21 0,-28-34 0,-4-1 0,3-1 0,85 52 0,-116-79 0,-1-1 0,-1 1 0,1 1 0,11 13 0,-14-14 0,0-1 0,0 1 0,0-2 0,1 1 0,0-1 0,0 0 0,0-1 0,12 5 0,-3-3 0,16 4 0,0 2 0,0 1 0,-2 2 0,47 30 0,-68-39 0,0-1 0,0 0 0,1 0 0,-1-2 0,1 1 0,22 4 0,-3-3 0,48 4 0,-59-7 0,0-2 0,0-1 0,0-1 0,0 0 0,26-6 0,-39 5 0,0 0 0,0 0 0,0-1 0,0 0 0,-1 0 0,1-1 0,-1 0 0,0 0 0,0 0 0,0-1 0,-1 0 0,1 0 0,-1 0 0,-1-1 0,1 0 0,-1 0 0,6-10 0,8-11 0,0 1 0,2 0 0,33-32 0,-28 31 0,-1 0 0,27-41 0,-22 23 0,-11 18 0,-1 0 0,-1-2 0,18-43 0,57-137 0,-82 187 0,0 0 0,-1-1 0,5-28 0,7-19 0,21-112 0,-14 11 0,-9 118 0,-15 44 0,1 1 0,-1 0 0,-1-1 0,0 1 0,0-1 0,1-11 0,-2-415 0,-3 208 0,0 182 0,-10-60 0,12 102 0,-2-12 0,-28-150 0,25 150-195,-1 0 0,-1 0 0,0 1 0,-2 0 0,1 0 0,-11-12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3917 152 24575,'-1'-1'0,"1"-1"0,-1 1 0,0 0 0,1 0 0,-1-1 0,0 1 0,0 0 0,0 0 0,1 0 0,-1 0 0,0 0 0,0 0 0,0 0 0,0 1 0,0-1 0,-1 0 0,1 1 0,0-1 0,0 1 0,0-1 0,0 1 0,-3-1 0,-34-10 0,30 9 0,-76-15 0,50 11 0,-48-16 0,52 14 0,1 1 0,-1 3 0,0 0 0,0 2 0,-41 3 0,32 1 0,-1-3 0,-50-9 0,43 3 0,-1 3 0,-59 3 0,59 2 0,1-2 0,-63-11 0,40 2 0,0 4 0,-121 8 0,60 2 0,-835-4 0,845 13 0,-4 0 0,115-12 0,0 0 0,1 1 0,-1 1 0,0 0 0,1 0 0,-15 8 0,-34 11 0,43-19 0,-175 44 0,160-37 0,0 1 0,0 2 0,1 1 0,-31 21 0,-83 84 0,129-111 0,1 0 0,1 1 0,-1 1 0,1 0 0,1 1 0,0 0 0,0 1 0,1 1 0,-12 18 0,11-16 0,0-1 0,0-1 0,-1 0 0,-24 19 0,-21 24 0,-71 114 0,121-161 0,1 1 0,0 0 0,1 0 0,0 0 0,0 1 0,1 0 0,1 0 0,-1 0 0,-2 15 0,-11 111 0,4-23 0,9-85 0,1-1 0,0 35 0,2-34 0,0-1 0,-8 39 0,5-43 0,0 0 0,2 0 0,0 0 0,2 1 0,0-1 0,1 0 0,7 42 0,-5-51 0,0 0 0,1 0 0,1-1 0,0 0 0,0 0 0,1 0 0,1-1 0,0 0 0,0 0 0,1-1 0,1 0 0,0 0 0,13 12 0,38 38 0,-44-44 0,0 0 0,1-1 0,1-2 0,0 0 0,1-1 0,0-1 0,22 11 0,-30-18 0,-1 0 0,0 1 0,0 0 0,14 14 0,-15-12 0,0-1 0,1-1 0,0 1 0,0-2 0,11 6 0,87 31 0,-43-19 0,64 37 0,-63-23 0,-22-11 0,76 31 0,184 77 0,-247-114 0,107 21 0,-7-3 0,-90-23 0,-47-12 0,-1 1 0,1 1 0,-1 0 0,27 15 0,-20-9 0,1 0 0,0-2 0,1-2 0,39 7 0,52 16 0,52 15 0,-63-20 0,-80-19 0,-17-4 0,1 0 0,-1 0 0,1 1 0,18 11 0,-6-4 0,0-1 0,1-1 0,0-2 0,0-1 0,0-1 0,1-1 0,26 0 0,49 8 0,170 16 0,-49-3 0,-53-1 0,2 0 0,-2 0 0,-94-20 0,-63-5 0,-1 0 0,0 1 0,0 1 0,1 0 0,-1 1 0,0 1 0,0-1 0,0 2 0,13 6 0,-11-4 0,0 0 0,0 0 0,0-2 0,1 0 0,-1-1 0,1 0 0,20 0 0,105-5 0,-56-2 0,156 23 0,-173-13 0,108-6 0,26 1 0,-113 9 0,-38-3 0,51 0 0,-9-8 0,136 20 0,-179-13 0,56-3 0,-60-3 0,75 11 0,-73-4 0,55-1 0,-54-5 0,49 10 0,-13-1 0,1-5 0,110-7 0,-50-2 0,439 4 0,-342 25 0,100-26 0,-328 3 0,1-1 0,0 2 0,-1 0 0,0 1 0,18 8 0,-16-6 0,-1-1 0,2 0 0,-1-1 0,18 1 0,399-2 0,-209-7 0,1419 4 0,-1400-25 0,-188 26 0,11 0 0,0-3 0,66-12 0,-70 7 0,0 2 0,99 8 0,63-4 0,-144-10 0,-35 4 0,54 1 0,-33 6 0,8 2 0,0-3 0,78-15 0,-99 10 0,91 1 0,-92 5 0,94-13 0,-90 6 0,1 2 0,61 5 0,-61 1 0,0-2 0,59-11 0,-63 5 0,93 1 0,-92 7 0,89-14 0,-53 3 0,-64 8 0,-1 0 0,0-2 0,0-1 0,29-11 0,-20 5 0,1 2 0,48-6 0,-54 11 0,55-10 0,200-41 0,69-27 0,-253 38 0,381-92 0,-359 97 0,31-9 0,-44 20 0,148-63 0,-183 58 0,-42 18 0,-1 2 0,2 1 0,37-8 0,-34 12 0,-1-2 0,1-1 0,-1-2 0,-1-2 0,0-1 0,-1-2 0,58-44 0,-69 48 0,0 1 0,0 2 0,1 0 0,29-8 0,2-3 0,-28 12 0,46-20 0,-1-4 0,85-55 0,-96 52 0,-37 24 0,0-1 0,24-20 0,-9-9 0,-31 35 0,0 0 0,0 1 0,0 0 0,1 0 0,15-11 0,14-10 0,-1-2 0,-2-1 0,0-3 0,47-62 0,-43 52 0,-28 31 0,-1 0 0,0-1 0,0-1 0,-1 1 0,-1-1 0,9-28 0,-9 23 0,2 0 0,0 0 0,14-24 0,-11 23 0,0-1 0,-2 1 0,0-2 0,-1 1 0,-1-2 0,7-36 0,-6 17 0,-2 0 0,2-80 0,-6 72 0,0 21 0,-2-1 0,-4-51 0,3 75 0,0 0 0,0 0 0,-1 0 0,0 0 0,0 1 0,0-1 0,-1 1 0,1-1 0,-1 1 0,-1 0 0,1 0 0,-1 1 0,0-1 0,0 1 0,0 0 0,-10-8 0,-92-77 0,57 47 0,-2 2 0,-1 2 0,-63-33 0,49 29 0,52 33 0,0 1 0,-1 0 0,1 1 0,-1 0 0,-18-5 0,-419-108 0,423 115 0,11 2 0,-1-1 0,1-1 0,-24-11 0,25 11 0,1 0 0,-1 2 0,1 0 0,-1 1 0,0 1 0,0 1 0,-22 2 0,13-1 0,-1-1 0,-25-6 0,-11-2 0,1 4 0,-122 6 0,61 3 0,-261-4 0,370 1 0,0 1 0,0 0 0,1 1 0,-1 1 0,-16 8 0,15-6 0,0-1 0,0-1 0,-1 0 0,-17 2 0,-161-7 0,-24 1 0,129 12 0,48-6 0,-49 1 0,-27-9 0,-128 4 0,155 9 0,41-4 0,-51-1 0,12-8 0,-118 4 0,135 10 0,-25 1 0,-31-1 0,-11 0 0,74-12 0,-126 18 0,81-10 0,82-8 0,1 1 0,-51 10 0,31-3 0,0-2 0,0-3 0,-87-7 0,25 1 0,84 2 0,-1 2 0,1 1 0,-1 1 0,1 1 0,-45 16 0,40-12 0,-1-1 0,0-2 0,1-2 0,-1-1 0,0-1 0,-33-5 0,28 2 0,0 1 0,1 2 0,-1 2 0,-35 8 0,33-4 0,0-2 0,0-2 0,0-2 0,-48-5 0,33 1 0,-59 5 0,32 8 0,35-3 0,-54 0 0,-1161-8 0,1065-24 0,113 28 0,49 0 0,1-2 0,-63-8 0,36-15 0,49 17 0,0 0 0,-1 1 0,1 1 0,-21-5 0,-65 2 0,-117 8 0,64 1 0,-2397-3 0,2429-12 0,81 6 0,-51-1 0,-8 8 0,15 1 0,-1-3 0,-83-15 0,80 6 0,-1 5 0,-110 7 0,49 2 0,-505-4 0,404-26-1365,224 26-5461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5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9522 6 24575,'65'-3'0,"-39"2"0,0 0 0,0 1 0,47 8 0,-64-4 0,0 0 0,-1 0 0,1 1 0,-1 1 0,0-1 0,-1 1 0,1 1 0,-1 0 0,0 0 0,-1 0 0,9 12 0,16 15 0,107 111 0,-44-27 0,-79-101 0,-1 1 0,-1 0 0,-1 2 0,0-1 0,10 26 0,38 112 0,-45-115 0,0 6 0,10 58 0,-14-56 0,18 52 0,0-31 0,-18-46 0,-2-1 0,0 2 0,10 44 0,-16-53 0,5 34 0,-1-1 0,0 63 0,-7-74 0,0-10 0,-1 0 0,-6 40 0,6-60 0,-1 0 0,-1 0 0,1 0 0,-2-1 0,1 1 0,-1-1 0,0 0 0,-1 0 0,0 0 0,0-1 0,-12 13 0,6-7 0,1 0 0,0 1 0,1 0 0,-13 26 0,16-26 0,-1-1 0,0 0 0,-2-1 0,1 0 0,-1 0 0,-15 15 0,-31 35 0,46-50 0,0 0 0,-1-2 0,0 1 0,0-1 0,-1 0 0,-12 8 0,4-6 0,0 1 0,1 1 0,-28 30 0,33-34 0,0 1 0,-1-2 0,0 0 0,0 0 0,-1-1 0,-16 6 0,-14 7 0,-119 72 0,126-72 0,-42 15 0,44-21 0,-63 37 0,82-42 0,0-1 0,-35 12 0,-15 7 0,-106 55 0,10-13 0,7-5 0,103-40 0,-79 24 0,31-13 0,16 1 0,42-18 0,-61 19 0,-142 39 0,159-38 0,68-29 0,-1 0 0,0-2 0,-42 13 0,22-13 0,1 2 0,0 2 0,-67 30 0,44-16 0,0-3 0,-1-2 0,-78 14 0,55-14 0,47-13 0,28-6 0,-1 0 0,1 1 0,-1 1 0,1-1 0,0 2 0,-20 10 0,5 0 0,-1-2 0,-1-1 0,0-1 0,-44 11 0,-5 2 0,70-22 0,-54 20 0,-66 32 0,102-43 0,-1-1 0,0-2 0,-44 9 0,-19 6 0,-11 3 0,61-18 0,-45 18 0,18-5 0,-94 18 0,36-10 0,65-15 0,20-4 0,-1 0 0,-52 24 0,54-19 0,-1-2 0,-79 15 0,-15 5 0,48-11 0,56-16 0,0 2 0,-35 13 0,7 0 0,-1-2 0,-66 11 0,-46 15 0,54 1 0,72-27 0,-47 14 0,-180 34 0,213-43 0,46-19 0,0 1 0,-1-1 0,-18 4 0,-333 78 0,299-70 0,38-8 0,2 0 0,-33 17 0,-27 11 0,41-20 0,0 2 0,-45 29 0,8-4 0,-69 16 0,80-34 0,-11 10 0,49-20 0,-49 15 0,75-29 0,-35 9 0,1 3 0,0 1 0,1 2 0,-42 24 0,54-26 0,0-1 0,-1-2 0,-52 16 0,51-19 0,1 0 0,0 3 0,1 0 0,-26 16 0,23-11 0,0-1 0,-1-2 0,-42 14 0,36-15 0,2 1 0,-40 23 0,30-10 0,18-10 0,-1-1 0,-36 15 0,26-14 0,-53 33 0,55-28 0,-125 60 0,111-58 0,39-18 0,1 1 0,0-1 0,1 2 0,-10 8 0,10-7 0,0-2 0,0 1 0,-1-2 0,-13 8 0,-24 12 0,1 2 0,-55 44 0,34-23 0,10-15 0,42-26 0,0 0 0,0 1 0,-17 15 0,-7 9 0,17-15 0,0 1 0,1 1 0,1 0 0,-19 28 0,-17 17 0,43-53 0,1 2 0,0-1 0,1 1 0,-13 23 0,16-24 0,-1 0 0,0 0 0,-1-1 0,-19 18 0,16-17 0,1 1 0,0 0 0,-11 17 0,-34 45 0,20-31 0,23-27 0,0 0 0,2 1 0,0 1 0,1 0 0,1 1 0,1 0 0,-8 27 0,12-33 0,0 1 0,-13 25 0,2-6 0,5 0 0,1 1 0,1 1 0,-7 70 0,1-9 0,10-56 0,1-1 0,3 1 0,5 78 0,-1-106 0,1-1 0,0 1 0,1-1 0,0 0 0,0-1 0,2 1 0,-1-1 0,2-1 0,0 1 0,12 13 0,29 50 0,-42-63 0,0 0 0,1-1 0,0 0 0,1 0 0,1-1 0,-1-1 0,2 1 0,13 9 0,3 3 0,7 9 0,-19-16 0,1-1 0,1 0 0,24 14 0,46 33 0,-67-45 0,0-1 0,2-1 0,37 20 0,-10-15 0,-38-16 0,0 0 0,0 2 0,-1-1 0,1 1 0,-1 1 0,0 0 0,-1 0 0,1 1 0,-1 0 0,13 14 0,-13-13 0,1 0 0,0-1 0,0 0 0,0 0 0,1-1 0,0-1 0,0 0 0,18 5 0,20 11 0,-23-9 0,41 12 0,-47-18 0,0 1 0,0 0 0,-1 2 0,24 14 0,-25-13 0,0-1 0,1-1 0,0-1 0,0 0 0,29 5 0,35 12 0,-81-23 0,35 13 0,0 1 0,43 25 0,-68-34 0,0 0 0,0-2 0,1 1 0,21 3 0,26 10 0,-27-7 0,1-2 0,39 6 0,-35-8 0,-17-3 0,-7-2 0,-1 1 0,-1 0 0,1 1 0,0 0 0,-1 1 0,19 9 0,-15-7 0,0 0 0,0-2 0,1 0 0,0-1 0,0-1 0,29 3 0,-33-5 0,110 17-1365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4:17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24575,'6'0'0,"0"1"0,0 0 0,0 1 0,0 0 0,-1 0 0,1 0 0,0 0 0,-1 1 0,1 0 0,-1 0 0,0 1 0,0-1 0,4 5 0,58 59 0,-66-66 0,72 71 0,-49-51 0,-2 1 0,0 1 0,18 26 0,-38-46 0,-1-1 0,1 0 0,-1 1 0,0-1 0,0 1 0,0-1 0,0 1 0,-1 0 0,1-1 0,-1 1 0,1 0 0,-1-1 0,0 1 0,0 0 0,0 0 0,-1-1 0,1 1 0,0 0 0,-1-1 0,0 1 0,0 0 0,1-1 0,-2 1 0,1-1 0,0 0 0,0 1 0,-1-1 0,1 0 0,-1 0 0,0 1 0,-3 2 0,-7 6 0,0 1 0,-1-2 0,0 0 0,-17 10 0,2-2 0,22-13 0,1 1 0,-1-1 0,1 1 0,0 1 0,0-1 0,-7 13 0,9-13 0,-1 0 0,0 0 0,0-1 0,0 1 0,-1-1 0,1 0 0,-1 0 0,0-1 0,-11 8 0,-65 43-1365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5:56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2657 25 24575,'-4'2'0,"1"1"0,0-1 0,-1 0 0,0 0 0,1 0 0,-1 0 0,0-1 0,0 0 0,0 1 0,0-1 0,0-1 0,0 1 0,-4 0 0,-62 0 0,48-1 0,-122-2 0,-107 4 0,29 20 0,178-16 0,-67 16 0,39-6 0,-123 46 0,-201 37 0,380-93 0,1 0 0,0 1 0,-19 12 0,-37 16 0,2-8 0,-67 38 0,11 14 0,37-20 0,40-26 0,1 2 0,-58 57 0,37-31 0,48-42 0,0 1 0,2 2 0,0-1 0,1 2 0,-16 31 0,4-2 0,-32 79 0,56-111 0,0 0 0,1 0 0,2 0 0,0 0 0,1 0 0,1 0 0,4 37 0,-2 8 0,1-47 0,1-1 0,0 1 0,1 0 0,1-1 0,1 0 0,0 0 0,17 28 0,-9-18 0,1-2 0,1-1 0,1-1 0,1-1 0,1-1 0,1 0 0,1-2 0,32 22 0,-15-9 0,-21-18 0,1-2 0,37 19 0,-39-22 0,-1 0 0,0 1 0,0 0 0,24 22 0,-20-17 0,0-2 0,1 0 0,1-1 0,0-1 0,0 0 0,29 7 0,4 4 0,-1 2 0,57 35 0,-76-41 0,0-2 0,2-2 0,0-1 0,59 12 0,22 8 0,-28 5 0,-68-27 0,0-1 0,1-1 0,39 10 0,434 103 0,-112-24 0,-243-46 0,24 7 0,-83-39 0,85 26 0,-86-13 0,-44-18 0,66 20 0,-41-20 0,444 88 0,-462-99 0,-30-4 0,0 1 0,1 1 0,-1 0 0,0 1 0,19 7 0,12 4 0,0-2 0,0-3 0,89 8 0,-49-7 0,165 15 0,46-3 0,-56 0 0,-173-15 0,-31-5 0,0 2 0,60 15 0,-56-10 0,0-1 0,68 2 0,-18-2 0,186 16 0,175 2 0,-327-16 0,68 1 0,85 12 0,-247-21 0,0 1 0,50 13 0,-49-8 0,1-2 0,41 2 0,351 15 0,-309-13 0,67 1 0,88 6 0,115 5 0,-197-20 0,-130-4 0,83 8 0,-53 15 0,-69-15 0,0-1 0,1 0 0,30 2 0,306-8 0,21 2 0,-260 9 0,75 2 0,557-13 0,-432 24 0,2249-24 0,-2544 0 0,1-2 0,-1 0 0,40-12 0,-38 8 0,0 1 0,49-4 0,86 9 0,-85 3 0,127-15 0,-27 1 0,-6 2 0,112-16 0,-47 3 0,-2 2 0,-165 13 0,-1-3 0,119-36 0,65-22 0,-122 37 0,-106 26 0,-7 3 0,0 0 0,-1-2 0,1 1 0,-1-2 0,0 0 0,22-14 0,-10 6 0,0 1 0,1 1 0,0 1 0,44-11 0,-24 7 0,32-10 0,-1-5 0,95-50 0,-1 1 0,-145 63 0,-2-2 0,1 0 0,-2-1 0,-1-2 0,28-30 0,-36 36 0,159-145 0,-160 149 0,1 1 0,0 0 0,19-10 0,-19 12 0,0-1 0,0 0 0,22-21 0,-16 12 0,1 1 0,30-20 0,33-26 0,4-36 0,-76 87 0,0-1 0,-1 0 0,0-1 0,-1 0 0,-1 0 0,0-1 0,12-31 0,-11 24 0,1 1 0,1 0 0,21-27 0,-9 13 0,-2 0 0,-1-1 0,-2-1 0,28-74 0,-16 35 0,-19 47 0,51-130 0,-56 136 0,-1-1 0,-1 1 0,-2-1 0,0 0 0,0-30 0,-2-53 0,-4-112 0,2 211 0,-1 0 0,0 1 0,0-1 0,-1 1 0,0 0 0,0 0 0,0 0 0,-1 0 0,0 0 0,-7-8 0,-56-62 0,46 55 0,11 12 0,0 0 0,-1 1 0,0 1 0,0 0 0,-1 1 0,0 0 0,0 0 0,-22-7 0,-5-4 0,-22-12 0,32 14 0,0 2 0,-40-14 0,-94-14 0,-21-8 0,67-1 0,-149-16 0,225 58 0,-104-18 0,-72-17 0,155 25 0,23 6 0,0 2 0,0 1 0,-58-5 0,49 10 0,-74-18 0,43 8 0,-112-7 0,-133-4 0,228 17 0,-79-3 0,-515 13 0,675-2 0,1-1 0,-1 0 0,1-1 0,0-1 0,-17-6 0,16 4 0,-1 1 0,0 1 0,0 1 0,-18-2 0,-257 4 0,136 3 0,121 0 0,1 1 0,-65 16 0,-7 2 0,-22-2 0,-67 7 0,116-16 0,-39 1 0,-109 10 0,121-23 0,-112 4 0,136 9 0,50-6 0,-52 2 0,-4-10 0,50 0 0,-1 2 0,-73 8 0,52 14 0,50-17 0,-1 0 0,1-1 0,-1 1 0,0-2 0,-10 2 0,-78 2 0,-118-7 0,65-3 0,-7312 4 0,7267-23 0,61 25 0,-101-4 0,156-8 0,38 5 0,-57-2 0,8 9 0,-117-4 0,131-8 0,45 5 0,-55-2 0,57 5 0,-54-9 0,26 2 0,2 2 0,6 0 0,-67-1 0,39 9-1365,57-1-5461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2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10421 1 24575,'11'1'0,"-1"0"0,0 0 0,1 1 0,-1 0 0,0 0 0,0 1 0,-1 0 0,16 7 0,-4-1 0,-2 0 0,34 21 0,-17-8 0,3-1 0,54 22 0,-37-18 0,62 38 0,23 10 0,-47-22 0,-13-6 0,-57-33 0,0 0 0,0 1 0,-2 1 0,27 22 0,-26-20 0,1 0 0,29 14 0,-26-15 0,44 31 0,-58-37 0,0 1 0,-1-1 0,-1 1 0,0 1 0,0 0 0,-2 0 0,0 0 0,-1 1 0,0 0 0,-1 0 0,-1 0 0,0 1 0,2 13 0,1 8 0,-3 0 0,1 49 0,-8-70 0,0 0 0,-1 0 0,-1 0 0,0-1 0,-2 1 0,1-1 0,-2 0 0,0 1 0,-15 18 0,-117 129 0,92-108 0,8-12 0,-89 71 0,58-64 0,44-31 0,-41 33 0,23-15-210,-51 31-1,33-23 93,-115 62 118,151-90 0,-215 119 0,205-115 0,-2-1 0,-54 18 0,48-19 0,-61 30 0,43-18 0,-113 40 0,54-24 0,-79 24 0,95-34 0,-489 149 0,428-139 0,-1-1 0,-65 23 0,8-2 0,-119 45-478,-177 62-424,-97 42 902,13-11 0,591-198 0,-99 32-37,-258 77-680,243-73 717,-30 8 0,-88 18-116,-71 16 2131,86-20-1212,77-18-832,60-22 29,42-11 0,-91 31 0,-76 24 0,22-9 0,29-10 0,119-36 0,1 2 0,-62 23 0,55-17 0,0-2 0,-74 16 0,69-19 0,-109 38 0,117-34 0,-2-2 0,-101 20 0,-25 8 0,82-11 0,56-18 0,-55 13 0,50-17 0,-137 38 0,32 20 0,98-49 0,2 1 0,1 2 0,-86 54 0,62-40 0,54-29 0,0 1 0,-30 20 0,20-12 0,0 0 0,-61 25 0,33-17 0,-47 30 0,65-33 0,-78 33 0,102-48 0,1 0 0,0 1 0,0 0 0,-19 14 0,18-11 0,0 0 0,-29 13 0,24-14 0,0 0 0,1 0 0,1 2 0,1-1 0,-26 23 0,34-27 0,-1 0 0,0-1 0,-1 1 0,0-1 0,-13 5 0,14-7 0,0 1 0,0 0 0,1 0 0,0 1 0,0-1 0,1 1 0,0 1 0,-10 9 0,0 3 0,-2 0 0,-39 30 0,37-32 0,9-5 0,1 0 0,0 1 0,1 0 0,-15 25 0,15-21 0,0-1 0,-28 29 0,20-24 0,1 1 0,2 1 0,1 0 0,1 0 0,2 1 0,-10 30 0,-27 48 0,34-72 0,1 1 0,2-1 0,2 2 0,1-1 0,-4 57 0,11 165 0,6-124 0,-4-112 0,2-1 0,1 0 0,0 0 0,2 0 0,1 0 0,0 0 0,1-1 0,2 0 0,17 25 0,24 46 0,-40-65 0,1 0 0,1 0 0,2-1 0,0 0 0,2-1 0,34 31 0,-32-34 0,-1 0 0,15 19 0,-19-20 0,1 0 0,1-1 0,22 18 0,29 17 0,-28-20 0,78 46 0,-32-19 0,-61-39 0,45 26 0,6 5 0,-62-39 0,1 1 0,0-2 0,1 1 0,0-2 0,29 13 0,-14-8 0,-1 1 0,47 28 0,10 5 0,-4-10 0,-43-20 0,0 2 0,54 33 0,-76-42 0,0-1 0,1 0 0,35 13 0,-35-16 0,-1 2 0,0-1 0,-1 1 0,0 1 0,18 12 0,-15-9 0,0 0 0,1-1 0,0-1 0,1 0 0,0-1 0,32 8 0,-22-6 0,1 2 0,27 13 0,-13-1 0,-29-14 0,1-1 0,1 0 0,22 7 0,17 7 0,104 54 0,-101-46 0,-29-18 0,0-1 0,59 17 0,-45-16 0,-13-1 0,-1 0 0,46 25 0,-47-22 0,2 0 0,44 15 0,-5-8 0,-22-8 0,63 27 0,-98-37-21,1 0-1,0 0 1,0-1-1,0 0 0,1-1 1,23 1-1,-3 0-1192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1 24575,'7'0'0,"0"0"0,-1 0 0,1 1 0,0 0 0,-1 0 0,1 0 0,0 1 0,-1 0 0,0-1 0,0 2 0,1-1 0,-2 1 0,1-1 0,0 1 0,-1 0 0,0 1 0,6 3 0,3 5 0,-2 0 0,0 1 0,-1 0 0,11 18 0,18 20 0,8-11 0,-39-34 0,-1 0 0,0 0 0,-1 0 0,0 1 0,12 14 0,4 9 0,-17-25 0,-1 1 0,-1 0 0,1 0 0,-2 0 0,1 0 0,4 12 0,-8-16 0,0 1 0,1 0 0,-1 0 0,-1-1 0,1 1 0,0-1 0,-1 1 0,0 0 0,0-1 0,0 1 0,0-1 0,0 1 0,-1-1 0,0 1 0,1-1 0,-1 0 0,0 0 0,-1 0 0,1 0 0,0 0 0,-6 3 0,-12 7 0,-2-1 0,0-1 0,0 0 0,-1-1 0,-1-1 0,-34 8 0,54-15 0,-36 10 0,18-6 0,2 1 0,-1 1 0,-35 15 0,-11 2-335,53-20-695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39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2676 120 24575,'-194'-3'0,"-208"7"0,178 33 0,100-13 0,81-14 0,-84 31 0,-12 3 0,31-19 0,-163 62 0,32 7 0,131-58 0,71-25 0,-1 1 0,2 2 0,0 2 0,0 2 0,-37 24 0,28-13 0,-55 27 0,65-39 0,1 2 0,1 1 0,-52 42 0,76-53 0,0 0 0,0 1 0,0 0 0,1 0 0,1 1 0,0 0 0,0 0 0,1 1 0,0-1 0,1 2 0,1-1 0,0 0 0,0 1 0,1 0 0,-2 17 0,2-1 0,1-1 0,1 1 0,5 55 0,-3-74 0,0 0 0,1 0 0,1 0 0,0 0 0,0 0 0,1 0 0,0-1 0,0 1 0,1-1 0,1 0 0,-1-1 0,1 1 0,1-1 0,7 7 0,24 22 0,-21-18 0,1-2 0,1 0 0,1-1 0,0-1 0,43 23 0,-36-23 0,48 33 0,-53-32 0,0-2 0,1 0 0,30 12 0,166 66 0,-158-54 0,-49-29 0,0-1 0,0-1 0,22 10 0,113 36 0,45 18 0,-111-30 0,-44-22 0,53 20 0,175 47 0,-162-42 0,-76-30 0,0-2 0,44 13 0,320 86 0,-299-77 0,28 9 0,-59-28 0,296 81 0,-274-66 0,-51-17 0,58 15 0,317 44 0,-226-42 0,-84-12 0,109 5 0,-185-21 0,1 2 0,0 0 0,31 11 0,31 7 0,156 4 0,-147-16 0,29 2 0,49 2 0,-82-4 0,-7 0 0,-43-4 0,53 1 0,172 17 0,-213-25 0,-32-1 0,0 1 0,1 1 0,-1 1 0,0 1 0,0 1 0,0 0 0,27 9 0,-23-4 0,-1-1 0,1-1 0,1-1 0,-1-1 0,34 1 0,125-7 0,-66-2 0,920 4 0,-640 24 0,636-25-557,-606 25 557,-145-27 0,317 6 0,-454 8 0,65 2 0,107-16 0,353 6 0,-503 7 0,99 3 0,1757-14-12,-2001 3 127,-1 0 0,0 1 0,0 1 0,26 9 0,-24-6-117,0-1 0,1-2 0,28 3 0,80-4 4,94 8-2,100 0 0,-221-13 0,129 16 0,-105-3 0,202-9 0,-147-6 0,-58 3 0,138 3 0,-159 9 0,-54-4 0,57-1 0,856-7 0,-834-11 0,3-1 0,-91 12 0,54-11 0,-22 2 0,-33 4 0,-1-2 0,63-22 0,-57 15 0,67-12 0,-35 12 0,90-33 0,-23 7 0,-123 34 0,-1-1 0,0 0 0,25-15 0,31-14 0,0 7 0,130-72 0,-166 75 0,67-57 0,-9 6 0,-65 51 0,-2-2 0,-1-2 0,-1 0 0,33-48 0,28-30 0,-79 95 0,-1 0 0,0 0 0,-1-1 0,9-19 0,-10 17 0,1 1 0,1 1 0,15-22 0,-15 25 0,-1-1 0,0 0 0,-1-1 0,-1 0 0,0 0 0,-1-1 0,0 0 0,5-23 0,1-18 0,5-59 0,-5 32 0,-4 19 0,-4-1 0,-2 0 0,-8-92 0,4 141 0,-1 1 0,0-1 0,-1 1 0,0 0 0,-1 0 0,-1 0 0,0 1 0,-1 0 0,-10-14 0,-11-16 0,-49-54 0,16 22 0,53 67 0,0 1 0,-1-1 0,0 2 0,0 0 0,0 0 0,-1 0 0,-12-5 0,12 7 0,0-1 0,1 0 0,0-1 0,0 0 0,0 0 0,0-1 0,1 0 0,-8-11 0,4 5 0,0-1 0,-1 2 0,-1 0 0,0 1 0,-25-17 0,-39-36 0,59 49 0,0 2 0,0 0 0,-1 1 0,-1 1 0,0 1 0,-1 0 0,-27-7 0,4 4 0,0 3 0,-60-8 0,54 11 0,-1-3 0,1-3 0,-89-36 0,85 17 0,47 27 0,0 0 0,-1 1 0,0 0 0,0 0 0,0 1 0,-10-3 0,-81-18 0,-1 4 0,-108-8 0,53 6 0,85 12 0,-41-2 0,101 12 0,0 0 0,0-1 0,0-1 0,0 0 0,0 0 0,-12-6 0,11 4 0,0 0 0,0 1 0,0 1 0,0 0 0,-17-1 0,-159-14 0,-79-5 0,192 16 0,-1 3 0,-90 7 0,29 0 0,-48-6 0,-201 7 0,291 6 0,-74 3 0,110-15 0,39 0 0,0 1 0,-1 0 0,1 2 0,-1 1 0,1 0 0,0 2 0,-38 11 0,20-3 0,0-2 0,-1-1 0,0-2 0,-1-1 0,-41-1 0,73-5 0,-190 24 0,110-12 0,-120 2 0,-23 10 0,-1152-25 0,1177 25 0,-1 0 0,186-22 0,1 0 0,0 1 0,0 2 0,-24 7 0,25-6 0,-1 0 0,0-2 0,0 0 0,-33 1 0,-701-7 0,545-23 0,57 27 0,-116-4 0,172-9 0,43 5 0,-53 0 0,-118-6 0,-1 0 0,107 0 0,5 0 0,-63 0 0,-13 1 0,-67-13 0,101 12 0,-5 0 0,144 11 0,-1 0 0,0-2 0,1 0 0,0-1 0,-18-7 0,17 5 0,0 1 0,0 1 0,-1 1 0,-28-3 0,-22 4 0,-71-13 0,89 10 0,-62 2 0,67 3 0,-88-11 0,58 2 0,0 4 0,-126 7 0,61 1 0,-56 0 0,-205-7 0,323-7 0,-26-2 0,-56 16 0,-122-6 0,189-7 0,-70-3 0,-1188 14 0,1142-26 0,-1375 26 0,1540 1 0,-53 10 0,6 0 0,17-2 0,-31 2 0,33-3-1365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1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10636 0 24575,'16'1'0,"0"0"0,-1 1 0,1 1 0,-1 0 0,0 1 0,0 0 0,0 1 0,-1 0 0,16 8 0,17 6 0,107 30 0,-96-32 0,90 36 0,72 35 0,-193-76 0,-1 1 0,-1 0 0,44 31 0,-7-4 0,-34-20 0,0 0 0,-2 2 0,38 40 0,-37-35 0,-15-15 0,-2 1 0,1 0 0,-2 1 0,0 0 0,-1 0 0,-1 1 0,0 0 0,-1 0 0,-1 0 0,-1 0 0,3 23 0,-1 18 0,-4 106 0,-4-85 0,2-51 0,-1 0 0,-2-1 0,-1 1 0,-1-1 0,-1 1 0,-2-2 0,-1 1 0,-1-1 0,-2 0 0,-1 0 0,-17 23 0,-170 204 0,176-222 0,0 0 0,6-6 0,-2-1 0,-36 31 0,-143 116 0,80-62-440,81-69 258,-80 59 0,-10 1 182,81-60 0,-3-1 0,-56 33 0,-157 99-744,37-19 143,148-103 463,-126 69-449,7-12 587,140-72 0,22-11 0,-1-1 0,-1-1 0,-46 16 0,42-20-60,-65 36-1,66-31 54,-64 25 0,-13 6 559,89-37-178,-1-1 0,0-1 0,-38 10 1,14-6-208,-1 1 0,2 3 1,-55 28-1,57-28-73,0-2 1,-89 22 0,61-19-88,-476 123-7,409-104 0,87-23 0,-72 14 0,59-16-187,0 2 0,-97 37-1,-18-3 188,128-38 0,2 2 0,-63 25 0,-256 88 0,326-113 0,-71 21 0,24-8 0,-121 50 0,184-66 62,1-1 0,-2-1 0,-40 6 0,45-10-10,0 0 1,1 2-1,0 1 0,0 0 1,-30 16-1,17-6-52,-1-1 0,-1-2 0,-67 16 0,-26 10 0,114-33 0,0 1 0,-34 21 0,35-18 0,-2-1 0,-31 13 0,-72 25-323,-157 84-1,170-78 336,51-27 5,-102 65 0,-79 54-17,90-58 0,-208 151 0,-28 7-884,229-153 664,-143 84-276,95-51 496,126-84 0,58-33 0,1 1 0,1 1 0,-25 18 0,19-11 171,-2-1 0,-1-1 1,-36 16-1,29-16 224,-57 38 1,-9 4 59,75-45-365,2 0 0,-43 32 0,-61 42-90,-2 2 0,81-49 0,1 2 0,3 3 0,-64 78 0,93-102 0,-41 37 0,42-44 0,1 0 0,1 2 0,-25 35 0,30-38 0,0-1 0,-1 0 0,-26 23 0,-19 21 0,-64 76 0,26-32 0,26-30 0,39-42 0,-44 58 0,-31 24 0,77-73 0,-6 7 0,2 1 0,-46 95 0,50-65 0,4 1 0,4 1 0,-14 135 0,29-168 0,3 0 0,1 0 0,11 74 0,-4-96 0,1 0 0,1 0 0,2-1 0,0 1 0,2-2 0,1 1 0,30 37 0,66 68 0,34 36 0,-108-127 0,-8-8 0,2-1 0,51 39 0,63 46 0,-42-36 0,-78-57 0,1 0 0,0-2 0,2 0 0,1-2 0,49 23 0,-45-25 0,-1 1 0,31 22 0,40 18 0,71 39 0,-16-21 0,-138-63 0,0 0 0,-1 0 0,0 2 0,-1 0 0,-1 0 0,0 1 0,24 28 0,-28-30 0,2-1 0,0 1 0,14 7 0,-13-8 0,-1-1 0,0 1 0,13 14 0,-14-13 0,0-1 0,1-1 0,1 1 0,0-2 0,0 1 0,0-2 0,22 9 0,-15-7 0,0 1 0,-1 1 0,21 15 0,117 92 0,-112-88 0,1-1 0,3-2 0,0-3 0,98 36 0,-2 2 0,-120-54-7,0-1-1,1-1 1,0-1-1,29 2 1,-4-1-1321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3:26:4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0 24575,'13'2'0,"1"0"0,0 0 0,0 1 0,-1 1 0,0 0 0,0 1 0,0 0 0,0 0 0,-1 1 0,21 14 0,4-2 0,-26-13 0,-1 0 0,1 0 0,-1 1 0,0 0 0,-1 0 0,15 13 0,-22-17 0,-1 0 0,1 0 0,-1 0 0,1 0 0,-1 1 0,0-1 0,0 0 0,-1 1 0,1-1 0,0 1 0,-1-1 0,0 1 0,1-1 0,-1 1 0,0-1 0,-1 1 0,1-1 0,0 1 0,-1-1 0,0 0 0,1 1 0,-1-1 0,0 0 0,0 1 0,-1-1 0,1 0 0,-1 0 0,1 0 0,-1 0 0,0 0 0,0 0 0,0 0 0,-3 2 0,-23 25 0,3-1 0,-2 0 0,-1-1 0,-2-2 0,0-1 0,-2 0 0,-54 29 0,3-9 0,52-26 0,-2-1 0,0-2 0,-51 18 0,9-6-1365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1:19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2072 24575,'0'-4'0,"1"0"0,0 0 0,0 0 0,1 0 0,-1 0 0,1 0 0,0 1 0,0-1 0,0 1 0,0 0 0,1-1 0,-1 1 0,6-4 0,41-39 0,-46 43 0,73-54 0,-46 35 0,48-43 0,-62 49 0,1 1 0,1 1 0,0 1 0,1 0 0,0 2 0,33-16 0,148-88 0,-78 41 0,14 5 0,39-23 0,-114 54 0,113-80 0,-160 108 0,-1 1 0,1 1 0,18-8 0,-18 10 0,-1-1 0,0 0 0,0-1 0,16-13 0,-11 4 0,-4 4 0,1 0 0,0 0 0,0 2 0,1 0 0,1 1 0,33-16 0,-23 16 0,-1 0 0,0-2 0,0-1 0,-2-1 0,1-1 0,-2-2 0,0 0 0,21-22 0,-15 15 0,1 0 0,1 2 0,1 2 0,1 0 0,41-16 0,-24 10 0,-24 12 0,-1-3 0,0 0 0,-1-1 0,31-30 0,88-58 0,-94 70 0,-39 31 0,-1-2 0,1 1 0,-1-1 0,-1-1 0,0 0 0,9-10 0,-5 5 0,0 1 0,1 0 0,1 0 0,0 1 0,22-13 0,-16 11 0,0-2 0,20-18 0,41-51 23,-43 43-717,66-57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1:2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24575,'499'0'0,"-492"0"0,1 0 0,-1 0 0,0 1 0,0 0 0,0 0 0,0 1 0,11 3 0,-17-4 0,1 0 0,-1 0 0,1 0 0,-1 0 0,1 0 0,-1 0 0,0 0 0,1 1 0,-1-1 0,0 0 0,0 1 0,0-1 0,0 1 0,0-1 0,0 1 0,-1-1 0,1 1 0,-1 0 0,1-1 0,-1 1 0,1 0 0,-1-1 0,0 1 0,0 0 0,0 0 0,0 0 0,0-1 0,0 1 0,0 0 0,0-1 0,-1 1 0,1 0 0,-1 0 0,1-1 0,-1 1 0,-1 1 0,-23 61 0,-58 102 0,83-166 0,-7 15 24,1 0 1,1 0-1,0 0 0,-2 17 0,4-17-321,-1 0 0,-1 0-1,0 0 1,-7 14 0,2-12-6529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3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6562 2497 24575,'1'0'0,"0"-1"0,-1 1 0,1 0 0,0-1 0,0 0 0,0 1 0,0-1 0,-1 0 0,1 1 0,0-1 0,-1 0 0,1 0 0,0 1 0,-1-1 0,1 0 0,-1 0 0,0 0 0,1 0 0,-1 0 0,1 0 0,-1 0 0,0 0 0,0 0 0,0 0 0,0-2 0,6-36 0,-4 24 0,5-22 0,-1 1 0,-2-1 0,-2 0 0,-1 0 0,-1 0 0,-8-49 0,3 68 0,0 0 0,-1 0 0,0 1 0,-2-1 0,0 1 0,-1 1 0,-13-20 0,-11-10 0,-42-47 0,27 38 0,-3 3 0,-1 2 0,-3 2 0,-2 2 0,-2 3 0,-2 3 0,-108-54 0,140 79 0,-40-28 0,44 27 0,0 0 0,-38-15 0,-87-37 0,76 33 0,-90-30 0,37 14 0,86 33 0,-72-22 0,70 26 0,-61-27 0,66 24 0,0 2 0,-42-11 0,-130-36 0,-33-7 0,116 34 0,85 21 0,0 2 0,-59-8 0,-302-36 0,341 49 0,-89-5 0,-20-6 0,154 18 0,1-2 0,0 1 0,1-2 0,-1 0 0,-28-10 0,3 2 0,0 3 0,-60-6 0,7 1 0,-190-27 0,246 34 0,-64-10 0,-112-3 0,209 19 0,-9 0 0,1 0 0,0-1 0,0 0 0,0-1 0,1 0 0,-1-1 0,0-1 0,-14-6 0,8 4 0,0 1 0,0 0 0,0 2 0,-30-3 0,10 2 0,-61-12 0,-75-8 0,-1 0 0,74 9 0,76 10 0,1-1 0,-1-1 0,-29-13 0,29 10 0,0 1 0,-44-8 0,-45-11 0,29 6 0,27 10 0,-216-37 0,250 45 0,-1-2 0,-44-14 0,29 7 0,-133-22 0,59 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5:52:45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5 263 24575,'-2'-65'0,"0"35"0,2 1 0,5-53 0,-4 80 0,0-1 0,0 1 0,0 0 0,0 0 0,0-1 0,0 1 0,1 0 0,-1 0 0,1 0 0,-1 0 0,1 1 0,0-1 0,0 0 0,0 1 0,0-1 0,0 1 0,0 0 0,0 0 0,0-1 0,1 1 0,-1 1 0,0-1 0,1 0 0,-1 1 0,1-1 0,-1 1 0,1 0 0,3-1 0,12 0 0,0 1 0,36 3 0,-26-1 0,-5-3 45,1 0-1,24-6 0,30-2-1542,-59 9-5328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6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13290 1088 24575,'-3'-5'0,"0"0"0,0 0 0,-1 0 0,1 1 0,-1-1 0,0 1 0,0 0 0,-1 0 0,1 0 0,-1 1 0,-6-4 0,6 3 0,-82-69 0,60 48 0,-1 2 0,0 1 0,-2 1 0,0 1 0,-36-16 0,-130-67-781,150 81 733,0 2 1,-1 1-1,-90-21 0,-51-19 83,83 21-1472,-183-41 1,-118 5-1437,115 15 2873,-173-21-1206,76 18 285,362 56 918,-86-19-149,-122-10 1,162 29 105,-281-16 30,301 19 16,0-2 0,-62-15 0,-66-7 0,-322 23 508,258 7-502,-368-3 1698,578 3-1704,0 1 0,1 2 0,0 1 0,-51 18 0,-29 6 0,-144 23 1074,-115 26 815,187-23-1889,37-9 0,-97 20 0,78-6 4,99-35-74,-124 33 1,116-39 38,-128 51 0,182-63-53,-89 31-714,49-18 1015,-105 51 0,-103 52 201,80-40-114,145-61-304,2 2 0,-45 37 0,-29 17 0,65-44 0,-86 77 0,80-63 0,-53 45 1707,-105 85-219,192-159-1626,-31 32 1,-17 16-106,-20 4 356,-163 144 470,238-202-579,-1-1 0,-32 21 0,32-24-10,2 0 0,-1 2 0,-23 23 0,22-17 3,1 0 3,-1-1-1,0 0 1,-29 20 0,14-12-31,1 1 1,2 1 0,-28 34 0,-43 40-39,-6 0 359,-41 36 173,137-128-463,0 0 0,0 1 0,1 1 0,1 0 0,0 0 0,-10 17 0,-26 35 0,30-48 0,0-1 0,-2 0 0,-23 16 0,23-19 0,1 0 0,1 2 0,0 0 0,-15 18 0,16-14 0,-2 4 0,-1-1 0,0 0 0,-2-2 0,0 0 0,-28 20 0,30-25 0,0 1 0,1 0 0,1 1 0,0 0 0,-14 22 0,-2 1 0,16-22 0,-1-1 0,-1-1 0,-24 18 0,25-22 0,0 2 0,1 0 0,1 1 0,-22 26 0,14-13 0,0 0 0,-2-2 0,0-1 0,-2 0 0,-34 23 0,45-34 0,1 1 0,0 0 0,1 1 0,-19 30 0,16-23 0,-32 35 0,23-33 0,-1 1 0,0 1 0,2 2 0,0 0 0,-31 50 0,47-65 0,-1-1 0,0 0 0,-1-1 0,-1 0 0,-23 18 0,-26 30 0,7 7 0,-15 20 0,-102 98 0,138-150 0,0 2 0,-32 48 0,14-16 0,29-38 0,1 2 0,2 0 0,1 1 0,-21 57 0,20-45 0,-84 165 0,80-163 0,3 0 0,-26 95 0,13-34 0,9-24 0,18-60 0,0 0 0,-2-1 0,-1 0 0,-13 26 0,12-30 0,1 1 0,1 0 0,1 0 0,-6 39 0,-12 41 0,-41 120 0,48-169-98,5-10-324,-2-1-1,-27 56 1,33-80-6404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31:37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24575,'5'0'0,"-1"0"0,1 0 0,-1 0 0,1 1 0,-1-1 0,1 1 0,-1 0 0,0 1 0,1-1 0,-1 1 0,0 0 0,0 0 0,0 0 0,0 1 0,0-1 0,-1 1 0,1 0 0,-1 0 0,0 0 0,0 0 0,0 1 0,0-1 0,0 1 0,-1 0 0,1 0 0,-1 0 0,0 0 0,-1 0 0,1 0 0,-1 1 0,1-1 0,0 7 0,6 29 0,35 146 0,-42-183 0,0 0 0,0 1 0,1-1 0,-1 0 0,1 0 0,0 0 0,0 0 0,0 0 0,0 0 0,1 0 0,-1-1 0,1 1 0,0-1 0,-1 0 0,1 0 0,0 0 0,0 0 0,4 1 0,-2-1 0,1 0 0,-1-1 0,1 1 0,-1-1 0,1-1 0,-1 1 0,1-1 0,0 0 0,-1 0 0,9-2 0,4-2 0,1 0 0,-1-1 0,0-1 0,-1-1 0,29-16 0,-2 2 0,1 3 0,54-16 0,34-14 0,-111 39-119,3-3-193,0 2 1,1 1-1,41-9 1,-40 14-6515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5163 1 24575,'7'0'0,"0"1"0,0 1 0,-1-1 0,1 1 0,0 1 0,-1-1 0,1 1 0,-1 0 0,10 7 0,54 39 0,-66-46 0,7 7 0,-1 0 0,0 0 0,14 20 0,27 26 0,-6-18 0,53 49 0,-30-26 0,-47-45 0,-1 2 0,-1 1 0,31 38 0,8 8 0,-49-58 0,0 2 0,-1-1 0,0 1 0,0 0 0,-1 1 0,0 0 0,-1 0 0,0 0 0,-1 1 0,5 12 0,-1 23 0,-1 1 0,-2 0 0,-2 0 0,-2 0 0,-6 61 0,1 2 0,2-77 0,-2-1 0,-1 0 0,-2 0 0,-19 62 0,18-78 0,0 1 0,-17 26 0,15-26 0,0 0 0,-10 25 0,7-6 0,-2-1 0,-2 0 0,-1-1 0,-2 0 0,-1-2 0,-48 59 0,57-77 0,1 1 0,1 0 0,-9 18 0,-23 34 0,4-32 0,31-30 0,0 0 0,0 0 0,0 1 0,1 0 0,-9 11 0,-7 18 0,10-15 0,-1 0 0,-1-2 0,0 1 0,-1-2 0,-23 23 0,23-27 0,1 1 0,1 1 0,-16 23 0,-8 12 0,2-4 0,26-33 0,-1-1 0,0 0 0,-1 0 0,-17 15 0,-20 12 0,2 1 0,2 3 0,2 1 0,-66 93 0,96-123 0,1-1 0,-2 0 0,0-1 0,-1 0 0,-15 11 0,13-11 0,1 0 0,1 1 0,0 0 0,-16 21 0,19-22 0,-1 1 0,0-2 0,-1 0 0,-1 0 0,1-1 0,-2 0 0,1-1 0,-20 9 0,-39 27 0,-54 35 0,109-69 0,-12 3 0,0 0 0,-47 13 0,41-15 0,-37 7 0,57-17 0,1 1 0,0 1 0,0 0 0,0 1 0,0 0 0,-12 8 0,4-3 0,0 0 0,-1-2 0,0 0 0,-1-2 0,-43 6 0,38-6 0,-238 40 0,60-20 0,136-17 0,38-3 0,-55 0 0,76-5 0,0 0 0,1 0 0,-1 1 0,0 1 0,1 0 0,-20 8 0,1-1 0,9-5 0,0-1 0,-1-1 0,1-1 0,0-1 0,-1 0 0,-21-4 0,16 2 0,-1 1 0,-51 6 0,27 0 0,1-2 0,-87-3 0,-31 1 0,-49 34 0,76-9 0,102-20 0,3-1 0,-77 3 0,73-7 0,-40 6 0,-43 3 0,124-11 0,-27-1 0,0 1 0,1 1 0,-1 1 0,1 2 0,-1 1 0,-28 9 0,28-7 0,0-1 0,0-1 0,-38 2 0,-10 2 0,39-5 0,-45-1 0,48-3 0,-62 10 0,32-3 0,1-2 0,-118-7 0,59 0 0,-217 2-1365,318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5:59:28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24575,'-3'1'0,"1"1"0,0-1 0,0 1 0,0 0 0,0-1 0,0 1 0,0 0 0,0 0 0,1 0 0,-3 4 0,-13 12 0,-14 0 0,-1-1 0,-57 21 0,-21 11 0,107-48 0,0 1 0,1 0 0,-1 0 0,1 0 0,-1 1 0,1-1 0,0 1 0,0-1 0,0 1 0,0 0 0,0-1 0,1 1 0,-1 0 0,1 0 0,0 0 0,0 1 0,0-1 0,0 0 0,0 0 0,1 0 0,0 1 0,-1-1 0,1 0 0,0 1 0,1 5 0,0-3 0,0-1 0,0 1 0,0-1 0,1 0 0,0 1 0,-1-1 0,2 0 0,-1 0 0,1 0 0,0-1 0,0 1 0,0-1 0,0 1 0,9 7 0,-3-4 0,-1 1 0,0 0 0,0 1 0,7 10 0,-9-11 0,0 0 0,0-1 0,1 0 0,0 0 0,1-1 0,13 10 0,15 9-1365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6:25:27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24575,'40'3'0,"0"1"0,-1 3 0,1 1 0,-1 1 0,-1 3 0,42 17 0,-79-28 0,356 106-560,46 16-109,-87-18-318,-16-6 76,-16-4-901,-146-52 1213,353 129 599,-156-43 28,220 86-1364,100 109 1336,-437-193 70,-181-108 53,-1 2 1,40 36-1,28 21-140,-74-59-7,-2 2 1,0 0-1,47 58 1,11 11 1366,34 30-1093,-106-109 521,-1 1-1,0 1 0,20 34 0,16 23 1073,-27-42-1843,-1 1 0,-2 1 0,-1 1 0,25 71 0,5 10 0,-29-70 0,24 90 0,-25-71 0,-7-24 0,-4-15 0,1 1 0,23 49 0,-22-58 0,-2 1 0,0 0 0,4 21 0,17 46 0,-6-23 0,-18-50 0,0 1 0,1-1 0,0 0 0,14 24 0,-11-24 0,-1 0 0,-1 0 0,0 0 0,0 1 0,-2 0 0,0 1 0,0-1 0,2 28 0,-2 9 0,-3 62 0,-2-65 0,18 182 0,1-52 0,-1-1 0,0-22 0,-16-143 0,1 0 0,0 0 0,1 0 0,6 18 0,-4-17 0,-2 0 0,1-1 0,2 28 0,0 64 0,4 122 0,7 10 0,-17 1114 0,-2-1319 0,-1 0 0,-10 40 0,-11-1 0,-1-3 0,12-9 0,-39 107 0,31-115 0,4-12 0,1 1 0,-19 80 0,-36 291 0,47-329 0,18-65 0,0 1 0,1-1 0,1 1 0,-3 32 0,-1 37 0,-1 23 0,-8 66 0,16-135 0,0-11 0,2 0 0,0-1 0,10 49 0,-3-38 0,-5-25 0,-1 0 0,2 0 0,0 0 0,1-1 0,0 0 0,1 0 0,11 19 0,-7-13 0,0 1 0,-2-1 0,0 1 0,6 30 0,-2-12 0,0 1 158,-6-16-539,1-1 0,1 0 1,18 33-1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1B721-02C6-1A64-7A54-BA6F6B74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2C13E-4857-6FFD-53F7-A419641BB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A28D6-35AF-DBD3-FFF0-71FF3A6A1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3702D-7813-988E-2E88-3624E25B3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5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57E54-4B68-68FB-09E3-4AC790494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6E371-2A5B-DF70-EAF6-7E21C4EF0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0BDBE-4700-DE9B-FFAD-142A149EA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8FAE0-4850-8731-ABBC-E13B3E751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4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D4D6-D291-0B39-AB1E-5F93639C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0C416-47B4-8568-8617-D5E441758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4309C-C3FA-B0E8-352F-FFBC361BF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FA03E-1AEC-3928-47C5-177167095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4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D6C9-DECC-7585-1175-686913C6C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24AB9-087F-4F9F-6E05-BD3F87A38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B7A71-FD95-5566-B85F-AA6259363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108C-86BB-8AF7-8CED-DBC14CD52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8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4DF83-217E-7F82-712F-808BD8AC9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8CEF9-D155-7209-DB72-D8C16BDED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46798-0045-9147-27E6-771894314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E327-6840-8A79-BF46-B23FE4549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14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9ACAB-4D40-ACE1-F940-6451621F3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136DF-F8D6-C548-ECAC-A47678D10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95067-984D-02CA-D387-F5DBADF5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62DF-25CC-95A0-51AE-BFB8C6A7D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3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4BF84-BD1F-BA68-086E-1E202FD2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7A7F5-1AF4-54E0-66DC-8A68EFD72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1E5A1-AD6E-77D3-C7FD-AB8E83027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8F7DB-78B4-69AB-3475-116B51ECF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9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B217-569A-A801-A8C7-8ABE7FC7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13B09-1E80-ED3A-6448-3D2721598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25EC3-3568-EB77-0EE7-6353CC6F6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66680-E583-4D38-13DC-0BF2D2072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51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27014-1CBB-8196-CFE4-96440BD4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0FFEF-0F42-F9BD-4A8F-E6DADD665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09D04-8D2E-84A2-956C-C2E4C2232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34184-54A7-092A-8FA9-278124D29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CD98-9C8C-1CA7-56B4-6B8AAF40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B01955-BE0F-FFA0-794E-C4694839E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CE451-5020-4C18-B38C-4579CA30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0A0D7-6D2C-63C1-4CD4-CACF11AC9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4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5852-A7F2-BC3C-40B1-0C2839B6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0FBAD-0A62-DEFE-8E7E-B5D2FB8F5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C79E9-9139-42E1-3FD0-41E793F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08FEE-8CE2-7164-A356-86B713CAD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23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ECF50-C2DF-BFC7-F620-7850A519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33CCC-CB29-C3C2-CE26-3F04CC100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A9E996-2443-AB75-3159-BF06C3C2D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FE8A-A3BC-D4FA-E8CF-EB3255618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41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A192C-4DFD-F3B4-64B4-A9D8B417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BEA12-1479-B01C-C603-F9569A51F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65EAA-938E-852B-723C-6F8E4D68E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7A12-00A6-0F56-D756-70E701039D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9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98AD9-6444-5D8B-E833-51998D1E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5528E-FDB0-8750-1349-136F6BE98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36611-9E18-6D1F-5BC5-B28DCEE40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55E7A-1456-16E0-7B87-28095EE4B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76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88BE-D754-4F72-757D-9DCA36D75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4CB36-A778-0AEE-F5D5-D3760B31E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C8393-6B4A-26DA-392A-0E44E74BE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6B716-9B06-0944-7665-AE4F3DB52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2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18EA-EFF1-3690-0CFD-3780754F1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D56DFA-19CA-B48B-DF10-8A7D8254D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4C479-56A2-0A3C-AC41-465CA17A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C310-0BAC-82DC-7913-858101FEB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29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7B058-B2C2-E877-D5F4-D278A7BA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ECF957-EBC2-AD8D-E349-96587C4E5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68D69-4F4E-42D0-5772-DDB6E9006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EDFB1-CEAD-DACF-28F2-3CB96E32D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56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305BF-5B6C-4DF7-C306-45C02DA4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332A7-6DA8-9A63-60FC-0EE19167B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96D01-EC05-2BE0-D32B-DD040E93B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95F39-AB90-A94F-2A01-F0C4526D7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114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662A-52F1-9E32-7A56-75DF147E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639F5-C27C-5DE5-C85B-9703FA1F2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177F0-5B4B-D828-0CB9-E1F5501BA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8FA3F-F7AB-76BE-F32C-24FDD1080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25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BE5BF-C945-9F03-2303-6291F38B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CE03B-85FE-B2A8-4A8F-0C44731C6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17557-2E22-9A15-2C22-EA1C72BA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F2BC-F252-FD3B-7A3E-22F4BC644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5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9A892-33A4-7CB3-EF55-2DDFE3CF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FF348-C262-2B38-924F-DC12E45EF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7AB6A-16BE-EFDD-E14D-4BF5D0A6A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48F6-FF39-BFD8-EDCE-03CB37C49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80992-5903-1C06-556B-84D7C5580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0F018-42B7-0988-99DC-7729492DA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4C904-BA92-48B5-3491-8E89E04CF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93D0-F607-32B9-8A82-BAE547058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FE5F-9E60-B24D-964A-A13690263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BEB3F-58CF-27F1-E213-E678E26C0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3D81A-1AEF-76C2-A9A2-FD09C57FF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6E69-7EA1-B9D9-08D1-639E010D1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78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C2639-9C67-BF9D-91EF-0EA5D708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6BA6EA-2831-043B-01C5-F0AA785EC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97CCF-77A7-5AE4-C4C3-6426EDDE7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3B19B-A3E6-C913-97E9-94C1E1BD5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38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BC9A-D58A-F953-C225-F7F4FF96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B70B3-2903-5583-CB88-23C75DC92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7FCA2-4B78-B47A-D34E-AA62B320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60D6-BCC4-69E3-C44C-26CCEFC78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29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FFDB1-54DB-2EC3-CB9E-5E7983F8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60FFB-C5EF-94BF-43B8-7406DC931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2D020-BF36-D29E-8AE9-116A3B2E4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D2507-7CEE-F8E7-26EC-99A1BE0CE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20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D63E8-BBD6-12F4-E48D-516D43013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1FCC8-4C55-9E6B-2697-2BBE8C2CD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DF746-3802-E38A-5438-23459E0AF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698C-E59F-C4AB-D826-0E85AD251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923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D1B5C-4EBB-9684-D2C8-08775D4E5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E0337-DEDF-2AFB-187E-7559E40E9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D0A52-E3F9-2FCF-E44E-67A837EB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205E0-2D60-DB04-B3D6-88927BB82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7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9CF0A-26E1-0990-D7E0-7B7229A3D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92AC3-E905-ADC4-C661-6047E8290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8B4695-3B4A-A442-23E9-7C7180EBC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C11EE-09B8-8F0A-B921-E37B58120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17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34008-63F4-71AE-1F60-F8F57854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283CE-074E-1AD1-2F94-F95E1FC1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E9B34-2F55-530B-7239-E620B00D6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78FD6-7B96-C720-CA9B-DA0F41704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690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6C4B-AF3E-9965-787C-A900C18EE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8A97F-C28D-3E91-8449-4BCA0C2EB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7991-1F40-5788-4A73-EB788F23A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2DFAA-9753-CC65-8251-D4E503C71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30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CA48C-8AAA-FB77-6F09-EA41B9EB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E7215-0242-4574-D404-A137BFACD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090B2-32E5-D859-90C9-D256C9CD7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D1032-4997-7F37-AC04-2C88BA7F4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0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67319-30BC-7034-5732-F0476286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5917A5-8F63-7439-473A-F0094CBE7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B9069-3D34-1609-860D-48C61895A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4860C-B46A-A420-5955-255F873A8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792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69E26-6BBC-928A-DC53-5B1E066D7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A0B7A-436F-8033-784A-A02205E19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CE313-18BF-0F11-35C0-13710B108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B8FA2-18D4-0005-9061-21F94EA8C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64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FAEE8-5C34-F15C-040F-53BFEB90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08DCB4-B1EE-90F4-70FF-757A7A14F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5AE57-FA82-9411-ADA6-A8856E6C2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85058-02E3-CB72-89DF-5E6BF522D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82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8FFEA-8C50-E8C1-4F01-33FB92DC2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883FA-1706-E1EA-4E53-BF1A9319F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4D78F-645C-12F7-BBDB-0CC8FB527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F900D-694C-872F-8425-13B53984B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67FF-D281-6448-4239-8D186CBB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19B5B-89E7-57CC-46A0-E0F9D9C26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0E845-C1F1-D436-6D65-C2A00B9CB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6A171-4197-190C-8EA1-6B1A8E4C8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157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F6BF-42C0-179E-A081-4CDF20FF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1ADAD-4B93-6A27-825B-A95010A3F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A3FBB-D5AB-026A-D6C9-39E9B53D0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23854-1D3E-1D35-EDE2-12D726B2F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043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8814-F5E7-9D73-6C97-60156D0E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9DBDC-8450-95E7-75C3-C8273D3D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DB6372-5100-7C83-A8EA-42CC31F8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0F5F7-EA15-7DE2-0679-6A391D41E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696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4A930-776E-4A04-7BB8-811D9CE50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364ED4-EEEA-D974-E278-9A3E81B85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41C5D-0DA3-9988-81DB-51CEE1C6A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CFED9-5CC1-73AB-7688-C0FB13E90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7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7140-8FEA-14DE-E018-195E1F13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EB3CA-97D8-7764-8572-42E8D53E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AFCC2-080C-B8A1-FB8C-8911F9468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F532E-AF52-0D73-8CE4-E687EB49D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008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DB0BF-BDE6-4B88-3C09-E90F01DAE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9155D6-46D5-BB83-41C9-D6DCD5440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7EBC0-C18E-6F74-738F-120C1C7DB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B01D-3F25-E037-EAB5-292C97012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8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3EC4-FCD8-C7FA-49F7-059D360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1138F-F21B-7D1C-AA76-CC8C89F41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CB371-E7BE-3468-740E-13A4CDA8E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91B9-7EC4-65CE-5FB8-C23A0D196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C7D24-F237-7B16-AB53-2D235283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5F168-1F5E-882C-1DBB-586171FE1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2D277-487D-993A-2EB1-02487D65C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4CC18-2619-0A09-B06D-5B4AC043F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0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1E2-0A7A-10EE-9F87-28C985A8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B2D46-D65F-2190-2C1A-37D0BD789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CD8F0-CC86-9987-6052-23449FEE4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DC882-2F1E-61B5-36E9-CE439A199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6FAF-DF65-F3B0-BBA7-ED7FB182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20790-4577-6739-9DBA-A66D68EA4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73BC-C7C1-E344-A410-838D42AD0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2D1AA-9E93-FD09-6B05-AC4008F4C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2CCD-15B6-99E2-D357-3DF40F71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F55FB-2606-E851-685C-615F0F922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0386D-E433-B463-B598-20CE23FA0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C361-494A-23B7-4E08-94E149328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6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9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chart" Target="../charts/chart90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1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2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hart" Target="../charts/chart93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4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customXml" Target="../ink/ink3.xml"/><Relationship Id="rId7" Type="http://schemas.openxmlformats.org/officeDocument/2006/relationships/image" Target="../media/image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27.png"/><Relationship Id="rId3" Type="http://schemas.openxmlformats.org/officeDocument/2006/relationships/customXml" Target="../ink/ink5.xml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customXml" Target="../ink/ink6.xml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hart" Target="../charts/chart23.xml"/><Relationship Id="rId7" Type="http://schemas.openxmlformats.org/officeDocument/2006/relationships/customXml" Target="../ink/ink8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0.png"/><Relationship Id="rId7" Type="http://schemas.openxmlformats.org/officeDocument/2006/relationships/customXml" Target="../ink/ink11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0.png"/><Relationship Id="rId7" Type="http://schemas.openxmlformats.org/officeDocument/2006/relationships/customXml" Target="../ink/ink12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0.png"/><Relationship Id="rId7" Type="http://schemas.openxmlformats.org/officeDocument/2006/relationships/image" Target="../media/image43.png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0.png"/><Relationship Id="rId7" Type="http://schemas.openxmlformats.org/officeDocument/2006/relationships/image" Target="../media/image47.png"/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15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1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51.png"/><Relationship Id="rId7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58.png"/><Relationship Id="rId4" Type="http://schemas.openxmlformats.org/officeDocument/2006/relationships/customXml" Target="../ink/ink18.xml"/><Relationship Id="rId9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63.png"/><Relationship Id="rId4" Type="http://schemas.openxmlformats.org/officeDocument/2006/relationships/customXml" Target="../ink/ink21.xml"/><Relationship Id="rId9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7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6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85.png"/><Relationship Id="rId7" Type="http://schemas.openxmlformats.org/officeDocument/2006/relationships/image" Target="../media/image7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svg"/><Relationship Id="rId4" Type="http://schemas.openxmlformats.org/officeDocument/2006/relationships/image" Target="../media/image67.png"/><Relationship Id="rId9" Type="http://schemas.openxmlformats.org/officeDocument/2006/relationships/image" Target="../media/image72.sv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6.png"/><Relationship Id="rId7" Type="http://schemas.openxmlformats.org/officeDocument/2006/relationships/image" Target="../media/image7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svg"/><Relationship Id="rId4" Type="http://schemas.openxmlformats.org/officeDocument/2006/relationships/image" Target="../media/image69.png"/><Relationship Id="rId9" Type="http://schemas.openxmlformats.org/officeDocument/2006/relationships/image" Target="../media/image68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55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chart" Target="../charts/chart56.xml"/><Relationship Id="rId9" Type="http://schemas.openxmlformats.org/officeDocument/2006/relationships/customXml" Target="../ink/ink25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7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7.xml"/><Relationship Id="rId9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6.png"/><Relationship Id="rId7" Type="http://schemas.openxmlformats.org/officeDocument/2006/relationships/customXml" Target="../ink/ink2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8.xml"/><Relationship Id="rId9" Type="http://schemas.openxmlformats.org/officeDocument/2006/relationships/customXml" Target="../ink/ink2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8.png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chart" Target="../charts/chart59.xml"/><Relationship Id="rId9" Type="http://schemas.openxmlformats.org/officeDocument/2006/relationships/customXml" Target="../ink/ink3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6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1.xml"/><Relationship Id="rId9" Type="http://schemas.openxmlformats.org/officeDocument/2006/relationships/image" Target="../media/image91.sv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8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2.xml"/><Relationship Id="rId9" Type="http://schemas.openxmlformats.org/officeDocument/2006/relationships/image" Target="../media/image91.sv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1.svg"/><Relationship Id="rId4" Type="http://schemas.openxmlformats.org/officeDocument/2006/relationships/chart" Target="../charts/chart73.xml"/><Relationship Id="rId9" Type="http://schemas.openxmlformats.org/officeDocument/2006/relationships/image" Target="../media/image9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5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9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79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5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0.xml"/><Relationship Id="rId9" Type="http://schemas.openxmlformats.org/officeDocument/2006/relationships/image" Target="../media/image91.sv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1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10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chart" Target="../charts/chart8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3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4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5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7.xml"/><Relationship Id="rId7" Type="http://schemas.openxmlformats.org/officeDocument/2006/relationships/image" Target="../media/image91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Gradient Descent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6CAEA-08DD-CFEF-4DF7-3DDBA798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2E094C9-0DF1-D0FD-7408-FCD82909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Let us start with a simple data set of </a:t>
            </a:r>
            <a:r>
              <a:rPr lang="en-US" sz="3000" b="1" dirty="0">
                <a:solidFill>
                  <a:srgbClr val="00B0F0"/>
                </a:solidFill>
              </a:rPr>
              <a:t>three persons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0852D45-BDDC-9BF3-BF7D-048A2AE85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773694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DA89-D88E-6DB6-BCDA-66CAE349A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5358E4-B6D4-A0AD-3BB9-AAC838135ABF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After </a:t>
            </a:r>
            <a:r>
              <a:rPr lang="en-US" sz="3000" b="1" dirty="0"/>
              <a:t>6 steps</a:t>
            </a:r>
            <a:r>
              <a:rPr lang="en-US" sz="3000" dirty="0"/>
              <a:t>, the Gradient Descent estimate for the Intercept is </a:t>
            </a:r>
            <a:r>
              <a:rPr lang="en-US" sz="3000" b="1" dirty="0"/>
              <a:t>0.95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C0379-2F53-DDC0-A5B7-149EFBE94689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75EEE-AE92-3163-EC84-AB4CC416E244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9878453-B54F-B3B7-12C5-8C6EB3408E80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870248-CB2E-C7D5-0FBB-5F8D2C71CB9D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D030A511-189F-DC61-E382-C8C81659B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37AAFAD-8EE0-DB44-FC83-AAAE25D8B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5AB602D-4BC4-08E1-3ED6-24472AC28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E09F9F50-52B6-FE9B-8320-14FFDAF51A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0AA4FF5B-92DC-7365-567F-390AE96DA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86670E4-96F0-BDAD-2991-0E6793245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BB625EEC-EFED-4A09-31DE-F2103F9EF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4D3A614-B174-CAC4-4FE1-2C2D73529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F7ADA5FF-11D6-BA11-075B-129CEA818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900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A490-0663-BD19-5B55-B9717953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5CAD4E-2C44-75A1-5C88-1BD3542BF5A3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now we know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finds the optimal value, but how does it know when to stop?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9D95BB-9DB4-09EF-2EEE-FC28C82D9300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909FA-94ED-79C5-3479-CCFD237F9700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938F8-CEBA-AFFF-42CA-0A767D90DC17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4EC49A-5100-2C76-ABD3-268BF73971CC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92BD944-969C-F3A4-882A-964E707E2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B671F8B5-1308-C6A7-83CE-AE05C4A30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70254419-C7FF-D786-3FE0-FB2B1E835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811BE3F-3EBF-5210-5ABA-F34EC2972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AC867712-8DF1-E17D-0086-BE517C114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578E5E3-0214-9E39-EEEA-60E239615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7A1ABD0-27D9-29E9-6CDB-A8A3DB5E3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1374D3F-B3E0-F556-B9C3-27567D1CE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FC6D258-97E4-BCE6-1C31-EE61B45C7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56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D467B-EED1-6E76-B3A5-BED22E29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1D02B3-F934-FD49-5C84-52808A2BC161}"/>
              </a:ext>
            </a:extLst>
          </p:cNvPr>
          <p:cNvSpPr txBox="1">
            <a:spLocks/>
          </p:cNvSpPr>
          <p:nvPr/>
        </p:nvSpPr>
        <p:spPr>
          <a:xfrm>
            <a:off x="791833" y="5059446"/>
            <a:ext cx="1052276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stops when the </a:t>
            </a:r>
            <a:r>
              <a:rPr lang="en-US" sz="3000" b="1" dirty="0"/>
              <a:t>Step Size </a:t>
            </a:r>
            <a:r>
              <a:rPr lang="en-US" sz="3000" dirty="0"/>
              <a:t>is very close to </a:t>
            </a:r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51A16-E412-EFE8-BDC4-F74CC0CF432E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2E634D-D47D-6CCF-7BFD-BCFA773D6F11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88B88A-4C91-9A50-1856-C40304A67CA3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465DC3-97BA-8734-250B-4AA1C49C51EC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0479E7B-4D12-ADA0-B5B2-6BD5A1473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FBD9417-3211-DFEC-C088-71D0568A1B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393A8D56-7A42-170A-2BBB-56DB41A28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04570F11-4389-3250-E34C-ABC5570FC0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22729695-4900-2AB9-B9B6-5FFBD5102F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4F5919D1-157D-8985-18C5-64593D416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9878E56-32FD-6769-4BB2-786F07973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3FF949B-0E93-E538-8C08-5F98015ED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6D1D5FB2-C08C-D99A-BDB7-CFBC540C6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AA446A-BAFD-D4C6-BD92-B2D6FFF5A03B}"/>
                  </a:ext>
                </a:extLst>
              </p:cNvPr>
              <p:cNvSpPr txBox="1"/>
              <p:nvPr/>
            </p:nvSpPr>
            <p:spPr>
              <a:xfrm>
                <a:off x="3162300" y="5764981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AA446A-BAFD-D4C6-BD92-B2D6FFF5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0" y="5764981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4510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46AC-1EFC-2A77-73DC-9188CC648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F27644-9C1F-6675-D929-4045A46B5B32}"/>
              </a:ext>
            </a:extLst>
          </p:cNvPr>
          <p:cNvSpPr txBox="1">
            <a:spLocks/>
          </p:cNvSpPr>
          <p:nvPr/>
        </p:nvSpPr>
        <p:spPr>
          <a:xfrm>
            <a:off x="709842" y="5057016"/>
            <a:ext cx="1052276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</a:t>
            </a:r>
            <a:r>
              <a:rPr lang="en-US" sz="3000" b="1" dirty="0"/>
              <a:t>Step Size </a:t>
            </a:r>
            <a:r>
              <a:rPr lang="en-US" sz="3000" dirty="0"/>
              <a:t>will be very close to </a:t>
            </a:r>
            <a:r>
              <a:rPr lang="en-US" sz="3000" b="1" dirty="0"/>
              <a:t>0 </a:t>
            </a:r>
            <a:r>
              <a:rPr lang="en-US" sz="3000" dirty="0"/>
              <a:t>when the </a:t>
            </a:r>
            <a:r>
              <a:rPr lang="en-US" sz="3000" b="1" dirty="0"/>
              <a:t>Slope</a:t>
            </a:r>
            <a:r>
              <a:rPr lang="en-US" sz="3000" dirty="0"/>
              <a:t> is very close to </a:t>
            </a:r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17AC52-F10F-D8AF-782F-1C590BEED6E3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2C9CB-3167-BA80-CACB-7E63D377A90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6B5E293-34D1-E0FE-EB58-E6C796938AC6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B72DE4-1504-B0EF-6E53-A7AA6B1945E3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EF96D5EF-1AD7-758D-89AF-2EEDAC389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8EAD224-C185-2978-441B-075549D8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03ECEB7A-999F-1683-896E-0FEC49C28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FA7F3486-91CC-3A44-0C4F-D251ABF36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EC3DB4E-A54F-AB83-7BA3-29A5A8B835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7E3F694A-8406-ECCB-431F-D1B42425C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D5E041A-054B-C232-0FCE-D80233315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8018B140-08EE-F318-2DB0-4C4A6F07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28EB44F5-EB0B-DF8F-43F9-E0954804B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CBB414-6DD9-F747-6D69-27CA8F029570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CBB414-6DD9-F747-6D69-27CA8F029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2702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1957-2E1E-BE7A-8700-A945CBBB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C7781B-1BED-7515-B2F0-878B3F611123}"/>
              </a:ext>
            </a:extLst>
          </p:cNvPr>
          <p:cNvSpPr txBox="1">
            <a:spLocks/>
          </p:cNvSpPr>
          <p:nvPr/>
        </p:nvSpPr>
        <p:spPr>
          <a:xfrm>
            <a:off x="709843" y="5057016"/>
            <a:ext cx="905645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In practice, the minimum Step Size is</a:t>
            </a:r>
            <a:r>
              <a:rPr lang="en-US" sz="3000" b="1" dirty="0"/>
              <a:t> 0.001 </a:t>
            </a:r>
            <a:r>
              <a:rPr lang="en-US" sz="3000" dirty="0"/>
              <a:t>or smaller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FC57C-EC81-0A89-08DD-1AD831CB44C3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38EE0-7DCF-AE29-2FB2-A90DB209E367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528213-B79B-600E-2E0E-3501FA7F088A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D6413A-A1E3-5346-79F4-BD918A258560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6B7F3BE-0C5D-4791-C88F-0B662A035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5F6436E-E599-D384-5E57-D9AAB4280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99841E4-647E-2D21-5975-FF684D83F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8AB24A20-F7CB-95F5-C07E-13D91A558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374C6B34-B61A-2254-24B7-FEE26B6D3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A8E77CFB-5C92-DB78-D701-39D53D8CD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CECBF04-E751-1B0E-3696-5A125392F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EDF6368D-0CDE-7734-3134-ECE586F11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1823B7DC-E7EB-C16D-F54E-DF2808465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50276-1E8B-3F22-F15F-68656BA50483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C50276-1E8B-3F22-F15F-68656BA5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476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D86F-54C8-6258-ED48-0CA70508F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F23A05-539A-BC2A-1A07-71937E73A699}"/>
              </a:ext>
            </a:extLst>
          </p:cNvPr>
          <p:cNvSpPr txBox="1">
            <a:spLocks/>
          </p:cNvSpPr>
          <p:nvPr/>
        </p:nvSpPr>
        <p:spPr>
          <a:xfrm>
            <a:off x="709842" y="5057016"/>
            <a:ext cx="11164657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if it becomes smaller than </a:t>
            </a:r>
            <a:r>
              <a:rPr lang="en-US" sz="3000" b="1" dirty="0"/>
              <a:t>0.001</a:t>
            </a:r>
            <a:r>
              <a:rPr lang="en-US" sz="3000" dirty="0"/>
              <a:t>,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would stop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9FBC7-7C87-72BF-7E55-647C3405E64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FFC650-54CB-8165-34FD-FEA7C235DAD2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76F9E8-EA98-46C8-7FB8-D25EB091E50B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13E73E-9B5A-C790-1F48-23B992D5DF58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649AC5C-9228-9412-5294-41396D68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CDD6909A-0B75-5AD9-8B91-92A339B60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C49A37F3-B3AF-725B-958C-B37693F01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149D44E6-2814-B061-35A7-38B6A4473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D13E96E7-CF35-43D0-8DA1-7FEDD78F7C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7388BC08-B8DA-7CF5-55FC-6E6B9D09D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3267232-DB6C-F1CD-882B-1C4116CE4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9D519194-26A2-12E4-01F5-D592D90AA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337082D-1FBB-F83D-7E83-BF59CCD6C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73F9A4-E122-1A2A-3E39-CAEDAB1EC7AF}"/>
                  </a:ext>
                </a:extLst>
              </p:cNvPr>
              <p:cNvSpPr txBox="1"/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𝑳𝒆𝒂𝒓𝒏𝒊𝒏𝒈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𝑹𝒂𝒕𝒆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73F9A4-E122-1A2A-3E39-CAEDAB1EC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87" y="5997510"/>
                <a:ext cx="66167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64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4F659-D051-4F72-EEE1-31276317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7080EF-B2BA-66C9-B2CE-1AD61353A091}"/>
              </a:ext>
            </a:extLst>
          </p:cNvPr>
          <p:cNvSpPr txBox="1">
            <a:spLocks/>
          </p:cNvSpPr>
          <p:nvPr/>
        </p:nvSpPr>
        <p:spPr>
          <a:xfrm>
            <a:off x="709842" y="5057015"/>
            <a:ext cx="11164657" cy="9667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set a limit on the number of steps it will take, In practice, the Maximum Number of Steps is 1000 or greater</a:t>
            </a:r>
            <a:endParaRPr lang="en-PH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EE3DA-1FCC-3F6B-D796-714984174B77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7ABF8-F66A-91F3-F91A-BAE5ADE75882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8B98DE-057B-92B7-5547-D91AEFB4A54C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62C60A-E53E-E206-4236-BC8F7E05BF10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67957E3-7A1F-EC79-F60C-A6DF2629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7B912A6-95AF-A016-81C0-981CF22A0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712AF52-9137-0BC1-2B53-268FC1F5C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4395105-6C7A-CD90-4F77-CAAFE6361A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FFF8DF8F-CB95-B684-5E4A-9C39401F4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8A9687F3-46F3-E482-3568-731080901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482503-1A85-065C-583A-90FBDD14C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3EDFCB8-AE03-52F8-862B-10D572DAC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2D679FA-1089-221B-37D9-DA94FA54C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9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F789-7350-710B-8613-D90C2D73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673A34-69D2-CF2E-1124-C34DF73B0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 the x-axis, we have the person’s </a:t>
            </a:r>
            <a:r>
              <a:rPr lang="en-US" sz="3000" b="1" dirty="0"/>
              <a:t>weight.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On the y-axis we have the person’s </a:t>
            </a:r>
            <a:r>
              <a:rPr lang="en-US" sz="3000" b="1" dirty="0"/>
              <a:t>height</a:t>
            </a: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buNone/>
            </a:pP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9FC2D-3142-8166-C0D7-0D2ABF526BEF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125EA-08F0-8FAE-0B1F-3E30512BB94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31EBD8C-642E-28C5-1B55-63124472DD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543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FCD19-3ACE-09F7-50DD-E071CBC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1C86594-EC75-01E5-6257-85F9644F0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fit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the data.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ACFE7-823C-5675-55B2-8350FC30F0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F478D-B3B0-EDAB-71F0-DB553F19254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BDAC38-A342-14FF-74A3-14B6CA17442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E507ED-7B15-2066-C08B-17DB822ED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5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63C2-684A-D7D8-85E9-97C677757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0AE8389-4C60-E857-8E13-4718B23B9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someone tells us that they weigh </a:t>
            </a:r>
            <a:r>
              <a:rPr lang="en-US" sz="3000" b="1" dirty="0"/>
              <a:t>2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E09BE-EA79-3A3C-DF8E-0B76F772F6EB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352A-39FF-D581-AA20-1A9234AEBCD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DFF687-38A2-F245-3287-61533FFFDE30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C56C8F54-9BE7-128E-6D2D-F37E800C2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A751F39-26D5-5061-125B-AC7891C0C2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026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853A-EDCF-B717-1CA9-2BDEAD11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A6D74CE-96D9-E231-7846-E03E2A0B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can use the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 to predict that they will have a height of </a:t>
            </a:r>
            <a:r>
              <a:rPr lang="en-US" sz="3000" b="1" dirty="0"/>
              <a:t>2.1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D7D14-9470-E31C-86EE-B8E5DC43551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0A5AC-8F2A-EDF5-DD44-2D217033A86E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FFE57D-D1B1-3150-C8CF-A59C3ACBC3B3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7953AE26-2FE0-A04E-5EB6-3CAAA6D92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4726219"/>
            <a:ext cx="720000" cy="72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D0F12AC6-AF15-565C-0D81-7F86D2C6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9147" y="2707722"/>
            <a:ext cx="720000" cy="7200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5AD8AC3-C7D3-9BBF-2833-3575D7A3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645" y="2705844"/>
            <a:ext cx="720000" cy="7200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8BD852-CDE6-B593-7D98-7ACEA5E4933A}"/>
              </a:ext>
            </a:extLst>
          </p:cNvPr>
          <p:cNvCxnSpPr>
            <a:cxnSpLocks/>
          </p:cNvCxnSpPr>
          <p:nvPr/>
        </p:nvCxnSpPr>
        <p:spPr>
          <a:xfrm flipV="1">
            <a:off x="3924300" y="3301253"/>
            <a:ext cx="0" cy="1585586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B1E433-F5EA-5D38-528A-DBC3D534F32F}"/>
              </a:ext>
            </a:extLst>
          </p:cNvPr>
          <p:cNvCxnSpPr>
            <a:cxnSpLocks/>
          </p:cNvCxnSpPr>
          <p:nvPr/>
        </p:nvCxnSpPr>
        <p:spPr>
          <a:xfrm flipH="1">
            <a:off x="1459006" y="3075875"/>
            <a:ext cx="2261232" cy="28353"/>
          </a:xfrm>
          <a:prstGeom prst="straightConnector1">
            <a:avLst/>
          </a:prstGeom>
          <a:ln w="7620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C231597-852C-4CD9-FF35-00C08BAAA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603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B92B-1B7B-D3F3-57F1-6242E8C6F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65AF503-C788-5AE7-75A8-4E02C8429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328908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Instead of fitting a random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r>
              <a:rPr lang="en-US" sz="3000" dirty="0"/>
              <a:t>, let us learn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can fit a line to data by finding the optimal values for the </a:t>
            </a:r>
            <a:r>
              <a:rPr lang="en-US" sz="3000" b="1" dirty="0"/>
              <a:t>Intercept</a:t>
            </a:r>
            <a:r>
              <a:rPr lang="en-US" sz="3000" dirty="0"/>
              <a:t> and </a:t>
            </a:r>
            <a:r>
              <a:rPr lang="en-US" sz="3000" b="1" dirty="0"/>
              <a:t>Slope</a:t>
            </a:r>
            <a:r>
              <a:rPr lang="en-US" sz="3000" dirty="0"/>
              <a:t>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964BD-D362-C76F-AAF5-A62479C0CD2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C5FF2-F289-06CF-A6C9-530F00AC9F48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E2F007-C203-D062-8CB5-CE66DCF563B8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/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ECB3535-1F38-FC43-751C-06F83F76F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64" y="4804803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8" r="-232" b="-12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67BD9A7A-EA34-9D2C-36E3-C0A5617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62208" y="3756303"/>
            <a:ext cx="1080000" cy="1080000"/>
          </a:xfrm>
          <a:prstGeom prst="rect">
            <a:avLst/>
          </a:prstGeom>
        </p:spPr>
      </p:pic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77A2412B-AC31-2E8A-826B-70238A8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753823" y="3756303"/>
            <a:ext cx="1080000" cy="1080000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CE39DB5-9734-48F9-9FBE-F165A41FE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91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20566-89BD-0105-7FC7-C71F9F14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D0885E7-23E2-0B17-CCF1-B68F5C5E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will start by using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to find the just the </a:t>
            </a:r>
            <a:r>
              <a:rPr lang="en-US" sz="3000" b="1" dirty="0"/>
              <a:t>Intercept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58772B-266E-19BC-96B0-71C062004C1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BEE4-90CB-692D-DA0B-A6B01859598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/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0688F4-09E9-01EA-5AA8-BA9E68FF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970" y="3564584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349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E379921-9049-826F-6A92-5CC6E292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2527722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3B2C71-3459-B2DB-B46C-7CBC47C445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223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D8CB-E8D0-350E-064B-50F7F782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040EC3B-B3FD-4842-B1B1-43D1500A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265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Once we understand how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works,  we will use it to find the </a:t>
            </a:r>
            <a:r>
              <a:rPr lang="en-US" sz="3000" b="1" dirty="0"/>
              <a:t>Intercept </a:t>
            </a:r>
            <a:r>
              <a:rPr lang="en-US" sz="3000" dirty="0"/>
              <a:t>and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CA74F-C0EC-36AF-24F1-81F7142AB53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A27AEC-8AA3-0CD8-48F1-45F0D64EC7FC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/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𝒔𝒍𝒐𝒑𝒆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B2FA53-F809-A7EE-567B-E0E248479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9" y="4284989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l="-465" r="-349"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2A3A4AF-3A3A-8061-75BA-95D1D4979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97259" y="3226597"/>
            <a:ext cx="1080000" cy="1080000"/>
          </a:xfrm>
          <a:prstGeom prst="rect">
            <a:avLst/>
          </a:prstGeom>
        </p:spPr>
      </p:pic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B3F8DE70-5BCB-0515-67D5-B92503EB0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045136" y="3204989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63CBF66-C42B-2095-A97C-EED570B80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4828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1541B-4277-6F2D-E774-B5AEF5AB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5036A2E-5EB7-1D80-A553-845A69B4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So for now, let us plug in </a:t>
            </a:r>
            <a:r>
              <a:rPr lang="en-US" sz="3000" b="1" dirty="0"/>
              <a:t>0.64</a:t>
            </a:r>
            <a:r>
              <a:rPr lang="en-US" sz="3000" dirty="0"/>
              <a:t> for the </a:t>
            </a:r>
            <a:r>
              <a:rPr lang="en-US" sz="3000" b="1" dirty="0"/>
              <a:t>slope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B94C6-F67D-A5B6-5EBE-53370DBF231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93822B-A75D-CC3A-50E6-66AB8C3CBA47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/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1E414B-CF10-06D4-3F1A-7A1140C6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440" y="32504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2B3F50D6-0ACA-39C2-C618-7E5B97897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8108700" y="2233913"/>
            <a:ext cx="1080000" cy="10800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07C0CAE-FC3D-7C4D-8EED-8547EBD4B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84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9ABCF-98E9-0D86-79B8-5055549B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DDE43C-20EB-D37B-4724-B4BFE898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8"/>
            <a:ext cx="4537966" cy="174063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Then we will use </a:t>
            </a:r>
            <a:r>
              <a:rPr lang="en-US" sz="3000" b="1" dirty="0">
                <a:solidFill>
                  <a:srgbClr val="0070C0"/>
                </a:solidFill>
              </a:rPr>
              <a:t>Gradient Descent</a:t>
            </a:r>
            <a:r>
              <a:rPr lang="en-US" sz="3000" dirty="0"/>
              <a:t> to find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6CEFC-8CC6-C38B-C2C8-89650F042BE9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8C5C54-DE89-959F-D947-D00E2AB0B54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/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FD560A-DA79-A3E5-887E-E0903010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2" y="427912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F92FEFBF-3AF0-5672-8881-437C3B62C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0603130" y="3151675"/>
            <a:ext cx="1080000" cy="10800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2E47218-5B22-93E1-1D33-7F0B887F9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824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Introduction to Gradient Descent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Gradient Descent in Linear Regression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A9EB-E104-0199-87CD-1D4FC365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E50658B-1651-DF48-5A42-158F8A85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357195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first thing we do is to pick a </a:t>
            </a:r>
            <a:r>
              <a:rPr lang="en-US" sz="3000" b="1" dirty="0"/>
              <a:t>random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dirty="0"/>
              <a:t>.</a:t>
            </a:r>
          </a:p>
          <a:p>
            <a:pPr marL="0" indent="0">
              <a:buNone/>
            </a:pPr>
            <a:r>
              <a:rPr lang="en-US" sz="3000" dirty="0"/>
              <a:t>This is just an initial guess that gives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something to improve upon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0645A-237B-CD70-FB4B-643FBA4E1C2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DEB67-35E3-16F4-6C71-244C8C93EAFF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/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𝒊𝒏𝒕𝒆𝒓𝒄𝒆𝒑𝒕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7220B-45B7-553F-F0C5-7799601C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424" y="5190162"/>
                <a:ext cx="5206707" cy="446276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F1B9F0-692F-CF84-EB2C-A8F5B7D7F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350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BFC9-F05E-1062-58B1-7542C593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0C349FF-EF9B-FC2B-7395-4886FB582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In this case, we will put </a:t>
            </a:r>
            <a:r>
              <a:rPr lang="en-US" sz="3000" b="1" dirty="0"/>
              <a:t>0 </a:t>
            </a:r>
            <a:r>
              <a:rPr lang="en-US" sz="3000" dirty="0"/>
              <a:t>but any number will do.</a:t>
            </a:r>
            <a:endParaRPr lang="en-PH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2E147-3720-4674-6E42-265F4D1F3B3C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09CE0-62BA-92C4-9376-8BCAEAA49604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F34138-46BA-BA30-973A-8AB8D5862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9C34FE55-2A11-DE93-3C1D-D377E6239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C5CB7F-D94E-1FF8-0670-DC50B36AF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33805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F936-EDA7-9588-84DA-553CB5BD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6E53AD-4608-FB23-3379-51343B9B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732" y="1363597"/>
            <a:ext cx="4537966" cy="7957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And that gives us the equation for this </a:t>
            </a:r>
            <a:r>
              <a:rPr lang="en-US" sz="3000" b="1" dirty="0">
                <a:solidFill>
                  <a:srgbClr val="FF0000"/>
                </a:solidFill>
              </a:rPr>
              <a:t>line</a:t>
            </a:r>
            <a:endParaRPr lang="en-PH" sz="30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7A9241-C78D-A7B1-3E88-925FA76BFCCD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DFFF4E-AC01-DDD4-6F5F-695C755D816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/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B9D5D0-1395-5ED3-A294-D88FDA6A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731" y="2981446"/>
                <a:ext cx="50764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red arrow pointing to the left&#10;&#10;Description automatically generated">
            <a:extLst>
              <a:ext uri="{FF2B5EF4-FFF2-40B4-BE49-F238E27FC236}">
                <a16:creationId xmlns:a16="http://schemas.microsoft.com/office/drawing/2014/main" id="{12B95C62-780A-E8CE-D7A7-7C4457544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 flipV="1">
            <a:off x="11112000" y="1901446"/>
            <a:ext cx="1080000" cy="108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76DBDF-F285-1EEC-BC01-D1F7A5D856B6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CFB536-4886-217C-0F01-197ED7942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53306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67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2495-127E-3FD9-500F-6DCB6CFF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CCA933F-32E3-F237-9044-D7534CAC2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7406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Next, we will evaluate how well this line fits our data using </a:t>
            </a:r>
            <a:r>
              <a:rPr lang="en-US" sz="3000" b="1" dirty="0"/>
              <a:t>Sum of Squared Error (SSE)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815112-AEC9-8972-0747-244A68CA9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719967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24CE15B-14FC-7D3A-23C3-84169A1377FE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656A8B-70EA-3FD0-D740-182D52750336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3DD9E8-2591-5D67-790F-3E8240A4397E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154CED-DE22-2BF9-8887-513F1B7EC5D6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E3B41-38D6-64C8-C989-3E847296E2A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92F28-9957-364C-096C-C45460A0A54D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AFF0-7244-A7AD-5CBB-94720336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D2DC1F-7FA9-D8B0-4AC4-96686B4B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Let us calculate the residual or error for this datapoint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95F7756-DBEF-9C61-20C8-D588022E1A6D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61171A-3E9A-7E76-3844-B9B2FB19747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69EDF-B93F-3CB7-DD2D-1D75D556606B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E2BEC1-9589-14FD-D3DF-B84AB36785DC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7207B-A258-8E50-B1FB-F7CDE80ADF4B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224EB-8B36-0FEF-4AF1-3A67C1AA5248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BC7117-09D0-251F-6F43-2D3476FACBA7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1D11A-7471-7F96-4CD8-237BF805B49D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AE5205-A99B-AF9A-32E6-E5704B2C79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840" y="116248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2E3626A-134C-0AF4-B86D-D60BF6AA64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3280" y="342400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293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46E8-4E91-DE98-120A-A53E36E7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E43176B-E406-50F8-9310-29A28EEC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1315245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For this datapoint, it’s observed weight is </a:t>
            </a:r>
            <a:r>
              <a:rPr lang="en-US" sz="3000" b="1" dirty="0"/>
              <a:t>0.5</a:t>
            </a:r>
            <a:r>
              <a:rPr lang="en-US" sz="3000" dirty="0"/>
              <a:t> and observed height is </a:t>
            </a:r>
            <a:r>
              <a:rPr lang="en-US" sz="3000" b="1" dirty="0"/>
              <a:t>1.4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402098-3E65-6930-CF5B-B324262EC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748232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6002064-B0CA-614A-1460-54A911A07005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87A0F-E2E7-A12E-6F89-86AA4C78057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909AA7-CCCE-236B-9202-362647D62519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995582-D6D5-F4BA-4ABB-CBAFE6C4FF30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15657B-59B5-938B-8362-A88FA621252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16669-E790-D727-3EAE-527C6E08192A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00055B0-1DDA-F74D-4DF4-1EFC1C1BB354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E28DF-1455-EE38-3164-346E49F445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BD8365-CB4A-7029-E9AD-AD506DED4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A69BC21-6F07-AB8F-8CDA-0430A812A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D4530DE2-A17A-C81F-D395-A358DC7AF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FA182673-BE70-6DFE-572D-75B651841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43339-7C76-8FF8-35E6-A5EAD25A6D80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F11ADA-3600-07DD-4D16-C26C98F211A1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/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0.5+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704AF8-0EB8-67E4-14FA-C6F57198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440" y="2919562"/>
                <a:ext cx="444806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/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3B6685-EC8E-43E6-997C-80EC59F4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58" y="4940405"/>
                <a:ext cx="450389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6454E6C-A67B-8899-9E03-D7E03FED9D31}"/>
              </a:ext>
            </a:extLst>
          </p:cNvPr>
          <p:cNvSpPr txBox="1">
            <a:spLocks/>
          </p:cNvSpPr>
          <p:nvPr/>
        </p:nvSpPr>
        <p:spPr>
          <a:xfrm>
            <a:off x="6811880" y="3814327"/>
            <a:ext cx="4537966" cy="8520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Thus, giving us a predicted height of </a:t>
            </a:r>
            <a:r>
              <a:rPr lang="en-US" sz="3000" b="1" dirty="0"/>
              <a:t>0.32</a:t>
            </a:r>
            <a:endParaRPr lang="en-PH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2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B460A-5B6F-2C9D-1022-9D116E0C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0A6F43-8042-361B-2A68-FB7B397C4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The error or residual would then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E46B05C-3E5A-4865-4795-D4F53B8D977B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FBF7BD-D065-786B-D9C1-9C9EA13365D2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B9218-970A-22A6-FCCF-C2BF9F076125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5E1209-9953-685E-7172-D90C1CC58E03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17CA5B-22BE-8CFF-7CDC-46F76326728E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A60C73-5C4D-485A-7460-DBD41D4F094C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B675D5-6B4E-6D21-C59C-B3840B9814E2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F250BF2-5CE0-B220-3F08-158BBF3B89E1}"/>
              </a:ext>
            </a:extLst>
          </p:cNvPr>
          <p:cNvGrpSpPr/>
          <p:nvPr/>
        </p:nvGrpSpPr>
        <p:grpSpPr>
          <a:xfrm>
            <a:off x="1920920" y="1180120"/>
            <a:ext cx="4890960" cy="2397240"/>
            <a:chOff x="1920920" y="1180120"/>
            <a:chExt cx="4890960" cy="23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14:cNvPr>
                <p14:cNvContentPartPr/>
                <p14:nvPr/>
              </p14:nvContentPartPr>
              <p14:xfrm>
                <a:off x="2027480" y="1180120"/>
                <a:ext cx="478440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C36A5D-88C9-2DBC-C569-67A7F0F737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09480" y="1162120"/>
                  <a:ext cx="4820040" cy="24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14:cNvPr>
                <p14:cNvContentPartPr/>
                <p14:nvPr/>
              </p14:nvContentPartPr>
              <p14:xfrm>
                <a:off x="1920920" y="3441640"/>
                <a:ext cx="333360" cy="13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67E4DF-AC41-D488-D238-F2650CC848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02920" y="3423640"/>
                  <a:ext cx="369000" cy="171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F393AC0D-7430-E11A-7792-9AF09A4170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0077" y="448283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B78E3E3-635F-BF4A-FE4D-3EA32EAAF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67928" y="4853027"/>
            <a:ext cx="540000" cy="54000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961FDED1-91EB-913F-65C6-260CD430BB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801" y="4482834"/>
            <a:ext cx="540000" cy="540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44D0A-7FBE-BF56-BFCB-D58F631C3F8D}"/>
              </a:ext>
            </a:extLst>
          </p:cNvPr>
          <p:cNvCxnSpPr>
            <a:cxnSpLocks/>
          </p:cNvCxnSpPr>
          <p:nvPr/>
        </p:nvCxnSpPr>
        <p:spPr>
          <a:xfrm flipH="1">
            <a:off x="1370106" y="4752834"/>
            <a:ext cx="426735" cy="909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69D7D3-D1FA-C825-3680-A0980D25FAF0}"/>
              </a:ext>
            </a:extLst>
          </p:cNvPr>
          <p:cNvCxnSpPr>
            <a:cxnSpLocks/>
          </p:cNvCxnSpPr>
          <p:nvPr/>
        </p:nvCxnSpPr>
        <p:spPr>
          <a:xfrm flipV="1">
            <a:off x="1937928" y="4826039"/>
            <a:ext cx="12149" cy="236421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/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19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</m:oMath>
                  </m:oMathPara>
                </a14:m>
                <a:endParaRPr lang="en-PH" sz="19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0520D0-CFF6-6263-FAEC-6E13EA17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4026113"/>
                <a:ext cx="5044960" cy="384721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/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=1.4−0.32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EC7B85-4C69-D8CD-8CE3-D3827BD64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307" y="4692267"/>
                <a:ext cx="28570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/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070A6E-7C9D-E5E9-398A-F145798A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205212"/>
                <a:ext cx="450389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/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337EFB-B285-DAC8-56F3-419D672B1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576" y="2433160"/>
                <a:ext cx="418932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/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BDB4CA-9ACD-F709-A4B3-81038E4AD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31" y="5359439"/>
                <a:ext cx="2019346" cy="4770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5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 animBg="1"/>
      <p:bldP spid="17" grpId="0" animBg="1"/>
      <p:bldP spid="19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D546-46D0-0EB4-7C2B-57389188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D40169E-87BB-8E63-3A91-2025CADA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194" y="1363597"/>
            <a:ext cx="4537966" cy="94145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If we get the residual/error of all data points, it would be…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6A4175-5034-43F4-1629-C2D8329FD2A6}"/>
              </a:ext>
            </a:extLst>
          </p:cNvPr>
          <p:cNvGraphicFramePr/>
          <p:nvPr/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BAE6BB2-3B03-1F36-207E-C60F1F6339E4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2C4F6-6606-9A0A-942B-38223E53F3E0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ECCA1C-0958-7596-2654-E62B681555DD}"/>
              </a:ext>
            </a:extLst>
          </p:cNvPr>
          <p:cNvCxnSpPr>
            <a:cxnSpLocks/>
          </p:cNvCxnSpPr>
          <p:nvPr/>
        </p:nvCxnSpPr>
        <p:spPr>
          <a:xfrm flipH="1">
            <a:off x="1304910" y="2678842"/>
            <a:ext cx="5494821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1D1CDF-AF1A-57FD-0390-705C821F7812}"/>
              </a:ext>
            </a:extLst>
          </p:cNvPr>
          <p:cNvCxnSpPr>
            <a:cxnSpLocks/>
          </p:cNvCxnSpPr>
          <p:nvPr/>
        </p:nvCxnSpPr>
        <p:spPr>
          <a:xfrm flipV="1">
            <a:off x="1950077" y="4008120"/>
            <a:ext cx="0" cy="684147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1655B9-B4A6-D27D-6DDB-B9DBA87A6F56}"/>
              </a:ext>
            </a:extLst>
          </p:cNvPr>
          <p:cNvCxnSpPr>
            <a:cxnSpLocks/>
          </p:cNvCxnSpPr>
          <p:nvPr/>
        </p:nvCxnSpPr>
        <p:spPr>
          <a:xfrm flipV="1">
            <a:off x="5102186" y="2402943"/>
            <a:ext cx="0" cy="854809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3BF07-017D-B2B9-2455-E8E8AFCEBE10}"/>
              </a:ext>
            </a:extLst>
          </p:cNvPr>
          <p:cNvCxnSpPr>
            <a:cxnSpLocks/>
          </p:cNvCxnSpPr>
          <p:nvPr/>
        </p:nvCxnSpPr>
        <p:spPr>
          <a:xfrm flipV="1">
            <a:off x="4320733" y="3529710"/>
            <a:ext cx="0" cy="118365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/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1B7882-581E-B0DA-6EEE-AF305F37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2843888"/>
                <a:ext cx="5046069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/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159994F-2FAB-D71D-AB2D-576657CDE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71" y="3719251"/>
                <a:ext cx="2304130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5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F451-6B48-72C4-86B8-9D995D56A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75ADCF9-8B3E-EABF-744A-C0B2452B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40" y="851777"/>
            <a:ext cx="9959340" cy="87034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Now, let us plot the </a:t>
            </a:r>
            <a:r>
              <a:rPr lang="en-US" sz="3000" b="1" dirty="0"/>
              <a:t>SSE</a:t>
            </a:r>
            <a:r>
              <a:rPr lang="en-US" sz="3000" dirty="0"/>
              <a:t> to keep track of its value whenever we change the value of the </a:t>
            </a:r>
            <a:r>
              <a:rPr lang="en-US" sz="3000" b="1" dirty="0"/>
              <a:t>intercept</a:t>
            </a:r>
            <a:r>
              <a:rPr lang="en-US" sz="3000" dirty="0"/>
              <a:t> </a:t>
            </a:r>
            <a:endParaRPr lang="en-PH" sz="30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E4554F-AE0E-760E-2AFD-BC8321A402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58757"/>
              </p:ext>
            </p:extLst>
          </p:nvPr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691065-9980-B99A-AAF6-D7F50FD0D86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0A8C5-6F26-91A6-281C-D5ADA74C72F2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87AB6D-2ED8-8A5E-0306-D5BBC4EBDE8E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441F2A-1D4A-8419-1837-65900D73FC1F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737B3D-030B-ACA2-527F-097AECA1F09C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C214A-5F29-FCB6-A7B2-499ED4930B7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E624704-277B-C19F-4475-1B8DDBE16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35522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D937F39-5020-F713-DE8D-093B1C6927E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4576B9-8A20-7FA5-253E-1CDDFFA9391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</p:spTree>
    <p:extLst>
      <p:ext uri="{BB962C8B-B14F-4D97-AF65-F5344CB8AC3E}">
        <p14:creationId xmlns:p14="http://schemas.microsoft.com/office/powerpoint/2010/main" val="30927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  <p:bldP spid="21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B12D-E96E-5352-6695-9038DD05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0D0F238-A13B-9AEC-BE64-10C70E0A3312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35AAF9-8B31-68BE-C43D-9D92D42DDECB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5634C-14BE-D5FF-1ED2-85EE4B3E919D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FAF494-04E0-C1F7-EDB4-4CA21382FEF2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C7816F-04B1-C87B-05BC-75C00EEF3336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D82988-8EAC-7CBC-D83B-0A4A6167D863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E48BA7-E3D7-C698-3A18-2886DE908B1A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4EBA1E7-6EB0-D109-2FF6-8E5A25ADD488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C8ED3-F913-021F-37E1-EEC47AFF0067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3621B-A23E-E4B8-102A-A920E6F41DA8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/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1.1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PH" sz="3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=3.1</m:t>
                      </m:r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5AF30D-6394-F8AD-A037-F40E1C91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155" y="841376"/>
                <a:ext cx="6149689" cy="630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3549D26-DB9F-F270-509F-F82A403268A7}"/>
              </a:ext>
            </a:extLst>
          </p:cNvPr>
          <p:cNvGrpSpPr/>
          <p:nvPr/>
        </p:nvGrpSpPr>
        <p:grpSpPr>
          <a:xfrm>
            <a:off x="7406100" y="1302720"/>
            <a:ext cx="2197440" cy="1405080"/>
            <a:chOff x="7406100" y="1302720"/>
            <a:chExt cx="2197440" cy="14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14:cNvPr>
                <p14:cNvContentPartPr/>
                <p14:nvPr/>
              </p14:nvContentPartPr>
              <p14:xfrm>
                <a:off x="7475940" y="1302720"/>
                <a:ext cx="2127600" cy="132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434D69-E8A3-A625-2360-97F7498B1F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7940" y="1285080"/>
                  <a:ext cx="2163240" cy="13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14:cNvPr>
                <p14:cNvContentPartPr/>
                <p14:nvPr/>
              </p14:nvContentPartPr>
              <p14:xfrm>
                <a:off x="7406100" y="2537520"/>
                <a:ext cx="122760" cy="17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5B0BFB-A185-C1AD-C198-DFA3438C1D3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8100" y="2519520"/>
                  <a:ext cx="158400" cy="20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26560D7-44D1-9E90-6A6A-89353AEC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768" y="2285090"/>
            <a:ext cx="2439984" cy="14730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This point represents the SSE when the intercept is </a:t>
            </a:r>
            <a:r>
              <a:rPr lang="en-US" sz="2500" b="1" dirty="0"/>
              <a:t>0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5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F51BD4F-32CA-5CA4-8B08-B5AF0CCBD16E}"/>
              </a:ext>
            </a:extLst>
          </p:cNvPr>
          <p:cNvSpPr txBox="1">
            <a:spLocks/>
          </p:cNvSpPr>
          <p:nvPr/>
        </p:nvSpPr>
        <p:spPr>
          <a:xfrm>
            <a:off x="838199" y="1917075"/>
            <a:ext cx="11089341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6000" dirty="0"/>
              <a:t>In Machine Learning, </a:t>
            </a:r>
          </a:p>
          <a:p>
            <a:pPr marL="0" indent="0" algn="ctr">
              <a:buNone/>
            </a:pPr>
            <a:r>
              <a:rPr lang="en-PH" sz="6000" dirty="0"/>
              <a:t>we </a:t>
            </a:r>
            <a:r>
              <a:rPr lang="en-PH" sz="6000" b="1" dirty="0">
                <a:solidFill>
                  <a:srgbClr val="00B050"/>
                </a:solidFill>
              </a:rPr>
              <a:t>optimize</a:t>
            </a:r>
            <a:r>
              <a:rPr lang="en-PH" sz="6000" dirty="0"/>
              <a:t> a lot of stuff</a:t>
            </a:r>
          </a:p>
        </p:txBody>
      </p:sp>
    </p:spTree>
    <p:extLst>
      <p:ext uri="{BB962C8B-B14F-4D97-AF65-F5344CB8AC3E}">
        <p14:creationId xmlns:p14="http://schemas.microsoft.com/office/powerpoint/2010/main" val="2713961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0E75-02B1-ACAA-E7CD-D9341B93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208902-4F62-78D6-87FB-B030E1F1AB3D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C3E5C97-A235-11B2-5B6B-AE0B2968329E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0D277-402A-233D-1571-8B51D7DEEDCB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DB948B-B059-CDAE-FF5D-52FDBA04F478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6E1724-E546-815B-DE03-D2030743EFC7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4017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661E9-836D-C421-B980-783DA11FB7E2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4947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E60EFF2-F8C8-D0BE-39BB-5123F9929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83957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E90A2AC-9247-49BA-0D7D-08C3D1355CC2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F36DEB-2FE4-BC15-47B6-1E0F94C82E5C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6136645-4391-AE04-1D3F-3ECA1F3B2320}"/>
              </a:ext>
            </a:extLst>
          </p:cNvPr>
          <p:cNvSpPr txBox="1">
            <a:spLocks/>
          </p:cNvSpPr>
          <p:nvPr/>
        </p:nvSpPr>
        <p:spPr>
          <a:xfrm>
            <a:off x="1180069" y="865552"/>
            <a:ext cx="9545595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When we change the intercept to </a:t>
            </a:r>
            <a:r>
              <a:rPr lang="en-PH" sz="3000" b="1" dirty="0"/>
              <a:t>0.25,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28DCD9-43A5-7C6B-C1F3-6939A88E253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28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38E8B-3BAB-6E70-3BAC-48251AA9B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228587-F2A1-BFFF-6A86-31A603F0B454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03B4D2-F214-D134-CB6F-1E6DD56873E8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B3864-6601-17E6-CB37-36A9FD632820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E88910-E466-DE3F-61C3-C0B020A9C380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002504-080C-CAEB-9821-C68F1848A8B8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858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6BEA80-919C-B087-967A-790168FB6902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28900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7D93D3-4E21-25F3-CF07-2D1145617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74483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15B405E-E033-8228-0020-25DC74C8B200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3047F3-A010-9900-8695-77A804A0B8D9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600617-0873-FD8D-94BF-2905DC51B96A}"/>
              </a:ext>
            </a:extLst>
          </p:cNvPr>
          <p:cNvSpPr txBox="1">
            <a:spLocks/>
          </p:cNvSpPr>
          <p:nvPr/>
        </p:nvSpPr>
        <p:spPr>
          <a:xfrm>
            <a:off x="1180071" y="865552"/>
            <a:ext cx="10373498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If we change the intercept to </a:t>
            </a:r>
            <a:r>
              <a:rPr lang="en-PH" sz="3000" b="1" dirty="0"/>
              <a:t>0.5,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EE229-44E6-C368-0457-16D4EEAF4B23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66B2C8-6439-81C9-23A5-8EB3F7A82F94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739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B02D-5C94-6927-972C-1CDB9E0F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381547-554E-5BB7-9BE7-93E3C50F01E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6FD654-EE40-E5EB-12AA-FFF8C073336C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F0CE2-B201-BB43-4DBC-56F6D3DAADC1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764B5-7229-CD3F-3138-C73116DCD897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97A394-F2A4-428A-4AB4-41BC9F4E36DA}"/>
              </a:ext>
            </a:extLst>
          </p:cNvPr>
          <p:cNvCxnSpPr>
            <a:cxnSpLocks/>
          </p:cNvCxnSpPr>
          <p:nvPr/>
        </p:nvCxnSpPr>
        <p:spPr>
          <a:xfrm flipV="1">
            <a:off x="1600509" y="4033679"/>
            <a:ext cx="0" cy="10334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6827A5-963E-45AD-27AD-989F093CDBBF}"/>
              </a:ext>
            </a:extLst>
          </p:cNvPr>
          <p:cNvCxnSpPr>
            <a:cxnSpLocks/>
          </p:cNvCxnSpPr>
          <p:nvPr/>
        </p:nvCxnSpPr>
        <p:spPr>
          <a:xfrm flipV="1">
            <a:off x="3474205" y="2654223"/>
            <a:ext cx="0" cy="18041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701B213-2D7A-DB00-91B2-7D61D5808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27078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382B2B7-AC6B-791F-3BEE-7C95AB49EDC3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EDDA2B-04D8-37B0-79CF-B872323F9A1E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D00558-2F22-7554-2F77-3F2CC57B89F9}"/>
              </a:ext>
            </a:extLst>
          </p:cNvPr>
          <p:cNvSpPr txBox="1">
            <a:spLocks/>
          </p:cNvSpPr>
          <p:nvPr/>
        </p:nvSpPr>
        <p:spPr>
          <a:xfrm>
            <a:off x="1056503" y="865552"/>
            <a:ext cx="10632989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we change the intercept to </a:t>
            </a:r>
            <a:r>
              <a:rPr lang="en-PH" sz="3000" b="1" dirty="0"/>
              <a:t>0.9, </a:t>
            </a:r>
            <a:r>
              <a:rPr lang="en-PH" sz="3000" dirty="0"/>
              <a:t>the </a:t>
            </a:r>
            <a:r>
              <a:rPr lang="en-PH" sz="3000" b="1" dirty="0"/>
              <a:t>SSE</a:t>
            </a:r>
            <a:r>
              <a:rPr lang="en-PH" sz="3000" dirty="0"/>
              <a:t> decreases again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07197C-D46C-1B0E-6936-9456AFCE50B6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08871B-41AA-E8CD-19C1-42D0A8C37788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E216B5-C892-C942-564D-AA03003FCF19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41798-7B10-83D4-4C35-C4229411308C}"/>
              </a:ext>
            </a:extLst>
          </p:cNvPr>
          <p:cNvCxnSpPr>
            <a:cxnSpLocks/>
          </p:cNvCxnSpPr>
          <p:nvPr/>
        </p:nvCxnSpPr>
        <p:spPr>
          <a:xfrm flipV="1">
            <a:off x="3001130" y="3247192"/>
            <a:ext cx="0" cy="20966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14B6-0302-4155-9037-536EF176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26E4C5-402C-F22C-3A3A-EA6F7D84FEAE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A96B4D3-0C6E-5A8B-F1BC-DB3425120772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A084A-821F-C09A-64C5-7390E1AD64D5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696C6A-0172-4BCC-A3E6-14EB71419B1F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98B1341-AED3-D838-9688-B4E7AF798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343640"/>
              </p:ext>
            </p:extLst>
          </p:nvPr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F6E8A77-80D4-692C-26C8-ED2CB9580EB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D7DF5-E9DC-01D1-C865-3B7EAA918914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AC4D04-75AA-7B14-0B5F-4D603B1573F4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5350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as the value increase for the </a:t>
            </a:r>
            <a:r>
              <a:rPr lang="en-PH" sz="3000" b="1" dirty="0"/>
              <a:t>intercept</a:t>
            </a:r>
            <a:r>
              <a:rPr lang="en-PH" sz="3000" dirty="0"/>
              <a:t>, we get these points</a:t>
            </a:r>
            <a:endParaRPr lang="en-PH" sz="30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FBDC8-4A9E-5F74-A3EE-D33F0CDD6627}"/>
              </a:ext>
            </a:extLst>
          </p:cNvPr>
          <p:cNvCxnSpPr>
            <a:cxnSpLocks/>
          </p:cNvCxnSpPr>
          <p:nvPr/>
        </p:nvCxnSpPr>
        <p:spPr>
          <a:xfrm flipH="1">
            <a:off x="1259714" y="2623931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E30F8D-38E4-F4C6-FA22-9C47B47585A7}"/>
              </a:ext>
            </a:extLst>
          </p:cNvPr>
          <p:cNvCxnSpPr>
            <a:cxnSpLocks/>
          </p:cNvCxnSpPr>
          <p:nvPr/>
        </p:nvCxnSpPr>
        <p:spPr>
          <a:xfrm flipH="1">
            <a:off x="1259714" y="2413222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6EC303-6AE5-D218-EA1E-9BCF020BD9A4}"/>
              </a:ext>
            </a:extLst>
          </p:cNvPr>
          <p:cNvCxnSpPr>
            <a:cxnSpLocks/>
          </p:cNvCxnSpPr>
          <p:nvPr/>
        </p:nvCxnSpPr>
        <p:spPr>
          <a:xfrm flipH="1">
            <a:off x="1259714" y="2232499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BE54A5-6866-A06A-DC32-ABE1C7AED6B9}"/>
              </a:ext>
            </a:extLst>
          </p:cNvPr>
          <p:cNvCxnSpPr>
            <a:cxnSpLocks/>
          </p:cNvCxnSpPr>
          <p:nvPr/>
        </p:nvCxnSpPr>
        <p:spPr>
          <a:xfrm flipH="1">
            <a:off x="1259714" y="2021790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2A6CF-418A-A94D-7305-8AF7AB16B08A}"/>
              </a:ext>
            </a:extLst>
          </p:cNvPr>
          <p:cNvCxnSpPr>
            <a:cxnSpLocks/>
          </p:cNvCxnSpPr>
          <p:nvPr/>
        </p:nvCxnSpPr>
        <p:spPr>
          <a:xfrm flipH="1">
            <a:off x="1259714" y="180829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3FC406-B87F-3CEC-C1BB-EFE77CBCD711}"/>
              </a:ext>
            </a:extLst>
          </p:cNvPr>
          <p:cNvCxnSpPr>
            <a:cxnSpLocks/>
          </p:cNvCxnSpPr>
          <p:nvPr/>
        </p:nvCxnSpPr>
        <p:spPr>
          <a:xfrm flipH="1">
            <a:off x="1259714" y="1613335"/>
            <a:ext cx="3187326" cy="2124487"/>
          </a:xfrm>
          <a:prstGeom prst="line">
            <a:avLst/>
          </a:prstGeom>
          <a:ln w="76200">
            <a:solidFill>
              <a:srgbClr val="FF0000">
                <a:alpha val="30000"/>
              </a:srgb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6F81CB-4A8E-010B-DAEB-2756ADBA4232}"/>
              </a:ext>
            </a:extLst>
          </p:cNvPr>
          <p:cNvCxnSpPr>
            <a:cxnSpLocks/>
          </p:cNvCxnSpPr>
          <p:nvPr/>
        </p:nvCxnSpPr>
        <p:spPr>
          <a:xfrm flipH="1">
            <a:off x="1259714" y="1418375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E0D98D-7141-43ED-4ED8-0B48469AF3F5}"/>
              </a:ext>
            </a:extLst>
          </p:cNvPr>
          <p:cNvCxnSpPr>
            <a:cxnSpLocks/>
          </p:cNvCxnSpPr>
          <p:nvPr/>
        </p:nvCxnSpPr>
        <p:spPr>
          <a:xfrm flipV="1">
            <a:off x="3001302" y="2437313"/>
            <a:ext cx="0" cy="99168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73C0F2-0952-64A6-344E-464FCED7F5F1}"/>
              </a:ext>
            </a:extLst>
          </p:cNvPr>
          <p:cNvCxnSpPr>
            <a:cxnSpLocks/>
          </p:cNvCxnSpPr>
          <p:nvPr/>
        </p:nvCxnSpPr>
        <p:spPr>
          <a:xfrm flipV="1">
            <a:off x="3464680" y="2159000"/>
            <a:ext cx="0" cy="28316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A4696E-E9AF-E10F-86C2-560F715E90D0}"/>
              </a:ext>
            </a:extLst>
          </p:cNvPr>
          <p:cNvCxnSpPr>
            <a:cxnSpLocks/>
          </p:cNvCxnSpPr>
          <p:nvPr/>
        </p:nvCxnSpPr>
        <p:spPr>
          <a:xfrm flipV="1">
            <a:off x="1594605" y="3371850"/>
            <a:ext cx="0" cy="44780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844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B8B-CF68-073E-0936-A4DACBB1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56A9F38C-47A0-C0BB-8EE1-A5FD27B64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1579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37856A8-469C-780B-486A-22DD80330AA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85A4D4-7E48-CD28-498F-C38557F61A7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CDBFC6-748C-21EB-56C8-CD12F16EF9E2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Of all the intercepts we used, our graph showed that this one has the </a:t>
            </a:r>
            <a:r>
              <a:rPr lang="en-PH" sz="3000" b="1" dirty="0"/>
              <a:t>lowest SSE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ACAB0-9FC0-3632-FE31-B178D7F1FA3D}"/>
              </a:ext>
            </a:extLst>
          </p:cNvPr>
          <p:cNvGrpSpPr/>
          <p:nvPr/>
        </p:nvGrpSpPr>
        <p:grpSpPr>
          <a:xfrm>
            <a:off x="4200976" y="1544196"/>
            <a:ext cx="2078640" cy="3274560"/>
            <a:chOff x="4200976" y="1544196"/>
            <a:chExt cx="2078640" cy="32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14:cNvPr>
                <p14:cNvContentPartPr/>
                <p14:nvPr/>
              </p14:nvContentPartPr>
              <p14:xfrm>
                <a:off x="4200976" y="1544196"/>
                <a:ext cx="2064240" cy="325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D3F3B7-DD17-2493-4644-883B30D9E5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83336" y="1526556"/>
                  <a:ext cx="2099880" cy="32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14:cNvPr>
                <p14:cNvContentPartPr/>
                <p14:nvPr/>
              </p14:nvContentPartPr>
              <p14:xfrm>
                <a:off x="6072976" y="4726236"/>
                <a:ext cx="206640" cy="9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71BEBF-52E4-17EB-8AA1-C53FA6C061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55336" y="4708236"/>
                  <a:ext cx="242280" cy="12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73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69899-612F-2720-A4B2-A058E3BF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8B5DB28-7540-F64B-2FCF-8E49ED24D307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4B33E5F-3BCD-E7E8-7680-7B5F53356DA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8CC02-3970-B8B4-746C-2057FEAC860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49B91D-0F42-79AE-2249-BB5B0D1632AE}"/>
              </a:ext>
            </a:extLst>
          </p:cNvPr>
          <p:cNvSpPr txBox="1">
            <a:spLocks/>
          </p:cNvSpPr>
          <p:nvPr/>
        </p:nvSpPr>
        <p:spPr>
          <a:xfrm>
            <a:off x="766119" y="865552"/>
            <a:ext cx="1054031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Finding the lowest possible </a:t>
            </a:r>
            <a:r>
              <a:rPr lang="en-PH" sz="3000" b="1" dirty="0"/>
              <a:t>SSE</a:t>
            </a:r>
            <a:r>
              <a:rPr lang="en-PH" sz="3000" dirty="0"/>
              <a:t> by plugging in a bunch of values for </a:t>
            </a:r>
            <a:r>
              <a:rPr lang="en-PH" sz="3000" b="1" dirty="0"/>
              <a:t>intercept </a:t>
            </a:r>
            <a:r>
              <a:rPr lang="en-PH" sz="3000" dirty="0"/>
              <a:t>is a </a:t>
            </a:r>
            <a:r>
              <a:rPr lang="en-PH" sz="3000" b="1" dirty="0"/>
              <a:t>slow and painful method </a:t>
            </a:r>
            <a:r>
              <a:rPr lang="en-PH" sz="3000" b="1" dirty="0">
                <a:sym typeface="Wingdings" panose="05000000000000000000" pitchFamily="2" charset="2"/>
              </a:rPr>
              <a:t>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967134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1CE1-D342-98CC-F290-BC953A172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F57B96E-9DEF-1FCC-321D-BF55DDCBC552}"/>
              </a:ext>
            </a:extLst>
          </p:cNvPr>
          <p:cNvGraphicFramePr/>
          <p:nvPr/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C8BC4D-825A-214F-274E-905D491E6B80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507338-B64A-DDB6-9A99-4FD600CDC47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4269D4-F9A6-B252-40B4-3EC6381CE6AC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This is where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comes to the rescue </a:t>
            </a:r>
            <a:r>
              <a:rPr lang="en-PH" sz="3000" dirty="0">
                <a:sym typeface="Wingdings" panose="05000000000000000000" pitchFamily="2" charset="2"/>
              </a:rPr>
              <a:t></a:t>
            </a:r>
            <a:r>
              <a:rPr lang="en-PH" sz="3000" dirty="0"/>
              <a:t> 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153203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0A35-DD08-BE28-515E-014185D2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A7AEFA3-3532-6B97-A8AD-425DF381A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523432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D46BA9D-BC71-3CAA-9C26-4F8C1B222883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26D839-C2C3-CFDE-2411-28CA5AB1E74A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8DCDE76-150A-2B19-EDC7-F15EBC550093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only performs a few calculations if it knows that it is far from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366639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A780-15CA-751F-89C5-005E8369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F6FD0A36-758F-D692-0519-C4B62DF55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013115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B92476-6EEF-09B1-2217-F45574D5B09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D00FEB-C7A7-FC52-3CF7-465067223946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8D7695-5348-380A-D306-D72E2A9B492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increases the number of calculations when it is closer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399085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5870-594A-C010-2C39-10DCB9F8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CDCA76E-F55C-BF60-A0ED-B95F1CF5AF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80905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C6DF55D-7FDD-3C87-60CD-0DFACA022E14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556F82-89F8-FFC9-8E6A-43B7E66D6BE9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34B08C-C4E6-7697-7386-34ABCCDE866F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689757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33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7030739"/>
              </p:ext>
            </p:extLst>
          </p:nvPr>
        </p:nvGraphicFramePr>
        <p:xfrm>
          <a:off x="1048870" y="1362320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134652" y="342772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153922" y="32078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001939" y="195611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682" y="1309809"/>
            <a:ext cx="4612342" cy="150734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Linear Regression, we </a:t>
            </a:r>
            <a:r>
              <a:rPr lang="en-US" b="1" dirty="0">
                <a:solidFill>
                  <a:srgbClr val="00B050"/>
                </a:solidFill>
              </a:rPr>
              <a:t>optimize</a:t>
            </a:r>
            <a:r>
              <a:rPr lang="en-US" dirty="0"/>
              <a:t> the </a:t>
            </a:r>
            <a:r>
              <a:rPr lang="en-US" b="1" dirty="0"/>
              <a:t>Intercept</a:t>
            </a:r>
            <a:r>
              <a:rPr lang="en-US" dirty="0"/>
              <a:t> and </a:t>
            </a:r>
            <a:r>
              <a:rPr lang="en-US" b="1" dirty="0"/>
              <a:t>Slope </a:t>
            </a:r>
            <a:r>
              <a:rPr lang="en-US" dirty="0"/>
              <a:t>to</a:t>
            </a:r>
            <a:r>
              <a:rPr lang="en-US" b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best fitting line</a:t>
            </a:r>
            <a:r>
              <a:rPr lang="en-US" dirty="0"/>
              <a:t>.</a:t>
            </a:r>
            <a:endParaRPr lang="en-PH" b="1" dirty="0">
              <a:solidFill>
                <a:srgbClr val="00B0F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BF0DA76-7390-956E-991E-96A34CBA1E4D}"/>
              </a:ext>
            </a:extLst>
          </p:cNvPr>
          <p:cNvCxnSpPr>
            <a:cxnSpLocks/>
          </p:cNvCxnSpPr>
          <p:nvPr/>
        </p:nvCxnSpPr>
        <p:spPr>
          <a:xfrm flipH="1">
            <a:off x="1285229" y="1956110"/>
            <a:ext cx="5100637" cy="23717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503272-9344-4859-0D5C-2A5020680C17}"/>
              </a:ext>
            </a:extLst>
          </p:cNvPr>
          <p:cNvSpPr txBox="1"/>
          <p:nvPr/>
        </p:nvSpPr>
        <p:spPr>
          <a:xfrm>
            <a:off x="3463793" y="5413300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6DA41-545F-3EAB-1C62-9F86FA0BC072}"/>
              </a:ext>
            </a:extLst>
          </p:cNvPr>
          <p:cNvSpPr txBox="1"/>
          <p:nvPr/>
        </p:nvSpPr>
        <p:spPr>
          <a:xfrm>
            <a:off x="168992" y="310422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/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79242A-93B2-4A20-8BE8-97FF14873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879054"/>
                <a:ext cx="5029200" cy="446276"/>
              </a:xfrm>
              <a:prstGeom prst="rect">
                <a:avLst/>
              </a:prstGeom>
              <a:blipFill>
                <a:blip r:embed="rId3"/>
                <a:stretch>
                  <a:fillRect l="-241" r="-120"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/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92A813-B3EF-8C29-05BD-0EB87328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82" y="3167028"/>
                <a:ext cx="2091018" cy="446276"/>
              </a:xfrm>
              <a:prstGeom prst="rect">
                <a:avLst/>
              </a:prstGeom>
              <a:blipFill>
                <a:blip r:embed="rId4"/>
                <a:stretch>
                  <a:fillRect b="-379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27FB-8AF9-01BD-5E09-00EE4B0C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5073FE4-CD78-AE1B-B8C7-8F348D4CA4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55423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303EA90-402E-27DB-B589-0A37850035A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6BAB0-055D-1C46-9961-4705F39DB323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C2B38A-E5A4-3C4C-3D8A-F88A6EF8FAA9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436443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9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7FAB-A049-CAC7-E281-8641ED8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9CDF31B6-288A-4374-7917-1F5023C95E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886517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2D2E459-9E1C-3789-2924-DB2B4B2D8315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06A40-1140-143A-E3DA-6630B55B1EDD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E92679-7B8F-0DB7-6159-CF812BA73752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41790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03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C96E2-EE70-B00E-E256-42647A49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7E57E17-F998-888B-37D9-40C3C88579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850804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AD8BB95-2960-3AF9-504D-6D785936B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84868-2854-0709-1307-A185C7E74224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3E29DE-C27C-C0CD-F4AB-A9616C78CA4E}"/>
              </a:ext>
            </a:extLst>
          </p:cNvPr>
          <p:cNvSpPr txBox="1">
            <a:spLocks/>
          </p:cNvSpPr>
          <p:nvPr/>
        </p:nvSpPr>
        <p:spPr>
          <a:xfrm>
            <a:off x="1443680" y="890597"/>
            <a:ext cx="9529119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In other words, </a:t>
            </a:r>
            <a:r>
              <a:rPr lang="en-PH" sz="3000" b="1" dirty="0">
                <a:solidFill>
                  <a:srgbClr val="0070C0"/>
                </a:solidFill>
              </a:rPr>
              <a:t>Gradient Descent </a:t>
            </a:r>
            <a:r>
              <a:rPr lang="en-PH" sz="3000" dirty="0"/>
              <a:t>identifies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  <a:r>
              <a:rPr lang="en-PH" sz="3000" dirty="0"/>
              <a:t> by taking </a:t>
            </a:r>
            <a:r>
              <a:rPr lang="en-PH" sz="3000" b="1" dirty="0"/>
              <a:t>big steps </a:t>
            </a:r>
            <a:r>
              <a:rPr lang="en-PH" sz="3000" dirty="0"/>
              <a:t>when it is far away from it.  </a:t>
            </a:r>
            <a:endParaRPr lang="en-PH" sz="3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48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4185-4369-C455-A3CE-1E1EF0C0A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67EE159-72D0-2AF1-35E2-15A6221F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145752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3D5FE141-91F0-8BEF-DB94-DB86FD80A7E2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A84B38-7308-64BD-3778-371A55A44422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B073744-7D44-B741-2C64-62DC2DB76464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3209417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F444-0896-635C-A6C3-3B04FD0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34A68C0-93CE-0004-2CCA-44A42DEEC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96575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03DAE4C-781E-4699-DDD1-91C7D6BC9A4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D47824-1644-8027-45B1-010DCE236625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A491DD-3F70-345D-4D55-178A7F63644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2243243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470EF-28CA-95CA-498C-8AD085316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FF8BB6E-9FAB-1929-CE9E-7DF7D63F09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273388"/>
              </p:ext>
            </p:extLst>
          </p:nvPr>
        </p:nvGraphicFramePr>
        <p:xfrm>
          <a:off x="4424208" y="2079894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44A49DF-8D6A-6E6B-889C-8224783D19E6}"/>
              </a:ext>
            </a:extLst>
          </p:cNvPr>
          <p:cNvSpPr txBox="1"/>
          <p:nvPr/>
        </p:nvSpPr>
        <p:spPr>
          <a:xfrm>
            <a:off x="5697558" y="5566600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817D2-C78F-2C22-A295-D37F417F696C}"/>
              </a:ext>
            </a:extLst>
          </p:cNvPr>
          <p:cNvSpPr txBox="1"/>
          <p:nvPr/>
        </p:nvSpPr>
        <p:spPr>
          <a:xfrm>
            <a:off x="3544330" y="3629608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CBDF97-9472-5E34-7341-64AB373A2E8F}"/>
              </a:ext>
            </a:extLst>
          </p:cNvPr>
          <p:cNvSpPr txBox="1">
            <a:spLocks/>
          </p:cNvSpPr>
          <p:nvPr/>
        </p:nvSpPr>
        <p:spPr>
          <a:xfrm>
            <a:off x="1443681" y="890597"/>
            <a:ext cx="9304638" cy="8288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000" dirty="0"/>
              <a:t>And </a:t>
            </a:r>
            <a:r>
              <a:rPr lang="en-PH" sz="3000" b="1" dirty="0"/>
              <a:t>small steps </a:t>
            </a:r>
            <a:r>
              <a:rPr lang="en-PH" sz="3000" dirty="0"/>
              <a:t>when it is close to the </a:t>
            </a:r>
            <a:r>
              <a:rPr lang="en-PH" sz="3000" b="1" dirty="0">
                <a:solidFill>
                  <a:srgbClr val="00B050"/>
                </a:solidFill>
              </a:rPr>
              <a:t>optimal value</a:t>
            </a:r>
          </a:p>
        </p:txBody>
      </p:sp>
    </p:spTree>
    <p:extLst>
      <p:ext uri="{BB962C8B-B14F-4D97-AF65-F5344CB8AC3E}">
        <p14:creationId xmlns:p14="http://schemas.microsoft.com/office/powerpoint/2010/main" val="16831984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B714-DBC2-BC3D-11D1-88394E9F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192CCF-468A-5025-3C73-43B7820F9EF8}"/>
              </a:ext>
            </a:extLst>
          </p:cNvPr>
          <p:cNvGraphicFramePr/>
          <p:nvPr/>
        </p:nvGraphicFramePr>
        <p:xfrm>
          <a:off x="969630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9B02DD-1A34-ADE1-0014-6FF47633AC5F}"/>
              </a:ext>
            </a:extLst>
          </p:cNvPr>
          <p:cNvSpPr txBox="1"/>
          <p:nvPr/>
        </p:nvSpPr>
        <p:spPr>
          <a:xfrm>
            <a:off x="2242981" y="5331821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44C8-C164-7E13-D8C3-3A713A75574E}"/>
              </a:ext>
            </a:extLst>
          </p:cNvPr>
          <p:cNvSpPr txBox="1"/>
          <p:nvPr/>
        </p:nvSpPr>
        <p:spPr>
          <a:xfrm>
            <a:off x="89752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B8DDCD-ABCB-2F11-F15D-C87A444A673A}"/>
              </a:ext>
            </a:extLst>
          </p:cNvPr>
          <p:cNvCxnSpPr>
            <a:cxnSpLocks/>
          </p:cNvCxnSpPr>
          <p:nvPr/>
        </p:nvCxnSpPr>
        <p:spPr>
          <a:xfrm flipH="1">
            <a:off x="1259714" y="2834640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778EB8-E230-6665-6A50-088E1813CF1B}"/>
              </a:ext>
            </a:extLst>
          </p:cNvPr>
          <p:cNvCxnSpPr>
            <a:cxnSpLocks/>
          </p:cNvCxnSpPr>
          <p:nvPr/>
        </p:nvCxnSpPr>
        <p:spPr>
          <a:xfrm flipV="1">
            <a:off x="1594159" y="4017804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8EEA55-8731-7706-E962-C4CA50E007DE}"/>
              </a:ext>
            </a:extLst>
          </p:cNvPr>
          <p:cNvCxnSpPr>
            <a:cxnSpLocks/>
          </p:cNvCxnSpPr>
          <p:nvPr/>
        </p:nvCxnSpPr>
        <p:spPr>
          <a:xfrm flipV="1">
            <a:off x="3477380" y="2682798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EA38A-7371-7045-17BE-468EDF1401D6}"/>
              </a:ext>
            </a:extLst>
          </p:cNvPr>
          <p:cNvCxnSpPr>
            <a:cxnSpLocks/>
          </p:cNvCxnSpPr>
          <p:nvPr/>
        </p:nvCxnSpPr>
        <p:spPr>
          <a:xfrm flipV="1">
            <a:off x="3012591" y="3670899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E543377-A3BA-7232-18D0-10F70D323AF3}"/>
              </a:ext>
            </a:extLst>
          </p:cNvPr>
          <p:cNvGraphicFramePr/>
          <p:nvPr/>
        </p:nvGraphicFramePr>
        <p:xfrm>
          <a:off x="6975878" y="1845115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04A7364-DA3D-38E7-637E-32AD3812B7A8}"/>
              </a:ext>
            </a:extLst>
          </p:cNvPr>
          <p:cNvSpPr txBox="1"/>
          <p:nvPr/>
        </p:nvSpPr>
        <p:spPr>
          <a:xfrm>
            <a:off x="8249228" y="5331821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9A0B5-41D8-806A-E53A-832E8DA25F03}"/>
              </a:ext>
            </a:extLst>
          </p:cNvPr>
          <p:cNvSpPr txBox="1"/>
          <p:nvPr/>
        </p:nvSpPr>
        <p:spPr>
          <a:xfrm>
            <a:off x="6096000" y="3394829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451D81-E34F-8EF0-2E32-8E25CB8B483A}"/>
              </a:ext>
            </a:extLst>
          </p:cNvPr>
          <p:cNvSpPr txBox="1">
            <a:spLocks/>
          </p:cNvSpPr>
          <p:nvPr/>
        </p:nvSpPr>
        <p:spPr>
          <a:xfrm>
            <a:off x="1136822" y="851777"/>
            <a:ext cx="10247458" cy="8703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So let us get back to using </a:t>
            </a:r>
            <a:r>
              <a:rPr lang="en-US" sz="2500" b="1" dirty="0">
                <a:solidFill>
                  <a:srgbClr val="0070C0"/>
                </a:solidFill>
              </a:rPr>
              <a:t>Gradient Descent </a:t>
            </a:r>
            <a:r>
              <a:rPr lang="en-US" sz="2500" dirty="0"/>
              <a:t>to find the optimal value for the </a:t>
            </a:r>
            <a:r>
              <a:rPr lang="en-US" sz="2500" b="1" dirty="0"/>
              <a:t>intercept</a:t>
            </a:r>
            <a:r>
              <a:rPr lang="en-US" sz="2500" dirty="0"/>
              <a:t>, starting from a random value. In this case, </a:t>
            </a:r>
            <a:r>
              <a:rPr lang="en-US" sz="2500" b="1" dirty="0"/>
              <a:t>intercept</a:t>
            </a:r>
            <a:r>
              <a:rPr lang="en-US" sz="2500" dirty="0"/>
              <a:t> is zero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5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AC10-43C8-24A4-A0FF-08319B39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7AAAC4-5B34-5F06-2B85-9D43ED660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1129357"/>
              </p:ext>
            </p:extLst>
          </p:nvPr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756C47-5450-B45F-E7A9-D87401D051B2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08054-D46C-A98F-EB0C-22AA79029986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C7A2A-416C-DD34-B8E1-7DA4A966D36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E74806-D612-A490-4F20-8852DA47F8D4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DA7210-FA63-E073-F9F2-122CA070069D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7133DB-C040-6615-1E27-13F90CD03E7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BCE6D6-1C79-BF54-7878-8346760BE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AEF08F7-D903-F589-9CC2-862877D9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0"/>
            <a:ext cx="4309185" cy="244320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When we calculated SSE, the first residual was the difference between the </a:t>
            </a:r>
            <a:r>
              <a:rPr lang="en-US" sz="2500" b="1" dirty="0"/>
              <a:t>observed height </a:t>
            </a:r>
            <a:r>
              <a:rPr lang="en-US" sz="2500" dirty="0"/>
              <a:t>which was </a:t>
            </a:r>
            <a:r>
              <a:rPr lang="en-US" sz="2500" b="1" dirty="0"/>
              <a:t>1.4 </a:t>
            </a:r>
            <a:r>
              <a:rPr lang="en-US" sz="2500" dirty="0"/>
              <a:t>and the </a:t>
            </a:r>
            <a:r>
              <a:rPr lang="en-US" sz="2500" b="1" dirty="0"/>
              <a:t>predicted height </a:t>
            </a:r>
            <a:r>
              <a:rPr lang="en-US" sz="2500" dirty="0"/>
              <a:t>which came from the equation of this line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 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/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𝑤𝑒𝑖𝑔h𝑡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09CC75-C477-7C52-9497-922161E7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4503273"/>
                <a:ext cx="6371384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271C3A3B-14E9-2DF9-33BC-A0B042DD0D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2637B8C-88D9-CEB7-0813-73F5B2BFE6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76"/>
                <a:ext cx="667440" cy="14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/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B92B0BD-4FEB-8352-6094-B4AEEE92B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156" y="5949149"/>
                <a:ext cx="6009719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D84BAC2-DD2E-F257-C0AB-0B9927167B96}"/>
              </a:ext>
            </a:extLst>
          </p:cNvPr>
          <p:cNvSpPr txBox="1">
            <a:spLocks/>
          </p:cNvSpPr>
          <p:nvPr/>
        </p:nvSpPr>
        <p:spPr>
          <a:xfrm>
            <a:off x="5161137" y="5087057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0.5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41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FC13-E26C-837B-ECE7-1542A39F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007C08B-1CFC-7C81-7CFB-9815ADC72A3A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858311-0C75-1B83-E82D-C15D2C427EA4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49ED4-4788-6704-9A84-849063E7AD28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B25CE-2359-D018-8F6F-C6452F381188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38828B-165B-3CC3-F75E-CE1DBBC8E6BA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1D0DC7-F7C8-4AF5-4E9E-9CCE1CEE62B9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0DD1C-FF60-55A9-F842-12B77CEDA6C3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183FBC-1C3E-7160-7A11-5B0E8D7B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1053BB4-E5FD-50D7-941E-0B3536F4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4309185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Plugging in the </a:t>
            </a:r>
            <a:r>
              <a:rPr lang="en-US" sz="2500" b="1" dirty="0"/>
              <a:t>observed height</a:t>
            </a:r>
            <a:r>
              <a:rPr lang="en-US" sz="2500" dirty="0"/>
              <a:t> and the </a:t>
            </a:r>
            <a:r>
              <a:rPr lang="en-US" sz="2500" b="1" dirty="0"/>
              <a:t>predicted height </a:t>
            </a: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first person </a:t>
            </a:r>
            <a:r>
              <a:rPr lang="en-US" sz="2500" dirty="0"/>
              <a:t>we get..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/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D47845-A7D9-A7D8-C0F4-DA68D7FD9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3109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E1681D48-083C-6A82-A82D-67E7A1776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3645" y="4482325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14:cNvPr>
              <p14:cNvContentPartPr/>
              <p14:nvPr/>
            </p14:nvContentPartPr>
            <p14:xfrm>
              <a:off x="1636336" y="3654876"/>
              <a:ext cx="631800" cy="137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F7E11B-59FF-94F1-982E-CDA9BC6158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8336" y="3636881"/>
                <a:ext cx="667440" cy="1410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/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12A75-BD3E-BDEB-8DAB-75F2EE2B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3508322"/>
                <a:ext cx="3187327" cy="446276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/>
              <p:nvPr/>
            </p:nvSpPr>
            <p:spPr>
              <a:xfrm>
                <a:off x="5350336" y="4806938"/>
                <a:ext cx="5390452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46E989-A508-9397-88D8-256F375C3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4806938"/>
                <a:ext cx="5390452" cy="446276"/>
              </a:xfrm>
              <a:prstGeom prst="rect">
                <a:avLst/>
              </a:prstGeom>
              <a:blipFill>
                <a:blip r:embed="rId10"/>
                <a:stretch>
                  <a:fillRect r="-899" b="-1265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36C26-6BA1-1A4C-E884-4D134BC2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DA798D-A16D-4256-EA0E-E83EDEEEA5BE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4B80D7-4395-4321-F55A-0DB24BBD1A4C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099CE-D3FC-E476-FAF0-515E0F215352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1A3795-B99E-DB3D-9EDC-C401C97CAF5C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809C5C-A433-7B4F-0002-397D05B50000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32794F-4FAE-2915-7399-5DBEE90FAEA0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F37D59-6CF2-0A6C-A54F-EDD441095384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09B15B-6D14-456D-7F06-75F2CC8C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055601-FF92-1E95-435A-50F8FC923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1455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Just like before, if we calculate the residual for the </a:t>
            </a:r>
            <a:r>
              <a:rPr lang="en-US" sz="2500" b="1" dirty="0">
                <a:solidFill>
                  <a:srgbClr val="00B0F0"/>
                </a:solidFill>
              </a:rPr>
              <a:t>second person </a:t>
            </a:r>
            <a:r>
              <a:rPr lang="en-US" sz="2500" dirty="0"/>
              <a:t>we get…</a:t>
            </a:r>
            <a:endParaRPr lang="en-PH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/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FE6E4F-C534-15D6-5AF3-2F5AD7C59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192622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1C7848DB-CB7F-EC49-DE42-76933B794A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077" y="359109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/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407A3A-E348-F062-5163-47092AE1B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722583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487993" cy="8305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DB0C2F-A4AC-F5F9-1D79-F9C2FA2AA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487993" cy="830548"/>
              </a:xfrm>
              <a:prstGeom prst="rect">
                <a:avLst/>
              </a:prstGeom>
              <a:blipFill>
                <a:blip r:embed="rId8"/>
                <a:stretch>
                  <a:fillRect b="-281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14:cNvPr>
              <p14:cNvContentPartPr/>
              <p14:nvPr/>
            </p14:nvContentPartPr>
            <p14:xfrm>
              <a:off x="2896549" y="3112359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DCC42F1-428E-8509-EEE4-90ADC78B5BA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78909" y="3094719"/>
                <a:ext cx="737280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0BCECC7-294D-586B-D6FF-EA4344BE3CE4}"/>
              </a:ext>
            </a:extLst>
          </p:cNvPr>
          <p:cNvSpPr txBox="1">
            <a:spLocks/>
          </p:cNvSpPr>
          <p:nvPr/>
        </p:nvSpPr>
        <p:spPr>
          <a:xfrm>
            <a:off x="5270155" y="3342170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Since this person weighed </a:t>
            </a:r>
            <a:r>
              <a:rPr lang="en-US" sz="2500" b="1" dirty="0"/>
              <a:t>2.3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9B5C9EE-CAF5-DA5B-42B1-8E1DF61014BA}"/>
              </a:ext>
            </a:extLst>
          </p:cNvPr>
          <p:cNvSpPr txBox="1">
            <a:spLocks/>
          </p:cNvSpPr>
          <p:nvPr/>
        </p:nvSpPr>
        <p:spPr>
          <a:xfrm>
            <a:off x="5270155" y="4860010"/>
            <a:ext cx="3988145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SSE will now then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34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FF384-6A70-4242-E769-6C5FB746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0944C3-2929-9FD6-66DB-20087F318F8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Linear Regression is just one example, there are a lot more machine learning models that we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such as..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1B6D08-AE24-C18C-3DD6-04116FDA4C8B}"/>
              </a:ext>
            </a:extLst>
          </p:cNvPr>
          <p:cNvGrpSpPr/>
          <p:nvPr/>
        </p:nvGrpSpPr>
        <p:grpSpPr>
          <a:xfrm>
            <a:off x="1865024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FDF1D2F3-2CF1-1888-F205-DC7D86D13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33E7E8-F571-DB92-8671-5B8374BD6CB2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370A71-0D2B-38B7-4613-AD32422CF5AC}"/>
              </a:ext>
            </a:extLst>
          </p:cNvPr>
          <p:cNvGrpSpPr/>
          <p:nvPr/>
        </p:nvGrpSpPr>
        <p:grpSpPr>
          <a:xfrm>
            <a:off x="6861976" y="2928998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432B1F39-32AF-E6E7-E3C8-3927319CF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C94379A-4FF3-7370-EDE7-CECB3D3A64F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330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B437-0073-B1E6-9C6F-1CC797E33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5DB81E-8FFE-91FE-7258-2C4059A8F691}"/>
              </a:ext>
            </a:extLst>
          </p:cNvPr>
          <p:cNvGraphicFramePr/>
          <p:nvPr/>
        </p:nvGraphicFramePr>
        <p:xfrm>
          <a:off x="1269116" y="189788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6C2B04-8718-9B8A-2331-CB2FBC9CBC97}"/>
              </a:ext>
            </a:extLst>
          </p:cNvPr>
          <p:cNvSpPr txBox="1"/>
          <p:nvPr/>
        </p:nvSpPr>
        <p:spPr>
          <a:xfrm>
            <a:off x="2542467" y="538459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251CB3-254F-3AA2-5961-9C84A9288525}"/>
              </a:ext>
            </a:extLst>
          </p:cNvPr>
          <p:cNvSpPr txBox="1"/>
          <p:nvPr/>
        </p:nvSpPr>
        <p:spPr>
          <a:xfrm>
            <a:off x="389238" y="344760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B594A3-F64D-0FA7-A749-4EF46E56FDAD}"/>
              </a:ext>
            </a:extLst>
          </p:cNvPr>
          <p:cNvCxnSpPr>
            <a:cxnSpLocks/>
          </p:cNvCxnSpPr>
          <p:nvPr/>
        </p:nvCxnSpPr>
        <p:spPr>
          <a:xfrm flipH="1">
            <a:off x="1559200" y="2887413"/>
            <a:ext cx="3187326" cy="212448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CFF20-E5D5-0991-8976-B43B9DE4BD37}"/>
              </a:ext>
            </a:extLst>
          </p:cNvPr>
          <p:cNvCxnSpPr>
            <a:cxnSpLocks/>
          </p:cNvCxnSpPr>
          <p:nvPr/>
        </p:nvCxnSpPr>
        <p:spPr>
          <a:xfrm flipV="1">
            <a:off x="1893645" y="4070577"/>
            <a:ext cx="0" cy="60309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7C01B3-6E88-536A-9F8F-2EAEDE6C3CF1}"/>
              </a:ext>
            </a:extLst>
          </p:cNvPr>
          <p:cNvCxnSpPr>
            <a:cxnSpLocks/>
          </p:cNvCxnSpPr>
          <p:nvPr/>
        </p:nvCxnSpPr>
        <p:spPr>
          <a:xfrm flipV="1">
            <a:off x="3776866" y="2735571"/>
            <a:ext cx="0" cy="67762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832B59-3C68-B9F3-4B69-7D4F3DFF404B}"/>
              </a:ext>
            </a:extLst>
          </p:cNvPr>
          <p:cNvCxnSpPr>
            <a:cxnSpLocks/>
          </p:cNvCxnSpPr>
          <p:nvPr/>
        </p:nvCxnSpPr>
        <p:spPr>
          <a:xfrm flipV="1">
            <a:off x="3312077" y="3723672"/>
            <a:ext cx="0" cy="1157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/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5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3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h𝑒𝑖𝑔h𝑡</m:t>
                          </m:r>
                          <m:r>
                            <a:rPr lang="en-PH" sz="35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0C2476-6B37-50CA-0AC2-80CE053A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85" y="795332"/>
                <a:ext cx="9323174" cy="6309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BE80A77-A9C1-BEC3-7DFA-688D7291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156" y="1852781"/>
            <a:ext cx="6126226" cy="614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/>
              <a:t>For the </a:t>
            </a:r>
            <a:r>
              <a:rPr lang="en-US" sz="2500" b="1" dirty="0">
                <a:solidFill>
                  <a:srgbClr val="00B0F0"/>
                </a:solidFill>
              </a:rPr>
              <a:t>third person</a:t>
            </a:r>
            <a:r>
              <a:rPr lang="en-US" sz="2500" dirty="0"/>
              <a:t> if the </a:t>
            </a:r>
            <a:r>
              <a:rPr lang="en-US" sz="2500" b="1" dirty="0"/>
              <a:t>observed height </a:t>
            </a:r>
            <a:r>
              <a:rPr lang="en-US" sz="2500" dirty="0"/>
              <a:t>is…</a:t>
            </a:r>
            <a:endParaRPr lang="en-PH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/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𝑝𝑟𝑒𝑑𝑖𝑐𝑡𝑒𝑑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𝟔𝟒</m:t>
                      </m:r>
                      <m:r>
                        <a:rPr lang="en-PH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𝟗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3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025996-2265-BEEF-288A-621B9BFB9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4261328"/>
                <a:ext cx="5909067" cy="44627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460E44A1-92DD-B9AB-9E24-85A49707A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866" y="326466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/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𝑜𝑏𝑠𝑒𝑟𝑣𝑒𝑑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3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1B2D64-CCC3-22F8-DF52-FDCB92AB3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5" y="2664275"/>
                <a:ext cx="3187327" cy="446276"/>
              </a:xfrm>
              <a:prstGeom prst="rect">
                <a:avLst/>
              </a:prstGeom>
              <a:blipFill>
                <a:blip r:embed="rId7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/>
              <p:nvPr/>
            </p:nvSpPr>
            <p:spPr>
              <a:xfrm>
                <a:off x="5350336" y="5495699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𝟔𝟒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𝟔𝟒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5A1C0-782A-9203-EBDE-1095D99BF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336" y="5495699"/>
                <a:ext cx="5487993" cy="115416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14:cNvPr>
              <p14:cNvContentPartPr/>
              <p14:nvPr/>
            </p14:nvContentPartPr>
            <p14:xfrm>
              <a:off x="3426046" y="2448591"/>
              <a:ext cx="701640" cy="1110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A8F4D1-9AA6-44C2-6729-36DF9B4A62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08037" y="2430591"/>
                <a:ext cx="737298" cy="11466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273834F-67AB-6E76-A4C1-8E92A3C60D83}"/>
              </a:ext>
            </a:extLst>
          </p:cNvPr>
          <p:cNvSpPr txBox="1">
            <a:spLocks/>
          </p:cNvSpPr>
          <p:nvPr/>
        </p:nvSpPr>
        <p:spPr>
          <a:xfrm>
            <a:off x="5270155" y="3324295"/>
            <a:ext cx="6688993" cy="7846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And since this person weighed </a:t>
            </a:r>
            <a:r>
              <a:rPr lang="en-US" sz="2500" b="1" dirty="0"/>
              <a:t>2.9</a:t>
            </a:r>
            <a:r>
              <a:rPr lang="en-US" sz="2500" dirty="0"/>
              <a:t>, the equation will be..</a:t>
            </a:r>
            <a:endParaRPr lang="en-PH" sz="2500" b="1" dirty="0">
              <a:solidFill>
                <a:srgbClr val="FF0000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873E346-F73F-7BC5-8611-3B0740B2E39B}"/>
              </a:ext>
            </a:extLst>
          </p:cNvPr>
          <p:cNvSpPr txBox="1">
            <a:spLocks/>
          </p:cNvSpPr>
          <p:nvPr/>
        </p:nvSpPr>
        <p:spPr>
          <a:xfrm>
            <a:off x="5270155" y="4951174"/>
            <a:ext cx="4364663" cy="3629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500" dirty="0"/>
              <a:t>Our final SSE will now the be…</a:t>
            </a:r>
            <a:endParaRPr lang="en-PH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1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6" grpId="0" build="p"/>
      <p:bldP spid="1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7531-9D52-A9EA-8877-B94FFB7F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EEE99F-3214-C609-DC94-F653DB3B34BE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EEE99F-3214-C609-DC94-F653DB3B3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CB3F91-66BE-2F06-6D7B-E3F2723DC285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can easily plug in any value for the </a:t>
            </a:r>
            <a:r>
              <a:rPr lang="en-US" sz="3000" b="1" dirty="0"/>
              <a:t>intercept </a:t>
            </a:r>
            <a:r>
              <a:rPr lang="en-US" sz="3000" dirty="0"/>
              <a:t>and we also now have the equation for this </a:t>
            </a:r>
            <a:r>
              <a:rPr lang="en-US" sz="3000" b="1" dirty="0">
                <a:solidFill>
                  <a:srgbClr val="FFC000"/>
                </a:solidFill>
              </a:rPr>
              <a:t>curve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7BE5040-D0B9-4197-EDD4-A63CE5746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8978142"/>
              </p:ext>
            </p:extLst>
          </p:nvPr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4DB2698-741A-2A49-598C-1B86180C816F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04B9FE-939D-6E45-487D-7B45B7CBA523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9AD027D-47E3-3E7C-D616-E2BCEFE48199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518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440A6-E335-CBA4-18E7-620C4D0A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8F55A6-641A-2DE6-86C2-C3C83FC7EFED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8F55A6-641A-2DE6-86C2-C3C83FC7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3D289B-D953-033D-A6E2-AAF6BC40F57F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51081B7-F851-9079-CB37-815B6750D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008698"/>
              </p:ext>
            </p:extLst>
          </p:nvPr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8C05222-690F-B9EA-70DA-88A8A5018129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5D22B8-C2D4-92A1-F636-F854AFFE344A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11224FF-5429-593E-0599-4C57C2C0C834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0F4B18-AD8E-D769-9D7A-635D26FD0BD1}"/>
              </a:ext>
            </a:extLst>
          </p:cNvPr>
          <p:cNvCxnSpPr>
            <a:cxnSpLocks/>
          </p:cNvCxnSpPr>
          <p:nvPr/>
        </p:nvCxnSpPr>
        <p:spPr>
          <a:xfrm>
            <a:off x="6650239" y="3045759"/>
            <a:ext cx="1801237" cy="233306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262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647D0-EB71-6CDF-0C83-58C9AA47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026DC-83A8-A1EF-BB1C-E808CCDD570C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C026DC-83A8-A1EF-BB1C-E808CCDD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E7B617E-3C3F-31A0-B44A-00902C570D7B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C2B5C52-7991-6A97-5DB8-2D5F56151B13}"/>
              </a:ext>
            </a:extLst>
          </p:cNvPr>
          <p:cNvGraphicFramePr/>
          <p:nvPr/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9AB998-ABAC-F269-2075-4E16D3C9925B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E32488-CDA3-91A0-A749-78B7AA5BCF6B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71163C7-0F26-70DE-BAD1-5BB3D954AEBC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F54FEB-17FA-9891-25B9-6D5FD264546F}"/>
              </a:ext>
            </a:extLst>
          </p:cNvPr>
          <p:cNvCxnSpPr>
            <a:cxnSpLocks/>
          </p:cNvCxnSpPr>
          <p:nvPr/>
        </p:nvCxnSpPr>
        <p:spPr>
          <a:xfrm>
            <a:off x="7154174" y="4310534"/>
            <a:ext cx="2294029" cy="17092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1295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D78B-D774-5AD8-3031-BD755A37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3D9FF-1A5E-1306-9D45-78A312E4A7F3}"/>
                  </a:ext>
                </a:extLst>
              </p:cNvPr>
              <p:cNvSpPr txBox="1"/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3D9FF-1A5E-1306-9D45-78A312E4A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7" y="966845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21B23A4-7ED8-1F04-EA1A-C2C6E4F3EC28}"/>
              </a:ext>
            </a:extLst>
          </p:cNvPr>
          <p:cNvSpPr txBox="1">
            <a:spLocks/>
          </p:cNvSpPr>
          <p:nvPr/>
        </p:nvSpPr>
        <p:spPr>
          <a:xfrm>
            <a:off x="932977" y="2763370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also take the derivative of this function and find the slope at any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442FC53-B5CE-C307-26F7-C665A68884D0}"/>
              </a:ext>
            </a:extLst>
          </p:cNvPr>
          <p:cNvGraphicFramePr/>
          <p:nvPr/>
        </p:nvGraphicFramePr>
        <p:xfrm>
          <a:off x="7090178" y="2348436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283D916-0C5F-71D2-B01C-85FD604CC8B0}"/>
              </a:ext>
            </a:extLst>
          </p:cNvPr>
          <p:cNvSpPr txBox="1"/>
          <p:nvPr/>
        </p:nvSpPr>
        <p:spPr>
          <a:xfrm>
            <a:off x="8363528" y="5835142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37DF5C-C745-E28C-809E-5363E565BDDC}"/>
              </a:ext>
            </a:extLst>
          </p:cNvPr>
          <p:cNvSpPr txBox="1"/>
          <p:nvPr/>
        </p:nvSpPr>
        <p:spPr>
          <a:xfrm>
            <a:off x="6210300" y="3898150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F53F46A-9B02-4FED-0C68-CF56E5B8C808}"/>
              </a:ext>
            </a:extLst>
          </p:cNvPr>
          <p:cNvSpPr/>
          <p:nvPr/>
        </p:nvSpPr>
        <p:spPr>
          <a:xfrm>
            <a:off x="7325376" y="2984848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FBCF0-4479-967F-3724-F8943CA29C50}"/>
              </a:ext>
            </a:extLst>
          </p:cNvPr>
          <p:cNvCxnSpPr>
            <a:cxnSpLocks/>
          </p:cNvCxnSpPr>
          <p:nvPr/>
        </p:nvCxnSpPr>
        <p:spPr>
          <a:xfrm>
            <a:off x="6960636" y="5386268"/>
            <a:ext cx="373649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557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EA09-69E0-40EA-6BA0-15E9530F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BF3F59-5A78-98EE-467C-93DC5DBED761}"/>
              </a:ext>
            </a:extLst>
          </p:cNvPr>
          <p:cNvSpPr txBox="1">
            <a:spLocks/>
          </p:cNvSpPr>
          <p:nvPr/>
        </p:nvSpPr>
        <p:spPr>
          <a:xfrm>
            <a:off x="6835233" y="902457"/>
            <a:ext cx="4364663" cy="210446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take the derivate of the SSE with respect to the intercept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/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2D8143-9763-4EE6-02BE-BDF00759D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5" y="1054857"/>
                <a:ext cx="5487993" cy="1154162"/>
              </a:xfrm>
              <a:prstGeom prst="rect">
                <a:avLst/>
              </a:prstGeom>
              <a:blipFill>
                <a:blip r:embed="rId2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/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A39C8E-D4AA-811D-05C8-57CBAFD47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95" y="3110825"/>
                <a:ext cx="2334409" cy="823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9835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F657D-6CF3-4D17-D07F-4F7E84541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4EAB46-8FE3-7D82-0D12-29674127A34C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173887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derivative of SSE with respect to the intercept is equal to the </a:t>
            </a:r>
            <a:r>
              <a:rPr lang="en-US" sz="3000" b="1" dirty="0"/>
              <a:t>derivative of the first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646035-AE05-E26E-7D4E-254DF2F5C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92D1B7A-C6B4-FB08-4CB5-C8D2556F4501}"/>
              </a:ext>
            </a:extLst>
          </p:cNvPr>
          <p:cNvSpPr/>
          <p:nvPr/>
        </p:nvSpPr>
        <p:spPr>
          <a:xfrm>
            <a:off x="1432781" y="1067567"/>
            <a:ext cx="440324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/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4F404-F28F-5CD1-4181-3F20C5AAA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67016"/>
                <a:ext cx="6096000" cy="1555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14:cNvPr>
              <p14:cNvContentPartPr/>
              <p14:nvPr/>
            </p14:nvContentPartPr>
            <p14:xfrm>
              <a:off x="2872292" y="3796757"/>
              <a:ext cx="6271708" cy="1186295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18A884-F688-711D-BCE0-42B7B5FC2D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4652" y="3778756"/>
                <a:ext cx="6307349" cy="1221938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7B5DC567-9F76-1F94-E940-C6562C98D7A7}"/>
              </a:ext>
            </a:extLst>
          </p:cNvPr>
          <p:cNvGrpSpPr/>
          <p:nvPr/>
        </p:nvGrpSpPr>
        <p:grpSpPr>
          <a:xfrm>
            <a:off x="1893347" y="1288959"/>
            <a:ext cx="3760990" cy="3164707"/>
            <a:chOff x="2324509" y="1288959"/>
            <a:chExt cx="3875040" cy="32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14:cNvPr>
                <p14:cNvContentPartPr/>
                <p14:nvPr/>
              </p14:nvContentPartPr>
              <p14:xfrm>
                <a:off x="2324509" y="1288959"/>
                <a:ext cx="3875040" cy="308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A02EED2-DDEB-7DD0-95CC-9114F9D6EC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6335" y="1271033"/>
                  <a:ext cx="3911758" cy="31228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14:cNvPr>
                <p14:cNvContentPartPr/>
                <p14:nvPr/>
              </p14:nvContentPartPr>
              <p14:xfrm>
                <a:off x="3079069" y="4275879"/>
                <a:ext cx="127800" cy="22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AB4AC6-18E7-4CDD-4954-9293FFD7D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0865" y="4257929"/>
                  <a:ext cx="164580" cy="26558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92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B4E9-C405-93DC-1A91-6CDD755E6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765FCEE-AD85-9085-864C-E4BBC00AFCD6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second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/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A3E92A-43F8-CFE2-DE8B-52A02F2B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252" y="2847494"/>
                <a:ext cx="6325496" cy="2287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7AE04-A7AD-A210-501F-B1A8CAB0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821DA16-4E56-23FD-1E13-090F4F043349}"/>
              </a:ext>
            </a:extLst>
          </p:cNvPr>
          <p:cNvSpPr/>
          <p:nvPr/>
        </p:nvSpPr>
        <p:spPr>
          <a:xfrm>
            <a:off x="807492" y="1426502"/>
            <a:ext cx="449737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14:cNvPr>
              <p14:cNvContentPartPr/>
              <p14:nvPr/>
            </p14:nvContentPartPr>
            <p14:xfrm>
              <a:off x="2810930" y="4265713"/>
              <a:ext cx="6570140" cy="1255803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CD5381-1776-99E3-FD67-7524349D7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290" y="4248071"/>
                <a:ext cx="6605781" cy="1291446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C46AA41-307C-A7E5-2FDC-7226979E4D36}"/>
              </a:ext>
            </a:extLst>
          </p:cNvPr>
          <p:cNvGrpSpPr/>
          <p:nvPr/>
        </p:nvGrpSpPr>
        <p:grpSpPr>
          <a:xfrm>
            <a:off x="1624406" y="1693959"/>
            <a:ext cx="4238512" cy="3160429"/>
            <a:chOff x="2197429" y="1693959"/>
            <a:chExt cx="35715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14:cNvPr>
                <p14:cNvContentPartPr/>
                <p14:nvPr/>
              </p14:nvContentPartPr>
              <p14:xfrm>
                <a:off x="2197429" y="1693959"/>
                <a:ext cx="3571560" cy="3448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23BAA21-AB62-CCD2-B545-7E5BDE24EC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2262" y="1674126"/>
                  <a:ext cx="3601591" cy="3488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14:cNvPr>
                <p14:cNvContentPartPr/>
                <p14:nvPr/>
              </p14:nvContentPartPr>
              <p14:xfrm>
                <a:off x="3050269" y="5022159"/>
                <a:ext cx="141480" cy="225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79A8F2-727C-2C05-E6FD-1B6B002C36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5424" y="5002330"/>
                  <a:ext cx="171473" cy="26506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323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59B2-F6AD-3ED3-0101-58431E92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C5BA83D-14C1-B2B5-09EF-F2118BF07898}"/>
              </a:ext>
            </a:extLst>
          </p:cNvPr>
          <p:cNvSpPr txBox="1">
            <a:spLocks/>
          </p:cNvSpPr>
          <p:nvPr/>
        </p:nvSpPr>
        <p:spPr>
          <a:xfrm>
            <a:off x="6747827" y="1047359"/>
            <a:ext cx="4364663" cy="86215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Plus the derivative of the </a:t>
            </a:r>
            <a:r>
              <a:rPr lang="en-US" sz="3000" b="1" dirty="0"/>
              <a:t>third part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/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6BF482-EF82-98A3-0CA8-AE76050D2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91" y="2652808"/>
                <a:ext cx="6497618" cy="3018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/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sSup>
                        <m:sSup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3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PH" sz="2300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2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2300" dirty="0"/>
                  <a:t> </a:t>
                </a:r>
                <a14:m>
                  <m:oMath xmlns:m="http://schemas.openxmlformats.org/officeDocument/2006/math">
                    <m:r>
                      <a:rPr lang="en-PH" sz="23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PH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2300" b="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23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PH" sz="23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23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216D3-B169-328B-79A9-73A9F1FD7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84" y="1054857"/>
                <a:ext cx="5487993" cy="1154162"/>
              </a:xfrm>
              <a:prstGeom prst="rect">
                <a:avLst/>
              </a:prstGeom>
              <a:blipFill>
                <a:blip r:embed="rId3"/>
                <a:stretch>
                  <a:fillRect l="-111" b="-687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87CADB1-B2B8-0DC5-E619-7C5A33755F73}"/>
              </a:ext>
            </a:extLst>
          </p:cNvPr>
          <p:cNvSpPr/>
          <p:nvPr/>
        </p:nvSpPr>
        <p:spPr>
          <a:xfrm>
            <a:off x="807492" y="1798147"/>
            <a:ext cx="4497373" cy="410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996DDF-3334-9689-30FF-DBA6BBBB3E8E}"/>
              </a:ext>
            </a:extLst>
          </p:cNvPr>
          <p:cNvGrpSpPr/>
          <p:nvPr/>
        </p:nvGrpSpPr>
        <p:grpSpPr>
          <a:xfrm>
            <a:off x="1598315" y="1287159"/>
            <a:ext cx="7853082" cy="4691614"/>
            <a:chOff x="2062069" y="2010399"/>
            <a:chExt cx="6774840" cy="46916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14:cNvPr>
                <p14:cNvContentPartPr/>
                <p14:nvPr/>
              </p14:nvContentPartPr>
              <p14:xfrm>
                <a:off x="2753567" y="5566478"/>
                <a:ext cx="6083342" cy="1135535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503D92-81ED-0278-AC08-B00E0F8F50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8349" y="5548831"/>
                  <a:ext cx="6114089" cy="11711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14:cNvPr>
                <p14:cNvContentPartPr/>
                <p14:nvPr/>
              </p14:nvContentPartPr>
              <p14:xfrm>
                <a:off x="2062069" y="2010399"/>
                <a:ext cx="3700800" cy="3905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1301734-CB2E-040B-50BF-D9ACE808DF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6540" y="1992399"/>
                  <a:ext cx="3731547" cy="39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14:cNvPr>
                <p14:cNvContentPartPr/>
                <p14:nvPr/>
              </p14:nvContentPartPr>
              <p14:xfrm>
                <a:off x="2856949" y="5829279"/>
                <a:ext cx="201960" cy="21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4E78618-085B-6ABF-1C92-FED06C7C9D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1414" y="5811279"/>
                  <a:ext cx="232720" cy="25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28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0CFDC-FB35-1C1D-DC69-CDD53EC3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1.9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1E5725-CEE0-CDB4-A6A3-13450A08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26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Badge 1 with solid fill">
            <a:extLst>
              <a:ext uri="{FF2B5EF4-FFF2-40B4-BE49-F238E27FC236}">
                <a16:creationId xmlns:a16="http://schemas.microsoft.com/office/drawing/2014/main" id="{A68DD890-85B2-9A1B-B96C-DF5E369E1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1356" y="2200208"/>
            <a:ext cx="540000" cy="540000"/>
          </a:xfrm>
          <a:prstGeom prst="rect">
            <a:avLst/>
          </a:prstGeom>
        </p:spPr>
      </p:pic>
      <p:pic>
        <p:nvPicPr>
          <p:cNvPr id="15" name="Graphic 14" descr="Badge with solid fill">
            <a:extLst>
              <a:ext uri="{FF2B5EF4-FFF2-40B4-BE49-F238E27FC236}">
                <a16:creationId xmlns:a16="http://schemas.microsoft.com/office/drawing/2014/main" id="{5CA15E65-95AF-58AC-F220-171BAA6A4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66388275-FDF5-F8B4-F8D0-4317616A9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2026E6-B9FF-1ED7-C18C-1FEF612A9367}"/>
              </a:ext>
            </a:extLst>
          </p:cNvPr>
          <p:cNvSpPr txBox="1">
            <a:spLocks/>
          </p:cNvSpPr>
          <p:nvPr/>
        </p:nvSpPr>
        <p:spPr>
          <a:xfrm>
            <a:off x="1149725" y="5347384"/>
            <a:ext cx="10408022" cy="8449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have to </a:t>
            </a:r>
            <a:r>
              <a:rPr lang="en-US" sz="3000" b="1" dirty="0"/>
              <a:t>get the derivatives of these three expressions </a:t>
            </a:r>
            <a:r>
              <a:rPr lang="en-US" sz="3000" dirty="0"/>
              <a:t>in order to get the derivative of SSE with respect to the intercept.</a:t>
            </a:r>
            <a:endParaRPr lang="en-PH" sz="3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8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6EE1-B6BA-E5AA-478F-28933CCAD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A27EB-EFF4-23A8-662C-241154D3C7E8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 good news is that </a:t>
            </a:r>
            <a:r>
              <a:rPr lang="en-PH" sz="4000" b="1" dirty="0">
                <a:solidFill>
                  <a:srgbClr val="0070C0"/>
                </a:solidFill>
              </a:rPr>
              <a:t>Gradient Descent </a:t>
            </a:r>
            <a:r>
              <a:rPr lang="en-PH" sz="4000" dirty="0"/>
              <a:t>can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all of these models.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123692F-16E5-4EA8-DA40-F3B49A268E8D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3031275-6D15-2F01-4A4F-67885018E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6EF9AF8-6B5D-78F5-C439-28884CF2DC3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76895C-3B0F-FBFD-AA58-9A17F48AF79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11B2B002-F583-13A3-4E68-7AD665A1C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7E959609-3856-B3B5-500A-FC60C10DB1E8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5CEA675F-AFF5-8E75-DF2A-6EC824769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3E8FB3-5F23-002F-5BD4-B47A945C2432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5717924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DC7C6-D06E-056F-048B-32B7C463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41538-B22D-B58A-CF69-E02CF019CC0E}"/>
                  </a:ext>
                </a:extLst>
              </p:cNvPr>
              <p:cNvSpPr txBox="1"/>
              <p:nvPr/>
            </p:nvSpPr>
            <p:spPr>
              <a:xfrm>
                <a:off x="2067006" y="2591001"/>
                <a:ext cx="7889111" cy="104656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F41538-B22D-B58A-CF69-E02CF019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06" y="2591001"/>
                <a:ext cx="7889111" cy="1046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46989-B131-B893-202C-EF236BD7C6DA}"/>
                  </a:ext>
                </a:extLst>
              </p:cNvPr>
              <p:cNvSpPr txBox="1"/>
              <p:nvPr/>
            </p:nvSpPr>
            <p:spPr>
              <a:xfrm>
                <a:off x="546060" y="4481031"/>
                <a:ext cx="10917558" cy="10156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PH" sz="3000" b="0" dirty="0"/>
                  <a:t>Let </a:t>
                </a:r>
                <a14:m>
                  <m:oMath xmlns:m="http://schemas.openxmlformats.org/officeDocument/2006/math">
                    <m:r>
                      <a:rPr lang="en-PH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e>
                    </m:d>
                    <m:r>
                      <a:rPr lang="en-PH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sz="3000" b="1" i="1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PH" sz="30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PH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0.64</m:t>
                        </m:r>
                        <m:r>
                          <a:rPr lang="en-PH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</m:e>
                    </m:d>
                  </m:oMath>
                </a14:m>
                <a:r>
                  <a:rPr lang="en-PH" sz="3000" dirty="0"/>
                  <a:t> so that the function becomes </a:t>
                </a:r>
                <a14:m>
                  <m:oMath xmlns:m="http://schemas.openxmlformats.org/officeDocument/2006/math">
                    <m:r>
                      <a:rPr lang="en-PH" sz="30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PH" sz="3000" b="0" i="1" smtClean="0">
                            <a:latin typeface="Cambria Math" panose="02040503050406030204" pitchFamily="18" charset="0"/>
                          </a:rPr>
                          <m:t>𝑖𝑛𝑡𝑒𝑟𝑐𝑒𝑝𝑡</m:t>
                        </m:r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PH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3000" i="1" dirty="0">
                    <a:latin typeface="Cambria Math" panose="02040503050406030204" pitchFamily="18" charset="0"/>
                  </a:rPr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46989-B131-B893-202C-EF236BD7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60" y="4481031"/>
                <a:ext cx="10917558" cy="1015663"/>
              </a:xfrm>
              <a:prstGeom prst="rect">
                <a:avLst/>
              </a:prstGeom>
              <a:blipFill>
                <a:blip r:embed="rId4"/>
                <a:stretch>
                  <a:fillRect l="-1340" t="-7186" b="-1796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4A5045-475A-50B7-3690-9DB111BC4A96}"/>
              </a:ext>
            </a:extLst>
          </p:cNvPr>
          <p:cNvSpPr txBox="1">
            <a:spLocks/>
          </p:cNvSpPr>
          <p:nvPr/>
        </p:nvSpPr>
        <p:spPr>
          <a:xfrm>
            <a:off x="546060" y="1125981"/>
            <a:ext cx="10917558" cy="7969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apply the </a:t>
            </a:r>
            <a:r>
              <a:rPr lang="en-US" sz="3000" b="1" dirty="0"/>
              <a:t>chain rule </a:t>
            </a:r>
            <a:r>
              <a:rPr lang="en-US" sz="3000" dirty="0"/>
              <a:t>and </a:t>
            </a:r>
            <a:r>
              <a:rPr lang="en-US" sz="3000" b="1" dirty="0"/>
              <a:t>power rule </a:t>
            </a:r>
            <a:r>
              <a:rPr lang="en-US" sz="3000" dirty="0"/>
              <a:t>to get the derivative of expression 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7" name="Graphic 6" descr="Badge 1 with solid fill">
            <a:extLst>
              <a:ext uri="{FF2B5EF4-FFF2-40B4-BE49-F238E27FC236}">
                <a16:creationId xmlns:a16="http://schemas.microsoft.com/office/drawing/2014/main" id="{3031129A-007B-44F8-5567-5D117230A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4994" y="2889000"/>
            <a:ext cx="540000" cy="540000"/>
          </a:xfrm>
          <a:prstGeom prst="rect">
            <a:avLst/>
          </a:prstGeom>
        </p:spPr>
      </p:pic>
      <p:pic>
        <p:nvPicPr>
          <p:cNvPr id="15" name="Graphic 14" descr="Badge 1 with solid fill">
            <a:extLst>
              <a:ext uri="{FF2B5EF4-FFF2-40B4-BE49-F238E27FC236}">
                <a16:creationId xmlns:a16="http://schemas.microsoft.com/office/drawing/2014/main" id="{CC6E9499-4688-5C67-9735-32A81838D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6165" y="15244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53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66CB3-A5CE-1CE4-E1CD-C7C189D6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A87504-15C5-69B1-8F2C-F41915C7F94D}"/>
                  </a:ext>
                </a:extLst>
              </p:cNvPr>
              <p:cNvSpPr txBox="1"/>
              <p:nvPr/>
            </p:nvSpPr>
            <p:spPr>
              <a:xfrm>
                <a:off x="7410451" y="1320895"/>
                <a:ext cx="4308661" cy="9103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A87504-15C5-69B1-8F2C-F41915C7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451" y="1320895"/>
                <a:ext cx="4308661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E5FA7F-9D57-F073-5976-1FF8C41B0D79}"/>
              </a:ext>
            </a:extLst>
          </p:cNvPr>
          <p:cNvSpPr txBox="1">
            <a:spLocks/>
          </p:cNvSpPr>
          <p:nvPr/>
        </p:nvSpPr>
        <p:spPr>
          <a:xfrm>
            <a:off x="445207" y="1556599"/>
            <a:ext cx="6822928" cy="5332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can then use the derivative formula,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3C27A9-EAFB-A0FF-D478-DA8F7425041F}"/>
                  </a:ext>
                </a:extLst>
              </p:cNvPr>
              <p:cNvSpPr txBox="1"/>
              <p:nvPr/>
            </p:nvSpPr>
            <p:spPr>
              <a:xfrm>
                <a:off x="390691" y="3859013"/>
                <a:ext cx="11410617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−(0.64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3C27A9-EAFB-A0FF-D478-DA8F74250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1" y="3859013"/>
                <a:ext cx="11410617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8586BD7-9809-90C6-ED1C-603E56C036C2}"/>
              </a:ext>
            </a:extLst>
          </p:cNvPr>
          <p:cNvSpPr txBox="1">
            <a:spLocks/>
          </p:cNvSpPr>
          <p:nvPr/>
        </p:nvSpPr>
        <p:spPr>
          <a:xfrm>
            <a:off x="445207" y="2519596"/>
            <a:ext cx="1282740" cy="5332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To get, </a:t>
            </a:r>
            <a:endParaRPr lang="en-PH" sz="3000" b="1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0CDD6-A8C4-0DDD-0789-9BEA7E77B741}"/>
                  </a:ext>
                </a:extLst>
              </p:cNvPr>
              <p:cNvSpPr txBox="1"/>
              <p:nvPr/>
            </p:nvSpPr>
            <p:spPr>
              <a:xfrm>
                <a:off x="2655793" y="5330112"/>
                <a:ext cx="5330975" cy="728533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d>
                        <m:dPr>
                          <m:ctrlPr>
                            <a:rPr lang="en-PH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0.64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0CDD6-A8C4-0DDD-0789-9BEA7E77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93" y="5330112"/>
                <a:ext cx="5330975" cy="7285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0E8E02-4138-5594-A1F7-60ADCE0AC722}"/>
              </a:ext>
            </a:extLst>
          </p:cNvPr>
          <p:cNvSpPr txBox="1">
            <a:spLocks/>
          </p:cNvSpPr>
          <p:nvPr/>
        </p:nvSpPr>
        <p:spPr>
          <a:xfrm>
            <a:off x="445207" y="5508787"/>
            <a:ext cx="2268128" cy="5332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For this part,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182C9-6EC7-AC53-BE9F-1056A5D9C121}"/>
              </a:ext>
            </a:extLst>
          </p:cNvPr>
          <p:cNvSpPr/>
          <p:nvPr/>
        </p:nvSpPr>
        <p:spPr>
          <a:xfrm>
            <a:off x="7167282" y="3790950"/>
            <a:ext cx="4551830" cy="88995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F39C24-8A8E-084A-3609-996F4EF21766}"/>
              </a:ext>
            </a:extLst>
          </p:cNvPr>
          <p:cNvSpPr/>
          <p:nvPr/>
        </p:nvSpPr>
        <p:spPr>
          <a:xfrm>
            <a:off x="2737007" y="5330112"/>
            <a:ext cx="5168546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7BDE3-63F0-621E-85DD-C140CF4F3E3A}"/>
              </a:ext>
            </a:extLst>
          </p:cNvPr>
          <p:cNvSpPr/>
          <p:nvPr/>
        </p:nvSpPr>
        <p:spPr>
          <a:xfrm>
            <a:off x="390690" y="3702050"/>
            <a:ext cx="11410617" cy="106610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052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" grpId="0"/>
      <p:bldP spid="5" grpId="0"/>
      <p:bldP spid="7" grpId="0"/>
      <p:bldP spid="8" grpId="0" animBg="1"/>
      <p:bldP spid="11" grpId="0" animBg="1"/>
      <p:bldP spid="2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1D3E-27A1-64E9-45FA-36505A7A6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7EE98-ED49-5C14-D871-AADB834B2EBE}"/>
                  </a:ext>
                </a:extLst>
              </p:cNvPr>
              <p:cNvSpPr txBox="1"/>
              <p:nvPr/>
            </p:nvSpPr>
            <p:spPr>
              <a:xfrm>
                <a:off x="3584763" y="1021922"/>
                <a:ext cx="5330975" cy="728533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d>
                        <m:dPr>
                          <m:ctrlPr>
                            <a:rPr lang="en-PH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PH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PH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0.64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7EE98-ED49-5C14-D871-AADB834B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63" y="1021922"/>
                <a:ext cx="5330975" cy="728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5FFD7FF-E37D-5DBA-5E0D-2DE89AF4290B}"/>
              </a:ext>
            </a:extLst>
          </p:cNvPr>
          <p:cNvSpPr/>
          <p:nvPr/>
        </p:nvSpPr>
        <p:spPr>
          <a:xfrm>
            <a:off x="3605463" y="1021922"/>
            <a:ext cx="5168546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9F6F4-17B1-CA2B-7A05-C3134E448429}"/>
                  </a:ext>
                </a:extLst>
              </p:cNvPr>
              <p:cNvSpPr txBox="1"/>
              <p:nvPr/>
            </p:nvSpPr>
            <p:spPr>
              <a:xfrm>
                <a:off x="4588415" y="3348041"/>
                <a:ext cx="3015170" cy="9103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9F6F4-17B1-CA2B-7A05-C3134E44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415" y="3348041"/>
                <a:ext cx="3015170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92205-0B0E-308E-2AC3-7D19BEF1EAFD}"/>
                  </a:ext>
                </a:extLst>
              </p:cNvPr>
              <p:cNvSpPr txBox="1"/>
              <p:nvPr/>
            </p:nvSpPr>
            <p:spPr>
              <a:xfrm>
                <a:off x="569593" y="2009525"/>
                <a:ext cx="11489058" cy="1035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Since </a:t>
                </a:r>
                <a:r>
                  <a:rPr lang="en-US" sz="3000" b="1" dirty="0"/>
                  <a:t>1.4</a:t>
                </a:r>
                <a:r>
                  <a:rPr lang="en-US" sz="3000" dirty="0"/>
                  <a:t>, </a:t>
                </a:r>
                <a:r>
                  <a:rPr lang="en-US" sz="3000" b="1" dirty="0"/>
                  <a:t>0.64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PH" sz="3000" dirty="0"/>
                  <a:t> are </a:t>
                </a:r>
                <a:r>
                  <a:rPr lang="en-PH" sz="3000" b="1" dirty="0"/>
                  <a:t>constants</a:t>
                </a:r>
                <a:r>
                  <a:rPr lang="en-PH" sz="3000" dirty="0"/>
                  <a:t>, their derivatives are </a:t>
                </a:r>
                <a:r>
                  <a:rPr lang="en-PH" sz="3000" b="1" dirty="0"/>
                  <a:t>0</a:t>
                </a:r>
                <a:r>
                  <a:rPr lang="en-PH" sz="3000" dirty="0"/>
                  <a:t>. The only term that depends on intercept is</a:t>
                </a:r>
                <a:r>
                  <a:rPr lang="en-PH" sz="3000" b="1" dirty="0"/>
                  <a:t> –intercept </a:t>
                </a:r>
                <a:r>
                  <a:rPr lang="en-PH" sz="3000" dirty="0"/>
                  <a:t>whose derivative is.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92205-0B0E-308E-2AC3-7D19BEF1E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3" y="2009525"/>
                <a:ext cx="11489058" cy="1035092"/>
              </a:xfrm>
              <a:prstGeom prst="rect">
                <a:avLst/>
              </a:prstGeom>
              <a:blipFill>
                <a:blip r:embed="rId5"/>
                <a:stretch>
                  <a:fillRect l="-1220" t="-5325" r="-690" b="-183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65DC0-702D-D4CC-DF3C-2C9DB139BDEC}"/>
                  </a:ext>
                </a:extLst>
              </p:cNvPr>
              <p:cNvSpPr txBox="1"/>
              <p:nvPr/>
            </p:nvSpPr>
            <p:spPr>
              <a:xfrm>
                <a:off x="3150140" y="4642203"/>
                <a:ext cx="8029801" cy="98289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1(−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e>
                        <m:sup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1−1</m:t>
                          </m:r>
                        </m:sup>
                      </m:sSup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65DC0-702D-D4CC-DF3C-2C9DB139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40" y="4642203"/>
                <a:ext cx="8029801" cy="982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C000"/>
                </a:solidFill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E123AA5-9777-49FF-FA76-2EFDDEFA9C52}"/>
              </a:ext>
            </a:extLst>
          </p:cNvPr>
          <p:cNvSpPr txBox="1"/>
          <p:nvPr/>
        </p:nvSpPr>
        <p:spPr>
          <a:xfrm>
            <a:off x="569593" y="4915066"/>
            <a:ext cx="23764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Thus, we get</a:t>
            </a:r>
          </a:p>
        </p:txBody>
      </p:sp>
    </p:spTree>
    <p:extLst>
      <p:ext uri="{BB962C8B-B14F-4D97-AF65-F5344CB8AC3E}">
        <p14:creationId xmlns:p14="http://schemas.microsoft.com/office/powerpoint/2010/main" val="14803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F3B49-B861-DF38-4738-690F417B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2CDD77-EB8D-695F-87BB-6743CC0DA317}"/>
                  </a:ext>
                </a:extLst>
              </p:cNvPr>
              <p:cNvSpPr txBox="1"/>
              <p:nvPr/>
            </p:nvSpPr>
            <p:spPr>
              <a:xfrm>
                <a:off x="543089" y="3076255"/>
                <a:ext cx="7209139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×−1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2CDD77-EB8D-695F-87BB-6743CC0DA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9" y="3076255"/>
                <a:ext cx="7209139" cy="664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84F4A-58BD-7D30-8F89-8F6EB48D16D3}"/>
                  </a:ext>
                </a:extLst>
              </p:cNvPr>
              <p:cNvSpPr txBox="1"/>
              <p:nvPr/>
            </p:nvSpPr>
            <p:spPr>
              <a:xfrm>
                <a:off x="543089" y="1858108"/>
                <a:ext cx="11410617" cy="664926"/>
              </a:xfrm>
              <a:prstGeom prst="rect">
                <a:avLst/>
              </a:prstGeom>
              <a:noFill/>
              <a:ln w="38100">
                <a:noFill/>
                <a:prstDash val="sys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</m:e>
                          </m:d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  <m:r>
                        <a:rPr lang="en-P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−(0.64</m:t>
                      </m:r>
                      <m:r>
                        <a:rPr lang="en-P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084F4A-58BD-7D30-8F89-8F6EB48D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9" y="1858108"/>
                <a:ext cx="11410617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prstDash val="sysDot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BC32A-1BB9-9138-CCC8-7F5C06451618}"/>
                  </a:ext>
                </a:extLst>
              </p:cNvPr>
              <p:cNvSpPr txBox="1"/>
              <p:nvPr/>
            </p:nvSpPr>
            <p:spPr>
              <a:xfrm>
                <a:off x="2983006" y="5487442"/>
                <a:ext cx="6225988" cy="61343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CBC32A-1BB9-9138-CCC8-7F5C0645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006" y="5487442"/>
                <a:ext cx="6225988" cy="613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3742847-ECE9-0A3B-AB55-4EEE61788E52}"/>
              </a:ext>
            </a:extLst>
          </p:cNvPr>
          <p:cNvSpPr txBox="1"/>
          <p:nvPr/>
        </p:nvSpPr>
        <p:spPr>
          <a:xfrm>
            <a:off x="543089" y="1063839"/>
            <a:ext cx="37129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If we put </a:t>
            </a:r>
            <a:r>
              <a:rPr lang="en-PH" sz="3000" b="1" dirty="0"/>
              <a:t>-1</a:t>
            </a:r>
            <a:r>
              <a:rPr lang="en-PH" sz="3000" dirty="0"/>
              <a:t>, we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D78C2-BAB1-20E3-74D2-58C421C5355F}"/>
              </a:ext>
            </a:extLst>
          </p:cNvPr>
          <p:cNvSpPr txBox="1"/>
          <p:nvPr/>
        </p:nvSpPr>
        <p:spPr>
          <a:xfrm>
            <a:off x="543089" y="4106480"/>
            <a:ext cx="111058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Finally, when we multiply -1, we now have the derivative for expression </a:t>
            </a:r>
          </a:p>
        </p:txBody>
      </p:sp>
      <p:pic>
        <p:nvPicPr>
          <p:cNvPr id="8" name="Graphic 7" descr="Badge 1 with solid fill">
            <a:extLst>
              <a:ext uri="{FF2B5EF4-FFF2-40B4-BE49-F238E27FC236}">
                <a16:creationId xmlns:a16="http://schemas.microsoft.com/office/drawing/2014/main" id="{73470487-F295-FC6E-847F-6298E3AA7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6240" y="4579306"/>
            <a:ext cx="540000" cy="54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BBDE99-88F2-1373-10E1-C9CCA5FAB5DC}"/>
              </a:ext>
            </a:extLst>
          </p:cNvPr>
          <p:cNvSpPr/>
          <p:nvPr/>
        </p:nvSpPr>
        <p:spPr>
          <a:xfrm>
            <a:off x="7315357" y="1874716"/>
            <a:ext cx="4638349" cy="72853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14947-FF71-36E0-4474-1A2B761525EA}"/>
              </a:ext>
            </a:extLst>
          </p:cNvPr>
          <p:cNvSpPr/>
          <p:nvPr/>
        </p:nvSpPr>
        <p:spPr>
          <a:xfrm>
            <a:off x="543090" y="1749861"/>
            <a:ext cx="11480468" cy="96793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13B28-85A3-323A-8955-BF8B9823EDE4}"/>
              </a:ext>
            </a:extLst>
          </p:cNvPr>
          <p:cNvSpPr/>
          <p:nvPr/>
        </p:nvSpPr>
        <p:spPr>
          <a:xfrm>
            <a:off x="543089" y="3055145"/>
            <a:ext cx="7209139" cy="68603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68220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C0529-7C45-D716-CF9E-7F2B91C5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FB65E-2073-C919-B0DA-6732EB82951A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7658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2.3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  <a:p>
                <a:endParaRPr lang="en-PH" sz="23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3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sSup>
                        <m:sSupPr>
                          <m:ctrlPr>
                            <a:rPr lang="en-PH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−(0.64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2.9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PH" sz="23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2FB65E-2073-C919-B0DA-6732EB82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765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2DD6DEE1-8E55-4CE6-7AD7-55E0F6131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3443" y="5255841"/>
            <a:ext cx="540000" cy="540000"/>
          </a:xfrm>
          <a:prstGeom prst="rect">
            <a:avLst/>
          </a:prstGeom>
        </p:spPr>
      </p:pic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CB14729F-9C06-517E-DA2C-89E631EDC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257651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EEC1A9F3-7592-30B0-329D-082718E73A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4315094"/>
            <a:ext cx="540000" cy="54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B643C5-95AC-89B3-96DC-A427770DF19C}"/>
              </a:ext>
            </a:extLst>
          </p:cNvPr>
          <p:cNvSpPr/>
          <p:nvPr/>
        </p:nvSpPr>
        <p:spPr>
          <a:xfrm>
            <a:off x="3597088" y="2301061"/>
            <a:ext cx="4867836" cy="66492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11853C-CB8E-5BFE-5889-4D7CF5598931}"/>
              </a:ext>
            </a:extLst>
          </p:cNvPr>
          <p:cNvSpPr txBox="1">
            <a:spLocks/>
          </p:cNvSpPr>
          <p:nvPr/>
        </p:nvSpPr>
        <p:spPr>
          <a:xfrm>
            <a:off x="495299" y="5307768"/>
            <a:ext cx="11201400" cy="10863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now have the derivative of expression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next step is to get the derivative of expression          and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A2BBB289-B6C0-DBC7-7892-8018125BB7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8094" y="5795841"/>
            <a:ext cx="540000" cy="540000"/>
          </a:xfrm>
          <a:prstGeom prst="rect">
            <a:avLst/>
          </a:prstGeom>
        </p:spPr>
      </p:pic>
      <p:pic>
        <p:nvPicPr>
          <p:cNvPr id="15" name="Graphic 14" descr="Badge 3 with solid fill">
            <a:extLst>
              <a:ext uri="{FF2B5EF4-FFF2-40B4-BE49-F238E27FC236}">
                <a16:creationId xmlns:a16="http://schemas.microsoft.com/office/drawing/2014/main" id="{AA150B43-9B1B-E122-25C8-6BD31D9EE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7396" y="5795841"/>
            <a:ext cx="540000" cy="540000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CBB528E8-43B7-7AB1-B114-B73AB506E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236352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92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488E-499A-25BC-EAB8-DBC66D76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/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9759F-0AAC-D157-5592-9C5161A1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499" y="1275504"/>
                <a:ext cx="8369001" cy="3441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 descr="Badge with solid fill">
            <a:extLst>
              <a:ext uri="{FF2B5EF4-FFF2-40B4-BE49-F238E27FC236}">
                <a16:creationId xmlns:a16="http://schemas.microsoft.com/office/drawing/2014/main" id="{C07D48A3-FF53-A897-8376-3039ECC0F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1356" y="3060206"/>
            <a:ext cx="540000" cy="540000"/>
          </a:xfrm>
          <a:prstGeom prst="rect">
            <a:avLst/>
          </a:prstGeom>
        </p:spPr>
      </p:pic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5CB02DEA-4C81-58E3-524D-03B22951B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1356" y="3810308"/>
            <a:ext cx="540000" cy="540000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06C50790-6786-DC7F-2950-27A92D9D6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1356" y="2272906"/>
            <a:ext cx="540000" cy="540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787C-3006-80F8-1D25-9C484ACB5608}"/>
              </a:ext>
            </a:extLst>
          </p:cNvPr>
          <p:cNvSpPr txBox="1">
            <a:spLocks/>
          </p:cNvSpPr>
          <p:nvPr/>
        </p:nvSpPr>
        <p:spPr>
          <a:xfrm>
            <a:off x="1331257" y="5184129"/>
            <a:ext cx="10591801" cy="9175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These are the derivatives of expression       and        using the same process as before.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pic>
        <p:nvPicPr>
          <p:cNvPr id="4" name="Graphic 3" descr="Badge with solid fill">
            <a:extLst>
              <a:ext uri="{FF2B5EF4-FFF2-40B4-BE49-F238E27FC236}">
                <a16:creationId xmlns:a16="http://schemas.microsoft.com/office/drawing/2014/main" id="{7D46A0BD-E80F-C591-892C-5009E0B2B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3750" y="5148233"/>
            <a:ext cx="540000" cy="540000"/>
          </a:xfrm>
          <a:prstGeom prst="rect">
            <a:avLst/>
          </a:prstGeom>
        </p:spPr>
      </p:pic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FA8D759E-1D64-2DE5-EA8D-F87F2752F4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8111" y="5148233"/>
            <a:ext cx="540000" cy="54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8EF2907-A428-D31A-9F19-20FF03297C0D}"/>
              </a:ext>
            </a:extLst>
          </p:cNvPr>
          <p:cNvSpPr/>
          <p:nvPr/>
        </p:nvSpPr>
        <p:spPr>
          <a:xfrm>
            <a:off x="3402104" y="3096536"/>
            <a:ext cx="5392271" cy="1334269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0339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DE01-7BA5-8201-5B6F-E02A0D9BB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5DAFB1-5509-943E-0A07-74C853575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AB3800-A32F-3EE8-EE09-276B282D39A8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we have the derivative, </a:t>
            </a: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will use it to find where the SSE is lowest 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9475AF-B83A-BE3B-C199-694870FEA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7838043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861000-6B37-35C6-FA20-3E5BEDD96D26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C53CC3-77BB-A275-6E57-F156DB65922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0B4C3D-FEFE-47C2-F58E-449167D6CC4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951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D530D-2B22-6A5B-F701-FFA31854D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29532-5423-4C7F-A446-4494EE4077A7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829532-5423-4C7F-A446-4494EE407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D05FD2-29AA-4A9C-F5A9-304FFA7A4F99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dirty="0">
                <a:solidFill>
                  <a:srgbClr val="0070C0"/>
                </a:solidFill>
              </a:rPr>
              <a:t>Gradient Descent </a:t>
            </a:r>
            <a:r>
              <a:rPr lang="en-US" sz="3000" dirty="0"/>
              <a:t>finds the minimum value by taking steps from an initial guess (random number) until it reaches the best value.</a:t>
            </a:r>
            <a:endParaRPr lang="en-PH" sz="3000" b="1" dirty="0">
              <a:solidFill>
                <a:srgbClr val="FFC000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36284B3-B15F-AA2A-EA05-66B832CD79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50423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D43846C-A793-ACCF-98C7-CA42034D9CEF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05001B-7ECA-5D0D-EE46-6F90BD044BB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7AC49E-CFED-23FB-6552-405ED53E2087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A80AC5A2-DDED-D031-6B5D-02D13183B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8323" y="3685920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4415031F-14E9-2574-093C-AD82E75CE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5922" y="3696660"/>
            <a:ext cx="540000" cy="540000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2DDC1524-D596-1205-7F6A-2D7020225F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083" y="3701014"/>
            <a:ext cx="540000" cy="540000"/>
          </a:xfrm>
          <a:prstGeom prst="rect">
            <a:avLst/>
          </a:prstGeom>
        </p:spPr>
      </p:pic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FD1D30A0-2847-F636-CE92-3B7C4D513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1880" y="3704589"/>
            <a:ext cx="540000" cy="540000"/>
          </a:xfrm>
          <a:prstGeom prst="rect">
            <a:avLst/>
          </a:prstGeom>
        </p:spPr>
      </p:pic>
      <p:pic>
        <p:nvPicPr>
          <p:cNvPr id="10" name="Graphic 9" descr="Footprints with solid fill">
            <a:extLst>
              <a:ext uri="{FF2B5EF4-FFF2-40B4-BE49-F238E27FC236}">
                <a16:creationId xmlns:a16="http://schemas.microsoft.com/office/drawing/2014/main" id="{D324E145-30D5-97F1-0901-1ECBF7F40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27" y="1956365"/>
            <a:ext cx="1080000" cy="1080000"/>
          </a:xfrm>
          <a:prstGeom prst="rect">
            <a:avLst/>
          </a:prstGeom>
        </p:spPr>
      </p:pic>
      <p:pic>
        <p:nvPicPr>
          <p:cNvPr id="11" name="Graphic 10" descr="Footprints with solid fill">
            <a:extLst>
              <a:ext uri="{FF2B5EF4-FFF2-40B4-BE49-F238E27FC236}">
                <a16:creationId xmlns:a16="http://schemas.microsoft.com/office/drawing/2014/main" id="{BC95487C-9513-FFAB-6F29-0325E380E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858707">
            <a:off x="8640981" y="3009803"/>
            <a:ext cx="540000" cy="540000"/>
          </a:xfrm>
          <a:prstGeom prst="rect">
            <a:avLst/>
          </a:prstGeom>
        </p:spPr>
      </p:pic>
      <p:pic>
        <p:nvPicPr>
          <p:cNvPr id="15" name="Graphic 14" descr="Footprints with solid fill">
            <a:extLst>
              <a:ext uri="{FF2B5EF4-FFF2-40B4-BE49-F238E27FC236}">
                <a16:creationId xmlns:a16="http://schemas.microsoft.com/office/drawing/2014/main" id="{8B07CB34-B058-4F98-F27A-A34BC66C8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287739">
            <a:off x="9134988" y="343218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3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568F-9DE9-EA64-C5A6-9DDD23144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8A28B-2DCF-0A8B-AB0D-B7930618376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28A28B-2DCF-0A8B-AB0D-B79306183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C04BEC-FA3A-55D0-0034-D485F7F4113D}"/>
              </a:ext>
            </a:extLst>
          </p:cNvPr>
          <p:cNvSpPr txBox="1">
            <a:spLocks/>
          </p:cNvSpPr>
          <p:nvPr/>
        </p:nvSpPr>
        <p:spPr>
          <a:xfrm>
            <a:off x="800099" y="5072808"/>
            <a:ext cx="105918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Remember, we started by setting the </a:t>
            </a:r>
            <a:r>
              <a:rPr lang="en-US" sz="3000" b="1" dirty="0"/>
              <a:t>Intercept</a:t>
            </a:r>
            <a:r>
              <a:rPr lang="en-US" sz="3000" dirty="0"/>
              <a:t> to a random number, in this case, we used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F3EE54E-8B58-E7C2-3AEA-4B87A1EDC5F0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9F5962-C249-67E9-A1C6-23C08B85650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CC2A94-F858-B24B-F0D1-C05D1DCC609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CB5BE7-0D55-30F6-32D1-2BF07C164A7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E4CA8B3-7AE2-073F-A300-4C0225342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6920" y="3680334"/>
            <a:ext cx="540000" cy="540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89CCEEB-2E52-E635-34B0-8C314AAA7727}"/>
              </a:ext>
            </a:extLst>
          </p:cNvPr>
          <p:cNvGrpSpPr/>
          <p:nvPr/>
        </p:nvGrpSpPr>
        <p:grpSpPr>
          <a:xfrm>
            <a:off x="6540480" y="4238280"/>
            <a:ext cx="1159560" cy="775080"/>
            <a:chOff x="6540480" y="4238280"/>
            <a:chExt cx="115956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75E32D-C43D-DA22-98C6-60693635F792}"/>
                    </a:ext>
                  </a:extLst>
                </p14:cNvPr>
                <p14:cNvContentPartPr/>
                <p14:nvPr/>
              </p14:nvContentPartPr>
              <p14:xfrm>
                <a:off x="6540480" y="4267440"/>
                <a:ext cx="1063080" cy="74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75E32D-C43D-DA22-98C6-60693635F7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22840" y="4249800"/>
                  <a:ext cx="109872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C22522-ECB2-42AB-8634-18E093905AFB}"/>
                    </a:ext>
                  </a:extLst>
                </p14:cNvPr>
                <p14:cNvContentPartPr/>
                <p14:nvPr/>
              </p14:nvContentPartPr>
              <p14:xfrm>
                <a:off x="7486920" y="4238280"/>
                <a:ext cx="213120" cy="178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C22522-ECB2-42AB-8634-18E093905A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9280" y="4220640"/>
                  <a:ext cx="248760" cy="21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48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748C-4C60-9651-829C-CF769F52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22C54-9905-FF1F-B8B0-F3D8A5CC01D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122C54-9905-FF1F-B8B0-F3D8A5CC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341822-F7DF-2A78-F883-88CF84AE658B}"/>
              </a:ext>
            </a:extLst>
          </p:cNvPr>
          <p:cNvSpPr txBox="1">
            <a:spLocks/>
          </p:cNvSpPr>
          <p:nvPr/>
        </p:nvSpPr>
        <p:spPr>
          <a:xfrm>
            <a:off x="3448049" y="5286171"/>
            <a:ext cx="52959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we plug in </a:t>
            </a:r>
            <a:r>
              <a:rPr lang="en-US" sz="3000" b="1" dirty="0"/>
              <a:t>0</a:t>
            </a:r>
            <a:r>
              <a:rPr lang="en-US" sz="3000" dirty="0"/>
              <a:t> to the derivative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5EE524D-B913-A055-D836-77C250B951E9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C29716-4B17-685F-DDD3-DA5D853C8F88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E76F6C-2DD7-E295-119F-77311AC686B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EF9D35-BEAC-56EE-0A9E-2AA3A66B259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9E47F139-DE58-3B67-0D4F-363C70D61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3272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3142791-4D5A-5FDE-F02F-749091D25E56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AC8C2C-ECF6-B122-4E35-169778C5933F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AC8C2C-ECF6-B122-4E35-169778C593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55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966F19-97F5-9C52-8EAB-7B670912D8F5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966F19-97F5-9C52-8EAB-7B670912D8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5349" y="429171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84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7AB55-F8D8-DACD-0133-96B214A3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EE71E5-28A6-2A75-E2D4-162824EF0CA7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So if we learn how to </a:t>
            </a:r>
            <a:r>
              <a:rPr lang="en-PH" sz="4000" b="1" dirty="0">
                <a:solidFill>
                  <a:srgbClr val="00B050"/>
                </a:solidFill>
              </a:rPr>
              <a:t>optimize </a:t>
            </a:r>
            <a:r>
              <a:rPr lang="en-PH" sz="4000" dirty="0"/>
              <a:t>a </a:t>
            </a:r>
            <a:r>
              <a:rPr lang="en-PH" sz="4000" b="1" dirty="0">
                <a:solidFill>
                  <a:srgbClr val="FF0000"/>
                </a:solidFill>
              </a:rPr>
              <a:t>line</a:t>
            </a:r>
            <a:r>
              <a:rPr lang="en-PH" sz="4000" dirty="0"/>
              <a:t> in Linear Regression using</a:t>
            </a:r>
            <a:r>
              <a:rPr lang="en-PH" sz="4000" b="1" dirty="0">
                <a:solidFill>
                  <a:srgbClr val="00B050"/>
                </a:solidFill>
              </a:rPr>
              <a:t> </a:t>
            </a:r>
            <a:r>
              <a:rPr lang="en-PH" sz="4000" b="1" dirty="0">
                <a:solidFill>
                  <a:srgbClr val="0070C0"/>
                </a:solidFill>
              </a:rPr>
              <a:t>Gradient Descent</a:t>
            </a:r>
            <a:endParaRPr lang="en-PH" sz="4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CB2CF7-B386-F813-14B8-3DE8258F238A}"/>
              </a:ext>
            </a:extLst>
          </p:cNvPr>
          <p:cNvGrpSpPr/>
          <p:nvPr/>
        </p:nvGrpSpPr>
        <p:grpSpPr>
          <a:xfrm>
            <a:off x="4756141" y="2983397"/>
            <a:ext cx="3208652" cy="3329996"/>
            <a:chOff x="1865024" y="2983397"/>
            <a:chExt cx="3208652" cy="3329996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549CAF12-BCF7-1EC9-A3F5-73B985AFE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</a:blip>
            <a:stretch>
              <a:fillRect/>
            </a:stretch>
          </p:blipFill>
          <p:spPr>
            <a:xfrm>
              <a:off x="1865024" y="2983397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1FCC7274-7DA5-7427-8888-09CA5010FA93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9137D3-4B04-AE70-719D-1F19F35D68F0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CB0B327B-55E8-7FD0-582F-2178206D1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2CF3AF-2C7A-182A-449E-23B4AD4E859B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>
                  <a:solidFill>
                    <a:schemeClr val="bg2">
                      <a:lumMod val="90000"/>
                    </a:schemeClr>
                  </a:solidFill>
                </a:rPr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3DA640DD-8D8D-0385-0705-048C1208D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BC3B85-2939-EB34-B207-2D9D3933556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473926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B65B5-0CA2-E61A-28BB-C4FD8BFC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FBE7B9-2308-7064-6FAC-58E58AB4BF5E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−2(3.2 −(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+0.64×2.9))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FBE7B9-2308-7064-6FAC-58E58AB4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072059"/>
              </a:xfrm>
              <a:prstGeom prst="rect">
                <a:avLst/>
              </a:prstGeom>
              <a:blipFill>
                <a:blip r:embed="rId3"/>
                <a:stretch>
                  <a:fillRect b="-156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A4EBEB-78A5-9E2B-4A0D-5A8CB04881A4}"/>
              </a:ext>
            </a:extLst>
          </p:cNvPr>
          <p:cNvSpPr txBox="1">
            <a:spLocks/>
          </p:cNvSpPr>
          <p:nvPr/>
        </p:nvSpPr>
        <p:spPr>
          <a:xfrm>
            <a:off x="3448049" y="5286171"/>
            <a:ext cx="529590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we plug in </a:t>
            </a:r>
            <a:r>
              <a:rPr lang="en-US" sz="3000" b="1" dirty="0"/>
              <a:t>0</a:t>
            </a:r>
            <a:r>
              <a:rPr lang="en-US" sz="3000" dirty="0"/>
              <a:t> to the derivative</a:t>
            </a:r>
            <a:endParaRPr lang="en-PH" sz="30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DA3D33-00C7-822E-B112-6DC7C8C07417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4BA61D-8B32-A73C-52F2-CA30AB17E43E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BF9FEC-3E15-E53D-9866-B2E1627BE6A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CF8C2E0-03B4-896A-BA7F-B487F807F006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9FA420E-AE88-4706-868B-F292A3B89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5A398E1-3C89-4351-5130-FEAFA289CD4C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194D0D9-24F8-8C90-F1DE-9100776E90AC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194D0D9-24F8-8C90-F1DE-9100776E90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19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C09DB7-9CB5-A656-88A7-BED4F20A741E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C09DB7-9CB5-A656-88A7-BED4F20A74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4989" y="429135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7705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F20FA-8B4C-74A5-3ACA-DFB0F870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950685-E40A-D988-E850-35C758320B3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950685-E40A-D988-E850-35C758320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3C8FC1-B536-AA9E-DF07-D18F783A56B7}"/>
              </a:ext>
            </a:extLst>
          </p:cNvPr>
          <p:cNvSpPr txBox="1">
            <a:spLocks/>
          </p:cNvSpPr>
          <p:nvPr/>
        </p:nvSpPr>
        <p:spPr>
          <a:xfrm>
            <a:off x="5560576" y="5402614"/>
            <a:ext cx="1937498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We get </a:t>
            </a:r>
            <a:r>
              <a:rPr lang="en-US" sz="3000" b="1" dirty="0"/>
              <a:t>5.7</a:t>
            </a:r>
            <a:endParaRPr lang="en-PH" sz="3000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0679F75-E361-0151-981B-9A1B1E2C9566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681FA50-3711-DCB6-835F-E495293CBBE5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6190B3-89E3-D3D2-67FC-90F9C0F759ED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1871BA-CB28-303F-6D9D-690A2F49613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9C442029-0F57-DFDF-3CDE-FD9DE366C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EC16C58-E3B6-1AA3-D158-E54913CE6BFC}"/>
              </a:ext>
            </a:extLst>
          </p:cNvPr>
          <p:cNvGrpSpPr/>
          <p:nvPr/>
        </p:nvGrpSpPr>
        <p:grpSpPr>
          <a:xfrm>
            <a:off x="4112629" y="4309359"/>
            <a:ext cx="2377800" cy="914760"/>
            <a:chOff x="4112629" y="4309359"/>
            <a:chExt cx="2377800" cy="91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94CDC2-952D-1840-EB13-F56047068B0E}"/>
                    </a:ext>
                  </a:extLst>
                </p14:cNvPr>
                <p14:cNvContentPartPr/>
                <p14:nvPr/>
              </p14:nvContentPartPr>
              <p14:xfrm>
                <a:off x="4112629" y="4325199"/>
                <a:ext cx="2377800" cy="898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94CDC2-952D-1840-EB13-F56047068B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94629" y="4307199"/>
                  <a:ext cx="2413440" cy="9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466725-2AFB-75D8-11E1-9A7E9B7F3BB7}"/>
                    </a:ext>
                  </a:extLst>
                </p14:cNvPr>
                <p14:cNvContentPartPr/>
                <p14:nvPr/>
              </p14:nvContentPartPr>
              <p14:xfrm>
                <a:off x="4112989" y="4309359"/>
                <a:ext cx="134280" cy="9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466725-2AFB-75D8-11E1-9A7E9B7F3B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4989" y="4291359"/>
                  <a:ext cx="169920" cy="13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B918248-D516-6961-6A37-6C321B8BB666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6582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0FB8-DF48-38CF-B8E7-74F3E470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9E6E0-0B6E-5BBB-4A94-89380FF1B375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69E6E0-0B6E-5BBB-4A94-89380FF1B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822101-FF91-62AB-CC8B-37DC50DFF4E0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So when the Intercept is </a:t>
            </a:r>
            <a:r>
              <a:rPr lang="en-US" sz="3000" b="1" dirty="0"/>
              <a:t>0</a:t>
            </a:r>
            <a:r>
              <a:rPr lang="en-US" sz="3000" dirty="0"/>
              <a:t>, the slope of the curve is </a:t>
            </a:r>
            <a:r>
              <a:rPr lang="en-US" sz="3000" b="1" dirty="0"/>
              <a:t>-5.7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050CD-CFB2-1308-91E0-1D40DACDE4B4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6A134-8BD2-0E2B-314E-D74C9BD243B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5EB773-60AC-AE0A-5E71-73D2A44DE41F}"/>
              </a:ext>
            </a:extLst>
          </p:cNvPr>
          <p:cNvSpPr/>
          <p:nvPr/>
        </p:nvSpPr>
        <p:spPr>
          <a:xfrm>
            <a:off x="4749305" y="3450350"/>
            <a:ext cx="670420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5956C1E-C1C0-6E8D-2A94-82317DF1928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5DBD525-433F-722A-6701-C3CD160D2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7109272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9B698820-B330-72AA-823F-D8EE01B5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46B764-580C-65F1-5BCA-92E948EADD29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80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135BA-9796-3888-0C05-560D06D7D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CC3D-DD2E-699A-18E5-54F1C9DE8D8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B2CC3D-DD2E-699A-18E5-54F1C9DE8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D27C3E-AD5B-5110-5EFB-73B8775A9255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36093-C8B4-501A-4B48-E2E66E68C10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35CD5E-0F49-637B-2378-F9419BFA520F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6A3AD-D47D-6F30-619E-F8C99C9B6F94}"/>
              </a:ext>
            </a:extLst>
          </p:cNvPr>
          <p:cNvSpPr/>
          <p:nvPr/>
        </p:nvSpPr>
        <p:spPr>
          <a:xfrm>
            <a:off x="4695825" y="3450350"/>
            <a:ext cx="723900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F29CD4-054F-48AC-CD4F-FACD464A9C8D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42E95B6-FE8F-79A2-74BF-9FB4B70665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143621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6D1D85E-CA5C-4EF0-FB13-660EFE802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0463" y="37060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DA31FE-7ACE-87B0-0726-D37EC74C9C2A}"/>
              </a:ext>
            </a:extLst>
          </p:cNvPr>
          <p:cNvCxnSpPr>
            <a:cxnSpLocks/>
          </p:cNvCxnSpPr>
          <p:nvPr/>
        </p:nvCxnSpPr>
        <p:spPr>
          <a:xfrm>
            <a:off x="7111923" y="1054957"/>
            <a:ext cx="1541259" cy="31320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497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59E1-9774-CBA4-D8C3-FF8081CB6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92CC1B-E775-88BF-EA7A-D383BB4D959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92CC1B-E775-88BF-EA7A-D383BB4D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F199B7-6D6E-68AD-C7D1-2B11AA1496AA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67923-31BA-0084-EDEB-54102EE7167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83131-9EF1-70FD-54E3-12881EC24B8C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5DE71-1D38-C6E3-1C56-2291903080A8}"/>
              </a:ext>
            </a:extLst>
          </p:cNvPr>
          <p:cNvSpPr/>
          <p:nvPr/>
        </p:nvSpPr>
        <p:spPr>
          <a:xfrm>
            <a:off x="4695825" y="3450350"/>
            <a:ext cx="775915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C0F8CC0-37CB-522B-4C1C-A047D391874B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398698B-81C7-6F80-68D8-C86597121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4929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0FCB0D9B-9024-BE46-2A47-CD00105E35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1424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21A23-C003-B10C-1A18-E8129A9782BD}"/>
              </a:ext>
            </a:extLst>
          </p:cNvPr>
          <p:cNvCxnSpPr>
            <a:cxnSpLocks/>
          </p:cNvCxnSpPr>
          <p:nvPr/>
        </p:nvCxnSpPr>
        <p:spPr>
          <a:xfrm>
            <a:off x="6784041" y="1580440"/>
            <a:ext cx="2823883" cy="30001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73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80567-B8F5-AC1F-C370-72F80637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ECDA3-2148-588C-718B-8934D09A6245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8ECDA3-2148-588C-718B-8934D09A6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E7B52F-937A-BA62-A3EA-70D4A3AEF723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closer we get to the optimal value for the </a:t>
            </a:r>
            <a:r>
              <a:rPr lang="en-US" sz="3000" b="1" dirty="0"/>
              <a:t>Intercept</a:t>
            </a:r>
            <a:r>
              <a:rPr lang="en-US" sz="3000" dirty="0"/>
              <a:t>, the closer the slope of the curve gets to </a:t>
            </a:r>
            <a:r>
              <a:rPr lang="en-US" sz="3000" b="1" dirty="0"/>
              <a:t>0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F9C7AE-59D9-8BEB-14C0-3C812475AA4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62D22-27DD-DD10-CF9D-CEB75D02FF40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442760-9839-7A0F-66F6-502F1CD00669}"/>
              </a:ext>
            </a:extLst>
          </p:cNvPr>
          <p:cNvSpPr/>
          <p:nvPr/>
        </p:nvSpPr>
        <p:spPr>
          <a:xfrm>
            <a:off x="4714875" y="3450350"/>
            <a:ext cx="790575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9241F6A-3836-7B62-96ED-0A735DC474FB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9E56F7C-17E8-11BC-DCEA-50922ED3B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3498216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27F2202-8F3F-0D97-0B7F-99800F351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96779" y="37428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EBDF04-40A3-B321-3558-830FD27BC821}"/>
              </a:ext>
            </a:extLst>
          </p:cNvPr>
          <p:cNvCxnSpPr>
            <a:cxnSpLocks/>
          </p:cNvCxnSpPr>
          <p:nvPr/>
        </p:nvCxnSpPr>
        <p:spPr>
          <a:xfrm>
            <a:off x="6531010" y="3228563"/>
            <a:ext cx="4239072" cy="10285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61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7AD2B-B2E3-9521-2CAC-AEA6C907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A9842-91C0-0B54-658B-AFA1742DFD1E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4A9842-91C0-0B54-658B-AFA1742DF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C45355-3B49-55C6-7F6F-E29286E9D4F7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380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of the curve gets closer to 0, we should take </a:t>
            </a:r>
            <a:r>
              <a:rPr lang="en-US" sz="3000" b="1" dirty="0"/>
              <a:t>small steps </a:t>
            </a:r>
            <a:r>
              <a:rPr lang="en-US" sz="3000" dirty="0"/>
              <a:t>because we are close to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1C8D61-43A5-EA4B-C13A-73D02F58466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9960B-29A9-EEC6-C67B-C94970F612E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4977EB-71D2-FB4A-F6AB-6E6260349256}"/>
              </a:ext>
            </a:extLst>
          </p:cNvPr>
          <p:cNvSpPr/>
          <p:nvPr/>
        </p:nvSpPr>
        <p:spPr>
          <a:xfrm>
            <a:off x="4754271" y="3450350"/>
            <a:ext cx="633291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A2D3C4-0124-E59C-32AD-C7B13278B70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F688420-6A71-1AAF-9295-7F1A78AA42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844484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EAA76540-DFFD-9015-31C3-9D860E4F5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6163" y="3748478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B06C76-C389-CC97-829C-48A12E5C236D}"/>
              </a:ext>
            </a:extLst>
          </p:cNvPr>
          <p:cNvCxnSpPr>
            <a:cxnSpLocks/>
          </p:cNvCxnSpPr>
          <p:nvPr/>
        </p:nvCxnSpPr>
        <p:spPr>
          <a:xfrm>
            <a:off x="6705600" y="3558872"/>
            <a:ext cx="4038600" cy="47183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594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0327-58AA-6DEF-E526-E6758F7C3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7CB3C-CBAA-DC11-AB2A-29C87948443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27CB3C-CBAA-DC11-AB2A-29C879484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ED56ECE-F5B1-D026-7C0C-ED87A4608FC3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38093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of the curve gets closer to 0, we should take </a:t>
            </a:r>
            <a:r>
              <a:rPr lang="en-US" sz="3000" b="1" dirty="0"/>
              <a:t>small steps </a:t>
            </a:r>
            <a:r>
              <a:rPr lang="en-US" sz="3000" dirty="0"/>
              <a:t>because we are close to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BBFC0-513F-8018-FBA0-F7DD001B9B72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8B44D-A113-5888-D7C4-FE1A211A4B5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8B7A9-FE89-B8F8-8CE1-6CB09820B8C6}"/>
              </a:ext>
            </a:extLst>
          </p:cNvPr>
          <p:cNvSpPr/>
          <p:nvPr/>
        </p:nvSpPr>
        <p:spPr>
          <a:xfrm>
            <a:off x="4754272" y="3450350"/>
            <a:ext cx="67497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FE78E9-6E79-D9D6-017B-EC800B81AE2F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1B64D17-9119-1511-A2EB-B6E57EFC2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567720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D40891F4-DFB7-9360-95D7-8CAFBF042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24997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1BBD43-EF8B-817E-B736-8E5AB91AFCB3}"/>
              </a:ext>
            </a:extLst>
          </p:cNvPr>
          <p:cNvCxnSpPr>
            <a:cxnSpLocks/>
          </p:cNvCxnSpPr>
          <p:nvPr/>
        </p:nvCxnSpPr>
        <p:spPr>
          <a:xfrm>
            <a:off x="6993159" y="3865623"/>
            <a:ext cx="4667177" cy="286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9929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EBC37-9823-D1FC-5259-F5EC4EA03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63214-EE13-886C-19CB-2478CE68DA4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B63214-EE13-886C-19CB-2478CE68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04DD2D-AA84-92D0-5AC3-EBCC0CFEEB4C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57CF0C-03F1-4786-51B8-59F80E5DB64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1DDDE-E90E-78BE-F3D3-5C3B259325D2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DB611-E2F7-6639-58AA-811EFF3F8603}"/>
              </a:ext>
            </a:extLst>
          </p:cNvPr>
          <p:cNvSpPr/>
          <p:nvPr/>
        </p:nvSpPr>
        <p:spPr>
          <a:xfrm>
            <a:off x="4754271" y="3450350"/>
            <a:ext cx="703553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8A3551-7AF6-8DE1-0237-92E879BAD51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22E9FA4-A5FB-CAAC-179F-878AB58299AC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D7B34E6A-6BA3-6282-1353-9F05BA296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A8FF0C-BD26-BBCF-9BEB-2DC792E1C236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9729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ED45B-36D8-44BD-1D2F-76F0709AB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C9676-2463-9F61-FA7D-8516772B72E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C9676-2463-9F61-FA7D-8516772B7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EA1A6B-39BE-6DFD-3991-518F0B9654DE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31DFD-34ED-33CE-F4AE-328AF241ACF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499BB-7042-EC29-996C-7964830598B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9842F-0A82-B73F-EF43-FCA08628BEF3}"/>
              </a:ext>
            </a:extLst>
          </p:cNvPr>
          <p:cNvSpPr/>
          <p:nvPr/>
        </p:nvSpPr>
        <p:spPr>
          <a:xfrm>
            <a:off x="4754271" y="3450350"/>
            <a:ext cx="684503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9D6C6F9-4D64-5DB2-78AA-DAF4294A1D11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89CFBAC-C241-2F0A-2501-3D6A0663056C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1EBF4CAB-BD35-7322-C8D7-97010A6F0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0463" y="3706024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AE82BB-A5D9-75A7-8354-E9ECEA3B9014}"/>
              </a:ext>
            </a:extLst>
          </p:cNvPr>
          <p:cNvCxnSpPr>
            <a:cxnSpLocks/>
          </p:cNvCxnSpPr>
          <p:nvPr/>
        </p:nvCxnSpPr>
        <p:spPr>
          <a:xfrm>
            <a:off x="7111923" y="1054957"/>
            <a:ext cx="1541259" cy="31320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7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3AAB3-2437-8C1C-6A71-A877162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9CF0D74-7D96-244D-7F5A-28AC859FECD2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Then we can apply the same strategy to </a:t>
            </a:r>
            <a:r>
              <a:rPr lang="en-PH" sz="4000" b="1" dirty="0">
                <a:solidFill>
                  <a:srgbClr val="00B050"/>
                </a:solidFill>
              </a:rPr>
              <a:t>optimize</a:t>
            </a:r>
            <a:r>
              <a:rPr lang="en-PH" sz="4000" dirty="0"/>
              <a:t> a </a:t>
            </a:r>
            <a:r>
              <a:rPr lang="en-PH" sz="4000" b="1" dirty="0"/>
              <a:t>Logistic Regression </a:t>
            </a:r>
            <a:r>
              <a:rPr lang="en-PH" sz="4000" dirty="0"/>
              <a:t>model and a </a:t>
            </a:r>
            <a:r>
              <a:rPr lang="en-PH" sz="4000" b="1" dirty="0"/>
              <a:t>Neural Network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157250-512A-3B31-4D08-34720A4769D0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EB9C0A53-5C5E-4E8D-8B9F-2239B6D9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A587150B-B4AA-9260-1C17-5AB1C10CAFA9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1F7AB5-595A-FDD9-33FF-E16DEA1F2313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F8B7D27F-0589-9571-3B68-03126C8F3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3127F3A-F9F0-D80C-454E-EC98BC85F0A4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63CE5081-C719-AD7A-D54E-06CD5D8C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C2A310-5030-BFB1-0A0E-3253B6A579E5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5239231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2824-2A45-00A3-DD9E-1185D3EE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76C47-1B85-86BB-0AC3-134E464ACE6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D76C47-1B85-86BB-0AC3-134E464A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283A53-F776-F4A3-D0F8-F9E14532B4C2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when the slope is far from </a:t>
            </a:r>
            <a:r>
              <a:rPr lang="en-US" sz="3000" b="1" dirty="0"/>
              <a:t>0</a:t>
            </a:r>
            <a:r>
              <a:rPr lang="en-US" sz="3000" dirty="0"/>
              <a:t>, then we should take </a:t>
            </a:r>
            <a:r>
              <a:rPr lang="en-US" sz="3000" b="1" dirty="0"/>
              <a:t>big steps</a:t>
            </a:r>
            <a:r>
              <a:rPr lang="en-US" sz="3000" dirty="0"/>
              <a:t> because we are far from the </a:t>
            </a:r>
            <a:r>
              <a:rPr lang="en-US" sz="3000" b="1" dirty="0">
                <a:solidFill>
                  <a:srgbClr val="00B050"/>
                </a:solidFill>
              </a:rPr>
              <a:t>optimal value</a:t>
            </a:r>
            <a:r>
              <a:rPr lang="en-US" sz="3000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A7C87-10F3-DE80-0A03-B3AC0ADCE823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3667D1-3B41-FF02-3016-6AE9B51952F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807341-B69A-1C93-EF2D-056427DFCD17}"/>
              </a:ext>
            </a:extLst>
          </p:cNvPr>
          <p:cNvSpPr/>
          <p:nvPr/>
        </p:nvSpPr>
        <p:spPr>
          <a:xfrm>
            <a:off x="4754272" y="3450350"/>
            <a:ext cx="71746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F3A578-6577-2FB0-15C5-B34F5B2D042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D467BB-3E34-2F19-1947-C8BF4FC9430D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9AA8E030-37FA-5E8D-C03B-FEADA1B01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31424" y="3717162"/>
            <a:ext cx="540000" cy="540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C0B6ED-514B-7EF9-309B-EE876BD68703}"/>
              </a:ext>
            </a:extLst>
          </p:cNvPr>
          <p:cNvCxnSpPr>
            <a:cxnSpLocks/>
          </p:cNvCxnSpPr>
          <p:nvPr/>
        </p:nvCxnSpPr>
        <p:spPr>
          <a:xfrm>
            <a:off x="6784041" y="1580440"/>
            <a:ext cx="2823883" cy="30001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02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8C5A0-9D8B-6962-7BF6-E2052791C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B6A0BD-803B-D0A7-BEDE-51FB53805758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B6A0BD-803B-D0A7-BEDE-51FB53805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DE4924-3BA2-533E-E379-F6DBF1185E12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87115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If we take a </a:t>
            </a:r>
            <a:r>
              <a:rPr lang="en-US" sz="3000" b="1" dirty="0"/>
              <a:t>very big step, </a:t>
            </a:r>
            <a:r>
              <a:rPr lang="en-US" sz="3000" dirty="0"/>
              <a:t>the SSE would </a:t>
            </a:r>
            <a:r>
              <a:rPr lang="en-US" sz="3000" b="1" dirty="0"/>
              <a:t>increase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14949-41CD-98E0-5B53-30E60543A2C5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FD96D-4F77-CBA6-B57C-74088A7F73FE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0D8ED-5FB1-1619-27C8-4E7AB6EFD5AB}"/>
              </a:ext>
            </a:extLst>
          </p:cNvPr>
          <p:cNvSpPr/>
          <p:nvPr/>
        </p:nvSpPr>
        <p:spPr>
          <a:xfrm>
            <a:off x="4754272" y="3450350"/>
            <a:ext cx="67497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5EF4813-1F0B-04EF-91BC-8B2A27D68BE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F95D7A9-9DE0-5F76-2E5E-EB903930F2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272869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0D5FFEDF-DE14-558D-7A66-90388ED4DD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3114" y="372980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969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CC79F-C891-BF31-3B17-5CFB5C07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C7B30C-0CE9-634F-091B-1E4879DE1944}"/>
              </a:ext>
            </a:extLst>
          </p:cNvPr>
          <p:cNvSpPr txBox="1">
            <a:spLocks/>
          </p:cNvSpPr>
          <p:nvPr/>
        </p:nvSpPr>
        <p:spPr>
          <a:xfrm>
            <a:off x="1534084" y="5078447"/>
            <a:ext cx="9526121" cy="16366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</a:t>
            </a:r>
            <a:r>
              <a:rPr lang="en-US" sz="3000" b="1" dirty="0"/>
              <a:t> size of the step </a:t>
            </a:r>
            <a:r>
              <a:rPr lang="en-US" sz="3000" dirty="0"/>
              <a:t>should be related to the slope since it tells us if we should take a small step or a big step and to make sure that we will move beyond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by taking a very big step.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4741C-1FA4-2E07-E604-20FE917488A3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853F7-6539-6D04-5AA7-1AC9E981A12C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1330F7-44D2-7463-F68E-B96F8CB4975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A9D7E09-1D8D-A94F-5BFF-BE4003AD4B83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5B74D0FA-7B89-141F-72E3-CBC6B4FD4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114" y="3729809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5AD3CB-0AD7-77D8-44B7-19E6F0F2C354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5AD3CB-0AD7-77D8-44B7-19E6F0F2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6483B9C-04DB-34C3-21C1-C99282F7AFD1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3152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A850C-B2F6-75E3-23BA-6F0A7D5C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CDFBAE-259A-1EC4-CC80-199AA18B55D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CDFBAE-259A-1EC4-CC80-199AA18B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E87122-DC54-3BD2-3910-ACEFAD7F6B89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10722573" cy="16366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Gradient Descent determines the         </a:t>
            </a:r>
            <a:r>
              <a:rPr lang="en-US" sz="3000" b="1" dirty="0"/>
              <a:t>Step size </a:t>
            </a:r>
            <a:r>
              <a:rPr lang="en-US" sz="3000" dirty="0"/>
              <a:t>by multiplying the slope by a small number called the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7030A0"/>
                </a:solidFill>
              </a:rPr>
              <a:t>Learning Rate</a:t>
            </a:r>
            <a:r>
              <a:rPr lang="en-US" sz="3000" b="1" dirty="0"/>
              <a:t>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C719C-BBB1-0AB4-3554-4FD87D5CB85C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8EAC5-8C78-BCCD-5DAF-A175E50989F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48254-55FF-12BE-3248-9AF6FFC6B77B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EB2E511-4520-C672-753A-D8B8DAB6EFC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A585B8-42E5-C501-2982-76F6C6A514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176439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E5086876-75E0-5CD3-A7BC-079C7348BA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0CB49-21AA-A196-CF9E-8CD62EADB915}"/>
              </a:ext>
            </a:extLst>
          </p:cNvPr>
          <p:cNvCxnSpPr>
            <a:cxnSpLocks/>
          </p:cNvCxnSpPr>
          <p:nvPr/>
        </p:nvCxnSpPr>
        <p:spPr>
          <a:xfrm>
            <a:off x="7197883" y="700341"/>
            <a:ext cx="1273764" cy="32639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6D981E-F384-D228-6392-DE5E5AF93941}"/>
                  </a:ext>
                </a:extLst>
              </p:cNvPr>
              <p:cNvSpPr txBox="1"/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6D981E-F384-D228-6392-DE5E5AF93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Footprints with solid fill">
            <a:extLst>
              <a:ext uri="{FF2B5EF4-FFF2-40B4-BE49-F238E27FC236}">
                <a16:creationId xmlns:a16="http://schemas.microsoft.com/office/drawing/2014/main" id="{45A488C5-4301-B716-8732-5E7C514B9E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47113" y="44910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DFD88-6D3C-20E1-5876-82D999B9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A1B2D7-BC75-D7C9-F2BB-A2DD3F07F4C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A1B2D7-BC75-D7C9-F2BB-A2DD3F07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0A85E-3F19-4DC9-CA59-A02D0B23847F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9045613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With the       </a:t>
            </a:r>
            <a:r>
              <a:rPr lang="en-US" sz="3000" b="1" dirty="0"/>
              <a:t>Step Size</a:t>
            </a:r>
            <a:r>
              <a:rPr lang="en-US" sz="3000" dirty="0"/>
              <a:t>, we can calculate a</a:t>
            </a:r>
            <a:r>
              <a:rPr lang="en-US" sz="3000" b="1" dirty="0"/>
              <a:t> New Intercept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CC2603-9FFF-7163-DE80-23338B71E41E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CF1C4-33A0-39A0-1BB8-4034A1E5143B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5A4DB-501C-556F-5D00-1A490606ED59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5BFC55-5B14-50BC-4529-6B73C3EFB556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B82C3C-3E73-19AC-748E-91DCA7F4C43F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A9E859EE-0DF2-0E49-4AF0-B92C77F8F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5199CE-69E3-6AEE-10E6-97A360C7D230}"/>
                  </a:ext>
                </a:extLst>
              </p:cNvPr>
              <p:cNvSpPr txBox="1"/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5199CE-69E3-6AEE-10E6-97A360C7D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828021"/>
                <a:ext cx="439517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 descr="Footprints with solid fill">
            <a:extLst>
              <a:ext uri="{FF2B5EF4-FFF2-40B4-BE49-F238E27FC236}">
                <a16:creationId xmlns:a16="http://schemas.microsoft.com/office/drawing/2014/main" id="{482E9BB4-852C-3474-DF2E-C35710350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36652" y="457681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229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9E1A1-A28D-EB37-38DB-95957937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6BB12-A5F5-85D5-A728-A7D81AC8424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16BB12-A5F5-85D5-A728-A7D81AC8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61DE63-87AF-AB2B-1418-3EF842C3BB97}"/>
              </a:ext>
            </a:extLst>
          </p:cNvPr>
          <p:cNvSpPr txBox="1">
            <a:spLocks/>
          </p:cNvSpPr>
          <p:nvPr/>
        </p:nvSpPr>
        <p:spPr>
          <a:xfrm>
            <a:off x="136487" y="4649080"/>
            <a:ext cx="107837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 </a:t>
            </a:r>
            <a:r>
              <a:rPr lang="en-US" sz="3000" b="1" dirty="0"/>
              <a:t>New Intercept </a:t>
            </a:r>
            <a:r>
              <a:rPr lang="en-US" sz="3000" dirty="0"/>
              <a:t>is the </a:t>
            </a:r>
            <a:r>
              <a:rPr lang="en-US" sz="3000" b="1" dirty="0"/>
              <a:t>old intercept </a:t>
            </a:r>
            <a:r>
              <a:rPr lang="en-US" sz="3000" dirty="0"/>
              <a:t>minus the        </a:t>
            </a:r>
            <a:r>
              <a:rPr lang="en-US" sz="3000" b="1" dirty="0"/>
              <a:t>Step Size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86C8F-6165-B977-D2C6-130BC5446F6F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F4ECD-6DF8-30A0-B87E-54FE8707E560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AA486-BE76-D4B6-A223-8B2B19F5E273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55DB7A-7217-1690-78B8-35BDC408A69D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8E98E9-89B3-7B46-1647-9FF75F66B8D7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61149B8-DC7F-2680-E298-5B8CF3EA0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1B245D-1912-5328-A540-200701D42E8C}"/>
                  </a:ext>
                </a:extLst>
              </p:cNvPr>
              <p:cNvSpPr txBox="1"/>
              <p:nvPr/>
            </p:nvSpPr>
            <p:spPr>
              <a:xfrm>
                <a:off x="2266950" y="6002282"/>
                <a:ext cx="7553325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𝑂𝑙𝑑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1B245D-1912-5328-A540-200701D4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6002282"/>
                <a:ext cx="755332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BDA634-39F7-0E41-E4BA-2AC4A7E548A8}"/>
                  </a:ext>
                </a:extLst>
              </p:cNvPr>
              <p:cNvSpPr txBox="1"/>
              <p:nvPr/>
            </p:nvSpPr>
            <p:spPr>
              <a:xfrm>
                <a:off x="3898411" y="5237026"/>
                <a:ext cx="439517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BDA634-39F7-0E41-E4BA-2AC4A7E54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11" y="5237026"/>
                <a:ext cx="439517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Footprints with solid fill">
            <a:extLst>
              <a:ext uri="{FF2B5EF4-FFF2-40B4-BE49-F238E27FC236}">
                <a16:creationId xmlns:a16="http://schemas.microsoft.com/office/drawing/2014/main" id="{B4B57AA9-3FFE-2473-A458-8ABC833AAC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6488" y="461701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270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406AF-88C4-F40C-01E3-7BFBFAB4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D60F1-83DB-6E7F-B672-68B271DF6951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AD60F1-83DB-6E7F-B672-68B271DF6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DBA0E1-F75A-97B4-BB86-25BE7CD55330}"/>
              </a:ext>
            </a:extLst>
          </p:cNvPr>
          <p:cNvSpPr txBox="1">
            <a:spLocks/>
          </p:cNvSpPr>
          <p:nvPr/>
        </p:nvSpPr>
        <p:spPr>
          <a:xfrm>
            <a:off x="46648" y="4535840"/>
            <a:ext cx="50546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Let us plug in the numbers..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928E23-0C1E-7406-C88F-AB7E7B58555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A4532-690D-5D5E-7CEF-73D18177FC75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2F989-2843-FAD4-C7D8-991057D1257C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AB0741-6785-4C16-5314-C58E2CE8138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775DCC-2E32-C472-1235-745DA8F96813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2B2C284-BDD1-758B-90FE-A18082E83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77BDC-7541-4AD2-8D9F-65FB4AAAB05E}"/>
                  </a:ext>
                </a:extLst>
              </p:cNvPr>
              <p:cNvSpPr txBox="1"/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−.57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D77BDC-7541-4AD2-8D9F-65FB4AAAB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1B97A-482F-29EF-AE71-9BE7568486B5}"/>
                  </a:ext>
                </a:extLst>
              </p:cNvPr>
              <p:cNvSpPr txBox="1"/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1B97A-482F-29EF-AE71-9BE75684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119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DC44E-557F-041E-CC5D-10D22103A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19532-2041-05C5-DDB6-3FAE7F05A52C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19532-2041-05C5-DDB6-3FAE7F05A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CCA1E-5A6D-6FFD-4591-D6F9D8BA677C}"/>
              </a:ext>
            </a:extLst>
          </p:cNvPr>
          <p:cNvSpPr txBox="1">
            <a:spLocks/>
          </p:cNvSpPr>
          <p:nvPr/>
        </p:nvSpPr>
        <p:spPr>
          <a:xfrm>
            <a:off x="46648" y="4535840"/>
            <a:ext cx="5054638" cy="540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the New Intercept is </a:t>
            </a:r>
            <a:r>
              <a:rPr lang="en-US" sz="3000" b="1" dirty="0"/>
              <a:t>0.57</a:t>
            </a:r>
            <a:endParaRPr lang="en-PH" sz="3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61726-A6F5-D312-DB31-2F9B8408937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1FAA2F-82F0-33C8-6C9F-FC3731F903B8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BA1AC1-9590-24CA-673A-5B1919885233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1DB07BD-A3D7-84FC-BD4E-F38A484BCEA9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4706F33-BF85-E00D-4F1E-95CE10C57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325157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26EEC34-07D0-25F9-72A2-125B3D741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80A5E1-2AA7-A4F3-9EB4-DE50BA130520}"/>
                  </a:ext>
                </a:extLst>
              </p:cNvPr>
              <p:cNvSpPr txBox="1"/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−.57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80A5E1-2AA7-A4F3-9EB4-DE50BA130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51" y="6015924"/>
                <a:ext cx="620469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11A5F-3F76-84F8-1B24-ED4ECABAEE9F}"/>
                  </a:ext>
                </a:extLst>
              </p:cNvPr>
              <p:cNvSpPr txBox="1"/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=−5.7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011A5F-3F76-84F8-1B24-ED4ECABA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93" y="5237026"/>
                <a:ext cx="5598014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1A2714E0-E058-C903-C4BA-B9125920B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FF025-3F6F-80E3-B098-5188F65C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28CA0-157D-980A-5E57-9847161D877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A28CA0-157D-980A-5E57-9847161D8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68B92B-D402-24E2-C6EE-E7564BCFAACF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With one big step, we moved much closer to the </a:t>
            </a:r>
            <a:r>
              <a:rPr lang="en-US" sz="3000" b="1" dirty="0">
                <a:solidFill>
                  <a:srgbClr val="00B050"/>
                </a:solidFill>
              </a:rPr>
              <a:t>optimal value </a:t>
            </a:r>
            <a:r>
              <a:rPr lang="en-US" sz="3000" dirty="0"/>
              <a:t>for the </a:t>
            </a:r>
            <a:r>
              <a:rPr lang="en-US" sz="3000" b="1" dirty="0"/>
              <a:t>Intercept</a:t>
            </a:r>
            <a:r>
              <a:rPr lang="en-US" sz="3000" b="1" dirty="0">
                <a:solidFill>
                  <a:srgbClr val="00B050"/>
                </a:solidFill>
              </a:rPr>
              <a:t>	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D9473D-E170-F7B4-69BA-7B964B2EEF8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CFA92-7FBA-33AE-D53D-ADBB25B2AFD6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297DEE-A7A0-2392-DD4A-5772F811B86C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FCEB9C-8E2C-0373-6FCB-F92634045528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AC101D-A927-2756-65F3-46279A620B56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619D8CE-A9CD-C2AB-0D38-95174E05B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CA143DFA-E332-4B01-C60D-EAE90070D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pic>
        <p:nvPicPr>
          <p:cNvPr id="17" name="Graphic 16" descr="Footprints with solid fill">
            <a:extLst>
              <a:ext uri="{FF2B5EF4-FFF2-40B4-BE49-F238E27FC236}">
                <a16:creationId xmlns:a16="http://schemas.microsoft.com/office/drawing/2014/main" id="{654A0967-1A20-6D03-246F-3901FDCC4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64" y="192969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12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7C68B-C313-C229-E465-A7DD476BC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9F3A9-ABC9-D9AF-A5BA-4D5D8977627F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=−5.7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E9F3A9-ABC9-D9AF-A5BA-4D5D8977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1BC9C7-0C5B-0817-AB2F-0FBD1E5181D8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Now let us take another step closer to the optimal value for the </a:t>
            </a:r>
            <a:r>
              <a:rPr lang="en-US" sz="3000" b="1" dirty="0"/>
              <a:t>Intercept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2DA92-CDD9-F432-4172-B631ADCCF9DA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A10EB-4618-F5D2-4F40-AC3AC279740A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223F48-4ACD-A236-693D-FBCDB0F35F4A}"/>
              </a:ext>
            </a:extLst>
          </p:cNvPr>
          <p:cNvSpPr/>
          <p:nvPr/>
        </p:nvSpPr>
        <p:spPr>
          <a:xfrm>
            <a:off x="4754272" y="3450350"/>
            <a:ext cx="694028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3E6D6B-3387-6992-863A-B41E344E45EF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7A66897-7489-B355-2DB2-EF311DE06841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9E183DD8-BD37-43DC-1EDB-19537BD2F8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E8DE11E-DCEE-631A-947F-6C811C61F4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0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2E77-F04E-9D5C-5279-0D4D4280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7EEDF8-2F2D-FAFE-8168-035367A70DB9}"/>
              </a:ext>
            </a:extLst>
          </p:cNvPr>
          <p:cNvSpPr txBox="1">
            <a:spLocks/>
          </p:cNvSpPr>
          <p:nvPr/>
        </p:nvSpPr>
        <p:spPr>
          <a:xfrm>
            <a:off x="690282" y="1426258"/>
            <a:ext cx="11089341" cy="108834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4000" dirty="0"/>
              <a:t>And many more optimization problems we have in Machine Learning!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4E030C-60A5-41B8-6569-B04F439B2CD2}"/>
              </a:ext>
            </a:extLst>
          </p:cNvPr>
          <p:cNvGrpSpPr/>
          <p:nvPr/>
        </p:nvGrpSpPr>
        <p:grpSpPr>
          <a:xfrm>
            <a:off x="4783035" y="2983395"/>
            <a:ext cx="3208652" cy="3329998"/>
            <a:chOff x="1891918" y="2983395"/>
            <a:chExt cx="3208652" cy="3329998"/>
          </a:xfrm>
        </p:grpSpPr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7ACF7C93-7165-CBAF-3994-159A73BD0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918" y="2983395"/>
              <a:ext cx="3208652" cy="2880000"/>
            </a:xfrm>
            <a:prstGeom prst="rect">
              <a:avLst/>
            </a:prstGeom>
          </p:spPr>
        </p:pic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42E4C502-361B-8549-EB5A-1D7ED15020E1}"/>
                </a:ext>
              </a:extLst>
            </p:cNvPr>
            <p:cNvSpPr txBox="1">
              <a:spLocks/>
            </p:cNvSpPr>
            <p:nvPr/>
          </p:nvSpPr>
          <p:spPr>
            <a:xfrm>
              <a:off x="1964550" y="5863396"/>
              <a:ext cx="3009599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Logistic Regression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AD6EED1-6597-4E4B-00E2-84332CAC3264}"/>
              </a:ext>
            </a:extLst>
          </p:cNvPr>
          <p:cNvGrpSpPr/>
          <p:nvPr/>
        </p:nvGrpSpPr>
        <p:grpSpPr>
          <a:xfrm>
            <a:off x="8314623" y="2928999"/>
            <a:ext cx="3465000" cy="3384394"/>
            <a:chOff x="6861976" y="2928998"/>
            <a:chExt cx="3465000" cy="3384394"/>
          </a:xfrm>
        </p:grpSpPr>
        <p:pic>
          <p:nvPicPr>
            <p:cNvPr id="27" name="Picture 26" descr="A diagram of a network&#10;&#10;Description automatically generated">
              <a:extLst>
                <a:ext uri="{FF2B5EF4-FFF2-40B4-BE49-F238E27FC236}">
                  <a16:creationId xmlns:a16="http://schemas.microsoft.com/office/drawing/2014/main" id="{55FE0C17-1AF1-5603-127B-14D08BF0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1976" y="2928998"/>
              <a:ext cx="3465000" cy="2520000"/>
            </a:xfrm>
            <a:prstGeom prst="rect">
              <a:avLst/>
            </a:prstGeom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0C785341-7667-52C3-D85D-9022DC4A0301}"/>
                </a:ext>
              </a:extLst>
            </p:cNvPr>
            <p:cNvSpPr txBox="1">
              <a:spLocks/>
            </p:cNvSpPr>
            <p:nvPr/>
          </p:nvSpPr>
          <p:spPr>
            <a:xfrm>
              <a:off x="7334635" y="5863395"/>
              <a:ext cx="2519681" cy="44999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PH" sz="2500" b="1" dirty="0"/>
                <a:t>Neural Network</a:t>
              </a:r>
            </a:p>
          </p:txBody>
        </p:sp>
      </p:grpSp>
      <p:pic>
        <p:nvPicPr>
          <p:cNvPr id="5" name="Picture 4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2B67A151-0641-5B5F-A0F4-AA1950AA0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01" y="2928999"/>
            <a:ext cx="3496651" cy="252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53880C-DF11-B1BD-D5AD-B575C1A60389}"/>
              </a:ext>
            </a:extLst>
          </p:cNvPr>
          <p:cNvSpPr txBox="1">
            <a:spLocks/>
          </p:cNvSpPr>
          <p:nvPr/>
        </p:nvSpPr>
        <p:spPr>
          <a:xfrm>
            <a:off x="680526" y="5863395"/>
            <a:ext cx="3009599" cy="4499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500" b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457199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7261-B86E-8E6D-120D-B7C234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68BDB-A880-FBE8-D1B5-8DF4120A5B4A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i="1">
                          <a:latin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𝑖𝑛𝑡𝑒𝑟𝑐𝑒𝑝𝑡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268BDB-A880-FBE8-D1B5-8DF4120A5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1195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B07584-BAE6-07AA-A8BD-01838FB6E22D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10350500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To take another step, we go back to the derivative and plug in in the</a:t>
            </a:r>
            <a:r>
              <a:rPr lang="en-US" sz="3000" b="1" dirty="0"/>
              <a:t> New Intercept (0.57)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48C3F3-34A0-0C7E-1BA4-B03A84101409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D1226-A13E-604A-4688-4DED1FC38B6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4AAF08-544B-CF45-D6A8-D38C83D518C5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ED0588-DAF9-44F2-C9D0-CD7CCE47854B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CF4562F-A022-5A7C-2CA4-D059CC145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A7066747-A077-17F5-7505-670EEE199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823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83D8-D79A-2573-D882-3A2D71E7A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756D9-B23C-20AF-E978-E4504C3F73AF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7756D9-B23C-20AF-E978-E4504C3F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03E1F9-4F49-5C41-F07E-9E57FA9722A6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8394326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And that tells us that the slope of the curve is </a:t>
            </a:r>
            <a:r>
              <a:rPr lang="en-US" sz="3000" b="1" dirty="0"/>
              <a:t>-2.3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ACC1D-333D-68A3-3CD9-672B674D4460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FFDEA9-F2C8-DABB-9352-B6484E278CC3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564ACC4-B2E9-ACC1-EA10-2BA3EA227DDE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E3A537-BC4C-9D67-D7B1-C6FC8C81FF2E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A291445-CB6B-BA42-EA5B-B74A366A0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5699EA7-8EB9-6BFC-E83E-314B5F3D9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5DED88-742C-369E-BEB7-C0E98F26181B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5D40F9-6E57-016C-5ED3-4F8C8D16AB3C}"/>
              </a:ext>
            </a:extLst>
          </p:cNvPr>
          <p:cNvCxnSpPr>
            <a:cxnSpLocks/>
          </p:cNvCxnSpPr>
          <p:nvPr/>
        </p:nvCxnSpPr>
        <p:spPr>
          <a:xfrm>
            <a:off x="7225789" y="1883399"/>
            <a:ext cx="2256870" cy="27497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916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89BF-499E-C929-CD32-39C01D907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623A9-6FCD-F1B1-89D0-852C2D2FD71B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7623A9-6FCD-F1B1-89D0-852C2D2FD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38327F-1FFB-A2BB-A94A-0D23BE9251D9}"/>
              </a:ext>
            </a:extLst>
          </p:cNvPr>
          <p:cNvSpPr txBox="1">
            <a:spLocks/>
          </p:cNvSpPr>
          <p:nvPr/>
        </p:nvSpPr>
        <p:spPr>
          <a:xfrm>
            <a:off x="857250" y="4979237"/>
            <a:ext cx="8394326" cy="9501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Let us calculate the        </a:t>
            </a:r>
            <a:r>
              <a:rPr lang="en-US" sz="3000" b="1" dirty="0"/>
              <a:t>Step Size </a:t>
            </a:r>
            <a:r>
              <a:rPr lang="en-US" sz="3000" dirty="0"/>
              <a:t>and we get 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87A9D-A504-EC7E-2229-3D17585545B1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6D4B0-9E8F-3671-9EFA-0D21034D9B77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A87955-64BC-4215-C6CE-FA434ABFC94C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7E5EA9-F2A9-89E8-4795-0C43FE676AA9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B92CB8DA-6567-B4BF-3A51-229331532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3D24BF1C-CB10-55C1-5AD6-EFA980F66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302F43-FBA6-CFDA-F597-0745118C0124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7076A8-FAF5-B120-2A3D-180F79C31E94}"/>
              </a:ext>
            </a:extLst>
          </p:cNvPr>
          <p:cNvCxnSpPr>
            <a:cxnSpLocks/>
          </p:cNvCxnSpPr>
          <p:nvPr/>
        </p:nvCxnSpPr>
        <p:spPr>
          <a:xfrm>
            <a:off x="7225789" y="1883399"/>
            <a:ext cx="2256870" cy="27497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3DC80-63F9-D2B7-15F7-A814D2C06FA4}"/>
                  </a:ext>
                </a:extLst>
              </p:cNvPr>
              <p:cNvSpPr txBox="1"/>
              <p:nvPr/>
            </p:nvSpPr>
            <p:spPr>
              <a:xfrm>
                <a:off x="3898411" y="5652347"/>
                <a:ext cx="593470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=−2.3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3DC80-63F9-D2B7-15F7-A814D2C0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11" y="5652347"/>
                <a:ext cx="593470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 descr="Footprints with solid fill">
            <a:extLst>
              <a:ext uri="{FF2B5EF4-FFF2-40B4-BE49-F238E27FC236}">
                <a16:creationId xmlns:a16="http://schemas.microsoft.com/office/drawing/2014/main" id="{E2EC3ED2-FB76-8DDC-CCD6-803EF03ED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3588" y="49142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54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3D53-46D6-3D06-E57E-D295E63B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117-BDF9-B19D-3BFF-57853E1F9406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54D117-BDF9-B19D-3BFF-57853E1F9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1F57504-5E7E-19C0-5893-0DCDF067E849}"/>
              </a:ext>
            </a:extLst>
          </p:cNvPr>
          <p:cNvSpPr txBox="1">
            <a:spLocks/>
          </p:cNvSpPr>
          <p:nvPr/>
        </p:nvSpPr>
        <p:spPr>
          <a:xfrm>
            <a:off x="749674" y="4785066"/>
            <a:ext cx="8394326" cy="4204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Giving us a </a:t>
            </a:r>
            <a:r>
              <a:rPr lang="en-US" sz="3000" b="1" dirty="0"/>
              <a:t>New Intercept </a:t>
            </a:r>
            <a:r>
              <a:rPr lang="en-US" sz="3000" dirty="0"/>
              <a:t>of </a:t>
            </a:r>
            <a:r>
              <a:rPr lang="en-US" sz="3000" b="1" dirty="0"/>
              <a:t>0.8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18FE7-0902-DF1D-0F0D-9759D99B8938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B8898-2A15-7BFC-14CE-BF7277616219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054AD3-B6ED-231B-B059-E23CACEB6CE0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1ECAE8-BA04-526A-1262-D2477EEF0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696538"/>
              </p:ext>
            </p:extLst>
          </p:nvPr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82671809-20B8-4211-0EA2-D237C0265E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8F4A2344-D735-35A9-45E1-C6F32E99B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475E7E-1C20-D3AE-0704-4DA6F13B0884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D3E4-3D3E-4DFC-2267-E791A4A99EAC}"/>
                  </a:ext>
                </a:extLst>
              </p:cNvPr>
              <p:cNvSpPr txBox="1"/>
              <p:nvPr/>
            </p:nvSpPr>
            <p:spPr>
              <a:xfrm>
                <a:off x="3128649" y="5508955"/>
                <a:ext cx="593470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=−2.3 ×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8D3E4-3D3E-4DFC-2267-E791A4A9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49" y="5508955"/>
                <a:ext cx="593470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FF435-879B-CC89-4C6C-8EF49FD20665}"/>
                  </a:ext>
                </a:extLst>
              </p:cNvPr>
              <p:cNvSpPr txBox="1"/>
              <p:nvPr/>
            </p:nvSpPr>
            <p:spPr>
              <a:xfrm>
                <a:off x="2590800" y="6172263"/>
                <a:ext cx="7010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𝐼𝑛𝑡𝑒𝑟𝑐𝑒𝑝𝑡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=0.57−</m:t>
                      </m:r>
                      <m:d>
                        <m:d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−0.23</m:t>
                          </m:r>
                        </m:e>
                      </m:d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5FF435-879B-CC89-4C6C-8EF49FD20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6172263"/>
                <a:ext cx="701040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CD5E161-3449-C40F-2048-045206DCB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1478" y="369779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75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1B72-3A91-182F-1EB8-656F325C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26C74-D761-1E4D-9F77-96B8929DAC53}"/>
                  </a:ext>
                </a:extLst>
              </p:cNvPr>
              <p:cNvSpPr txBox="1"/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300" b="0" i="1" smtClean="0">
                              <a:latin typeface="Cambria Math" panose="02040503050406030204" pitchFamily="18" charset="0"/>
                            </a:rPr>
                            <m:t>𝑖𝑛𝑡𝑒𝑟𝑐𝑒𝑝𝑡</m:t>
                          </m:r>
                        </m:den>
                      </m:f>
                      <m:r>
                        <a:rPr lang="en-PH" sz="23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endParaRPr lang="en-PH" sz="23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PH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>
                              <a:latin typeface="Cambria Math" panose="02040503050406030204" pitchFamily="18" charset="0"/>
                            </a:rPr>
                            <m:t>1.4−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i="1">
                                  <a:latin typeface="Cambria Math" panose="02040503050406030204" pitchFamily="18" charset="0"/>
                                </a:rPr>
                                <m:t>+0.64 ×0.5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−2(1.9 −(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+0.64×2.3))</m:t>
                      </m:r>
                    </m:oMath>
                  </m:oMathPara>
                </a14:m>
                <a:endParaRPr lang="en-PH" sz="2400" i="1" dirty="0">
                  <a:latin typeface="Cambria Math" panose="02040503050406030204" pitchFamily="18" charset="0"/>
                </a:endParaRPr>
              </a:p>
              <a:p>
                <a:endParaRPr lang="en-PH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+ −2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3.2 −</m:t>
                          </m:r>
                          <m:d>
                            <m:d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PH" sz="2400" b="1" i="1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+0.64×2.9</m:t>
                              </m:r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C26C74-D761-1E4D-9F77-96B8929DA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" y="798133"/>
                <a:ext cx="5437319" cy="348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C3D7C3-8023-A1D6-8EDB-ACF1A9857CAC}"/>
              </a:ext>
            </a:extLst>
          </p:cNvPr>
          <p:cNvSpPr txBox="1">
            <a:spLocks/>
          </p:cNvSpPr>
          <p:nvPr/>
        </p:nvSpPr>
        <p:spPr>
          <a:xfrm>
            <a:off x="1898837" y="4912222"/>
            <a:ext cx="8394326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Notice that the </a:t>
            </a:r>
            <a:r>
              <a:rPr lang="en-US" sz="3000" b="1" dirty="0"/>
              <a:t>first step </a:t>
            </a:r>
            <a:r>
              <a:rPr lang="en-US" sz="3000" dirty="0"/>
              <a:t>was relatively large compared to the </a:t>
            </a:r>
            <a:r>
              <a:rPr lang="en-US" sz="3000" b="1" dirty="0"/>
              <a:t>second step</a:t>
            </a:r>
            <a:r>
              <a:rPr lang="en-US" sz="3000" dirty="0"/>
              <a:t>.</a:t>
            </a:r>
            <a:r>
              <a:rPr lang="en-US" sz="3000" b="1" dirty="0"/>
              <a:t> 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6BB0B-858D-4743-51E4-4D210EECB46D}"/>
              </a:ext>
            </a:extLst>
          </p:cNvPr>
          <p:cNvSpPr txBox="1"/>
          <p:nvPr/>
        </p:nvSpPr>
        <p:spPr>
          <a:xfrm>
            <a:off x="8771424" y="4306424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27ABE-6273-68C4-19EA-09ABDEAEE42D}"/>
              </a:ext>
            </a:extLst>
          </p:cNvPr>
          <p:cNvSpPr txBox="1"/>
          <p:nvPr/>
        </p:nvSpPr>
        <p:spPr>
          <a:xfrm>
            <a:off x="6618196" y="2369432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478011-2FFE-C358-6830-47E3E27C0874}"/>
              </a:ext>
            </a:extLst>
          </p:cNvPr>
          <p:cNvSpPr/>
          <p:nvPr/>
        </p:nvSpPr>
        <p:spPr>
          <a:xfrm>
            <a:off x="7733272" y="1456130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F2D368-077E-47A9-8838-331EE3A91348}"/>
              </a:ext>
            </a:extLst>
          </p:cNvPr>
          <p:cNvGraphicFramePr/>
          <p:nvPr/>
        </p:nvGraphicFramePr>
        <p:xfrm>
          <a:off x="7498074" y="819718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83577D9D-14CF-15D3-5D1D-51B1421B2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4" y="3699524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5D037B06-E6C5-A1C5-0237-40FEC5DE7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5007" y="3703176"/>
            <a:ext cx="540000" cy="540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430690-E510-243E-FF57-021079D879F6}"/>
              </a:ext>
            </a:extLst>
          </p:cNvPr>
          <p:cNvSpPr/>
          <p:nvPr/>
        </p:nvSpPr>
        <p:spPr>
          <a:xfrm>
            <a:off x="869502" y="3892647"/>
            <a:ext cx="826776" cy="356816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C8E24880-5777-B540-D639-E5DC41681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11478" y="3697791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598AC9DE-0DD4-062E-9220-11BC6DB53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326280">
            <a:off x="8787446" y="3221776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D295A10A-2575-95A9-E25F-317C17801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764528">
            <a:off x="8002464" y="1929693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9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8A2A3-C5FB-FC90-838D-72BB0CACE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7931A6-1122-A14F-8E69-C862D4A60A9D}"/>
              </a:ext>
            </a:extLst>
          </p:cNvPr>
          <p:cNvSpPr txBox="1">
            <a:spLocks/>
          </p:cNvSpPr>
          <p:nvPr/>
        </p:nvSpPr>
        <p:spPr>
          <a:xfrm>
            <a:off x="869132" y="5331832"/>
            <a:ext cx="10564009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0.8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D5FF4-8C26-224C-0BB5-464221636BF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6DC45B-7012-9B52-4D9B-6F9D9F77E465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732B662-E447-101E-EEC6-5152C5580D14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33332B-3191-BF4D-310D-EDC5C2FDF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589511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FF2CDC8A-3A74-6806-9DF8-05C03FE29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05A92B45-7D0E-2E24-0BCB-7330041533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74EFF3F-1F8A-CB5E-EDAF-4A7B5BFB7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DDE96B36-6114-4432-536D-B6BE0F307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1DFDE3CD-1021-01AC-9FAF-176205615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ADFF960-A453-7AF6-538B-D9B5CA8BE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8507" y="37207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303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CD202-04B2-B4B3-A652-B914A105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2AFBE3-4239-383D-0964-D5DFD0A37FE4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0.92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EA612-05F8-A398-8AAE-6D2D03E283D4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B8F91-61C0-DE41-13CA-DDD997BDB43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487600C-2FA1-2454-E385-201C0582D674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B9E573-CA31-1856-0F87-DEC4B2A160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445297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17F68483-FDE4-C7CA-7ADA-2E699FC2F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890C9C7-F5D6-27FE-F9FD-E27075B29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7B11AF0-92CD-1FD2-8DFE-AC0507556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1B035533-BEF2-FC37-243A-FAE8454BFE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8D929368-9A56-4D6B-CE3F-811AB247C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50747F31-1DE8-0917-1ECB-7603E9F42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6FEEB0CF-39D0-8606-3587-D186E517C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0602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8CC27-C0BC-30A8-33BD-8B8D01FF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25648A-DEE7-6E01-370C-F1C00803AC36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0.94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D0D86-8E92-2ABA-53DC-37788B4EC95F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48754-D1CE-AAFC-F969-3A96DC795DCF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C33355-832C-2B8F-8A43-23D4AF39DDDB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3177C26-938B-B3D9-A3CC-FD38A147B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464395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72081E3-2896-4EA2-70B4-4160DA3BE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B534AB79-6B76-22A2-6BA3-2F209E995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8A1B62D-C656-5E37-1062-1B74EFB00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6CB76300-4A79-F319-8D48-026DF26EE9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1D5DA8D-9297-E380-3437-A0F7D92AA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31F59B70-50C8-EF23-2E21-FCC5B4252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43AB2498-CBE0-F4DB-3E32-24A3CED7A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CDCEEE94-80FE-5045-7F40-B4A686AC7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889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C7C8-A308-E335-FA44-24C30E75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CB7231-9BBE-94FD-3C49-B34845545F9B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Then we take another step and the </a:t>
            </a:r>
            <a:r>
              <a:rPr lang="en-US" sz="3000" b="1" dirty="0"/>
              <a:t>New Intercept </a:t>
            </a:r>
            <a:r>
              <a:rPr lang="en-US" sz="3000" dirty="0"/>
              <a:t>is</a:t>
            </a:r>
            <a:r>
              <a:rPr lang="en-US" sz="3000" b="1" dirty="0"/>
              <a:t> 0.95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F8C591-AA86-609C-27D5-7ECA9149D83A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3C0F00-DAA4-3787-61E3-92D07FC28670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FC8C62B-ECA2-5DB7-3105-DBB6A5CF04C6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FF99F26-9548-9E65-7889-593A50BED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21350"/>
              </p:ext>
            </p:extLst>
          </p:nvPr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21EA3427-A866-F4A9-2C20-731267DBA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9749D204-735F-D662-F901-1005E891B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11A5FA11-20EC-F1A9-85F5-96E05CA5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7F7E01F0-1895-7CFF-1787-9088374D3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36E012FC-A3A8-3FD6-DD2C-7EC3BC5A8D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A8EA3BC8-0776-E7ED-9571-6EB3F5A575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34F7404B-5D93-8B59-8829-29BCEC8A0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7F082DD3-80F8-6756-0CFB-F4FA531EB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A65CF26-2F46-9ECA-65D5-2E67D9F19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79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8E2B4-56B8-EF92-D254-15B0055CA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AECB98-43BA-0470-883D-83B074939778}"/>
              </a:ext>
            </a:extLst>
          </p:cNvPr>
          <p:cNvSpPr txBox="1">
            <a:spLocks/>
          </p:cNvSpPr>
          <p:nvPr/>
        </p:nvSpPr>
        <p:spPr>
          <a:xfrm>
            <a:off x="869133" y="5331832"/>
            <a:ext cx="9684568" cy="846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Notice how each step gets smaller and smaller the closer we get to the bottom of the curve.</a:t>
            </a:r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8F8508-FEB5-FC67-ECD6-DEAC9B022EA5}"/>
              </a:ext>
            </a:extLst>
          </p:cNvPr>
          <p:cNvSpPr txBox="1"/>
          <p:nvPr/>
        </p:nvSpPr>
        <p:spPr>
          <a:xfrm>
            <a:off x="5630645" y="4302726"/>
            <a:ext cx="123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34C31-EC6B-88A0-1FFD-F3ECCA859723}"/>
              </a:ext>
            </a:extLst>
          </p:cNvPr>
          <p:cNvSpPr txBox="1"/>
          <p:nvPr/>
        </p:nvSpPr>
        <p:spPr>
          <a:xfrm>
            <a:off x="3477417" y="2365734"/>
            <a:ext cx="87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SSE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DD283C-BD7E-2F53-1B3A-5D21DA9A4C4D}"/>
              </a:ext>
            </a:extLst>
          </p:cNvPr>
          <p:cNvSpPr/>
          <p:nvPr/>
        </p:nvSpPr>
        <p:spPr>
          <a:xfrm>
            <a:off x="4592493" y="1452432"/>
            <a:ext cx="3186953" cy="2329686"/>
          </a:xfrm>
          <a:custGeom>
            <a:avLst/>
            <a:gdLst>
              <a:gd name="connsiteX0" fmla="*/ 0 w 3186953"/>
              <a:gd name="connsiteY0" fmla="*/ 181535 h 2329686"/>
              <a:gd name="connsiteX1" fmla="*/ 302559 w 3186953"/>
              <a:gd name="connsiteY1" fmla="*/ 1183341 h 2329686"/>
              <a:gd name="connsiteX2" fmla="*/ 800100 w 3186953"/>
              <a:gd name="connsiteY2" fmla="*/ 1808629 h 2329686"/>
              <a:gd name="connsiteX3" fmla="*/ 1163170 w 3186953"/>
              <a:gd name="connsiteY3" fmla="*/ 2212041 h 2329686"/>
              <a:gd name="connsiteX4" fmla="*/ 1539688 w 3186953"/>
              <a:gd name="connsiteY4" fmla="*/ 2319618 h 2329686"/>
              <a:gd name="connsiteX5" fmla="*/ 1761565 w 3186953"/>
              <a:gd name="connsiteY5" fmla="*/ 2312894 h 2329686"/>
              <a:gd name="connsiteX6" fmla="*/ 1990165 w 3186953"/>
              <a:gd name="connsiteY6" fmla="*/ 2212041 h 2329686"/>
              <a:gd name="connsiteX7" fmla="*/ 2111188 w 3186953"/>
              <a:gd name="connsiteY7" fmla="*/ 2104465 h 2329686"/>
              <a:gd name="connsiteX8" fmla="*/ 2339788 w 3186953"/>
              <a:gd name="connsiteY8" fmla="*/ 1680882 h 2329686"/>
              <a:gd name="connsiteX9" fmla="*/ 2823882 w 3186953"/>
              <a:gd name="connsiteY9" fmla="*/ 900953 h 2329686"/>
              <a:gd name="connsiteX10" fmla="*/ 3186953 w 3186953"/>
              <a:gd name="connsiteY10" fmla="*/ 0 h 2329686"/>
              <a:gd name="connsiteX11" fmla="*/ 3186953 w 3186953"/>
              <a:gd name="connsiteY11" fmla="*/ 0 h 2329686"/>
              <a:gd name="connsiteX12" fmla="*/ 3186953 w 3186953"/>
              <a:gd name="connsiteY12" fmla="*/ 0 h 2329686"/>
              <a:gd name="connsiteX13" fmla="*/ 3186953 w 3186953"/>
              <a:gd name="connsiteY13" fmla="*/ 0 h 232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86953" h="2329686">
                <a:moveTo>
                  <a:pt x="0" y="181535"/>
                </a:moveTo>
                <a:cubicBezTo>
                  <a:pt x="84604" y="546847"/>
                  <a:pt x="169209" y="912159"/>
                  <a:pt x="302559" y="1183341"/>
                </a:cubicBezTo>
                <a:cubicBezTo>
                  <a:pt x="435909" y="1454523"/>
                  <a:pt x="656665" y="1637179"/>
                  <a:pt x="800100" y="1808629"/>
                </a:cubicBezTo>
                <a:cubicBezTo>
                  <a:pt x="943535" y="1980079"/>
                  <a:pt x="1039905" y="2126876"/>
                  <a:pt x="1163170" y="2212041"/>
                </a:cubicBezTo>
                <a:cubicBezTo>
                  <a:pt x="1286435" y="2297206"/>
                  <a:pt x="1439955" y="2302809"/>
                  <a:pt x="1539688" y="2319618"/>
                </a:cubicBezTo>
                <a:cubicBezTo>
                  <a:pt x="1639421" y="2336427"/>
                  <a:pt x="1686486" y="2330823"/>
                  <a:pt x="1761565" y="2312894"/>
                </a:cubicBezTo>
                <a:cubicBezTo>
                  <a:pt x="1836644" y="2294965"/>
                  <a:pt x="1931895" y="2246779"/>
                  <a:pt x="1990165" y="2212041"/>
                </a:cubicBezTo>
                <a:cubicBezTo>
                  <a:pt x="2048436" y="2177303"/>
                  <a:pt x="2052918" y="2192991"/>
                  <a:pt x="2111188" y="2104465"/>
                </a:cubicBezTo>
                <a:cubicBezTo>
                  <a:pt x="2169458" y="2015939"/>
                  <a:pt x="2221006" y="1881467"/>
                  <a:pt x="2339788" y="1680882"/>
                </a:cubicBezTo>
                <a:cubicBezTo>
                  <a:pt x="2458570" y="1480297"/>
                  <a:pt x="2682688" y="1181100"/>
                  <a:pt x="2823882" y="900953"/>
                </a:cubicBezTo>
                <a:cubicBezTo>
                  <a:pt x="2965076" y="620806"/>
                  <a:pt x="3186953" y="0"/>
                  <a:pt x="3186953" y="0"/>
                </a:cubicBezTo>
                <a:lnTo>
                  <a:pt x="3186953" y="0"/>
                </a:lnTo>
                <a:lnTo>
                  <a:pt x="3186953" y="0"/>
                </a:lnTo>
                <a:lnTo>
                  <a:pt x="3186953" y="0"/>
                </a:ln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75D315-B85E-D38B-C339-120A2D65E90A}"/>
              </a:ext>
            </a:extLst>
          </p:cNvPr>
          <p:cNvGraphicFramePr/>
          <p:nvPr/>
        </p:nvGraphicFramePr>
        <p:xfrm>
          <a:off x="4357295" y="816020"/>
          <a:ext cx="3477410" cy="346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049F86F5-6B52-A501-6313-A7D03169E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7295" y="3695826"/>
            <a:ext cx="540000" cy="540000"/>
          </a:xfrm>
          <a:prstGeom prst="rect">
            <a:avLst/>
          </a:prstGeom>
        </p:spPr>
      </p:pic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EAE77C1E-E289-F3E6-2AF7-47AE33D3F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4228" y="3699478"/>
            <a:ext cx="540000" cy="540000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C0337EB-0628-614F-C666-2E2B1090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0699" y="3694093"/>
            <a:ext cx="540000" cy="540000"/>
          </a:xfrm>
          <a:prstGeom prst="rect">
            <a:avLst/>
          </a:prstGeom>
        </p:spPr>
      </p:pic>
      <p:pic>
        <p:nvPicPr>
          <p:cNvPr id="18" name="Graphic 17" descr="Footprints with solid fill">
            <a:extLst>
              <a:ext uri="{FF2B5EF4-FFF2-40B4-BE49-F238E27FC236}">
                <a16:creationId xmlns:a16="http://schemas.microsoft.com/office/drawing/2014/main" id="{23C9F6FA-AF1E-AC0E-F339-3C2F887F1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326280">
            <a:off x="5646667" y="3218078"/>
            <a:ext cx="468000" cy="468000"/>
          </a:xfrm>
          <a:prstGeom prst="rect">
            <a:avLst/>
          </a:prstGeom>
        </p:spPr>
      </p:pic>
      <p:pic>
        <p:nvPicPr>
          <p:cNvPr id="19" name="Graphic 18" descr="Footprints with solid fill">
            <a:extLst>
              <a:ext uri="{FF2B5EF4-FFF2-40B4-BE49-F238E27FC236}">
                <a16:creationId xmlns:a16="http://schemas.microsoft.com/office/drawing/2014/main" id="{794D1B6B-5830-4FFB-672F-923C1DD52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764528">
            <a:off x="4861685" y="1925995"/>
            <a:ext cx="1080000" cy="108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68E0526-7C68-F842-7F8E-D7D00EF05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1226" y="3703066"/>
            <a:ext cx="540000" cy="540000"/>
          </a:xfrm>
          <a:prstGeom prst="rect">
            <a:avLst/>
          </a:prstGeom>
        </p:spPr>
      </p:pic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543C9A66-53FA-48A5-1293-2CE2DEF10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3217" y="3703066"/>
            <a:ext cx="540000" cy="540000"/>
          </a:xfrm>
          <a:prstGeom prst="rect">
            <a:avLst/>
          </a:prstGeom>
        </p:spPr>
      </p:pic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25E10447-407D-C8A5-45CF-4445DDECF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703066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12C92A42-AF9C-ADF6-B82A-4058875A2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457" y="369409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2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Words>3332</Words>
  <Application>Microsoft Office PowerPoint</Application>
  <PresentationFormat>Widescreen</PresentationFormat>
  <Paragraphs>685</Paragraphs>
  <Slides>106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2" baseType="lpstr">
      <vt:lpstr>Aptos</vt:lpstr>
      <vt:lpstr>Aptos Display</vt:lpstr>
      <vt:lpstr>Arial</vt:lpstr>
      <vt:lpstr>Cambria Math</vt:lpstr>
      <vt:lpstr>Wingdings</vt:lpstr>
      <vt:lpstr>Office Theme</vt:lpstr>
      <vt:lpstr>Gradient Descent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738</cp:revision>
  <dcterms:created xsi:type="dcterms:W3CDTF">2024-08-08T01:29:50Z</dcterms:created>
  <dcterms:modified xsi:type="dcterms:W3CDTF">2025-03-19T07:35:36Z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