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0"/>
  </p:notesMasterIdLst>
  <p:sldIdLst>
    <p:sldId id="257" r:id="rId5"/>
    <p:sldId id="340" r:id="rId6"/>
    <p:sldId id="362" r:id="rId7"/>
    <p:sldId id="380" r:id="rId8"/>
    <p:sldId id="363" r:id="rId9"/>
    <p:sldId id="365" r:id="rId10"/>
    <p:sldId id="366" r:id="rId11"/>
    <p:sldId id="364" r:id="rId12"/>
    <p:sldId id="367" r:id="rId13"/>
    <p:sldId id="368" r:id="rId14"/>
    <p:sldId id="369" r:id="rId15"/>
    <p:sldId id="370" r:id="rId16"/>
    <p:sldId id="372" r:id="rId17"/>
    <p:sldId id="371" r:id="rId18"/>
    <p:sldId id="374" r:id="rId19"/>
    <p:sldId id="375" r:id="rId20"/>
    <p:sldId id="376" r:id="rId21"/>
    <p:sldId id="377" r:id="rId22"/>
    <p:sldId id="378" r:id="rId23"/>
    <p:sldId id="383" r:id="rId24"/>
    <p:sldId id="382" r:id="rId25"/>
    <p:sldId id="384" r:id="rId26"/>
    <p:sldId id="379" r:id="rId27"/>
    <p:sldId id="381" r:id="rId28"/>
    <p:sldId id="385" r:id="rId29"/>
    <p:sldId id="387" r:id="rId30"/>
    <p:sldId id="388" r:id="rId31"/>
    <p:sldId id="386" r:id="rId32"/>
    <p:sldId id="389" r:id="rId33"/>
    <p:sldId id="390" r:id="rId34"/>
    <p:sldId id="392" r:id="rId35"/>
    <p:sldId id="391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37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3454" autoAdjust="0"/>
  </p:normalViewPr>
  <p:slideViewPr>
    <p:cSldViewPr snapToGrid="0">
      <p:cViewPr varScale="1">
        <p:scale>
          <a:sx n="152" d="100"/>
          <a:sy n="152" d="100"/>
        </p:scale>
        <p:origin x="8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36237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7971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4266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3076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1420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2610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4798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17950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2581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4491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5113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5359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5672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66123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34262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97138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47040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2828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45155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5460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09725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47393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4890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2116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2881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15867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7640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7908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4850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0532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37982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357000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48603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120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129455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06179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876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6336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74068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013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490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069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05/06/2024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1409.0473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Sequence to Sequence and Attention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Encoder-Decoder Framework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511372" y="1311407"/>
            <a:ext cx="111692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Encoder-decoder is the standard modeling paradigm for sequence-to-sequence tasks. This framework consists of two components: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A4466-CACE-C22E-1D40-61970218FCA9}"/>
              </a:ext>
            </a:extLst>
          </p:cNvPr>
          <p:cNvSpPr txBox="1"/>
          <p:nvPr/>
        </p:nvSpPr>
        <p:spPr>
          <a:xfrm>
            <a:off x="6709463" y="2782768"/>
            <a:ext cx="4055241" cy="2400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70C0"/>
                </a:solidFill>
              </a:rPr>
              <a:t>Decoder</a:t>
            </a:r>
            <a:r>
              <a:rPr lang="en-US" sz="3000" dirty="0"/>
              <a:t> </a:t>
            </a:r>
          </a:p>
          <a:p>
            <a:pPr algn="ctr"/>
            <a:r>
              <a:rPr lang="en-US" sz="3000" dirty="0"/>
              <a:t>Uses source representation from the encoder to generate the target sequence.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0FFE2-97D5-0D8D-4821-8F685DEB0595}"/>
              </a:ext>
            </a:extLst>
          </p:cNvPr>
          <p:cNvSpPr txBox="1"/>
          <p:nvPr/>
        </p:nvSpPr>
        <p:spPr>
          <a:xfrm>
            <a:off x="1427298" y="2782768"/>
            <a:ext cx="4055241" cy="2400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70C0"/>
                </a:solidFill>
              </a:rPr>
              <a:t>Encoder</a:t>
            </a:r>
            <a:r>
              <a:rPr lang="en-US" sz="3000" dirty="0"/>
              <a:t> </a:t>
            </a:r>
          </a:p>
          <a:p>
            <a:pPr algn="ctr"/>
            <a:r>
              <a:rPr lang="en-US" sz="3000" dirty="0"/>
              <a:t>Reads source sequence and produces its representation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2820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 descr="A diagram of a decoder&#10;&#10;Description automatically generated">
            <a:extLst>
              <a:ext uri="{FF2B5EF4-FFF2-40B4-BE49-F238E27FC236}">
                <a16:creationId xmlns:a16="http://schemas.microsoft.com/office/drawing/2014/main" id="{E36E1A95-BC8B-7773-D948-062B15096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9" y="682906"/>
            <a:ext cx="10944857" cy="5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Encoder-Decoder Pipeline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511372" y="1311407"/>
            <a:ext cx="1116925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Feed source and previously generated target words into a network;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Get vector representation of context (both source and previous target) from the networks decoder;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From this vector representation, predict a probability distribution for the next token.</a:t>
            </a:r>
          </a:p>
        </p:txBody>
      </p:sp>
    </p:spTree>
    <p:extLst>
      <p:ext uri="{BB962C8B-B14F-4D97-AF65-F5344CB8AC3E}">
        <p14:creationId xmlns:p14="http://schemas.microsoft.com/office/powerpoint/2010/main" val="340911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9DBD0B76-738A-F706-2B25-05C861264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91" y="554947"/>
            <a:ext cx="10669813" cy="51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7" name="enc_dec_prob_idea">
            <a:hlinkClick r:id="" action="ppaction://media"/>
            <a:extLst>
              <a:ext uri="{FF2B5EF4-FFF2-40B4-BE49-F238E27FC236}">
                <a16:creationId xmlns:a16="http://schemas.microsoft.com/office/drawing/2014/main" id="{2C6E0119-6686-989D-B190-34B2EA113A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11290" y="268802"/>
            <a:ext cx="10169415" cy="56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Encoder-Decoder Pipeline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511372" y="1311407"/>
            <a:ext cx="11169252" cy="3483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b="1" dirty="0">
                <a:solidFill>
                  <a:srgbClr val="0070C0"/>
                </a:solidFill>
              </a:rPr>
              <a:t>Feed source </a:t>
            </a:r>
            <a:r>
              <a:rPr lang="en-US" sz="3000" dirty="0"/>
              <a:t>and previously generated target words into a network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b="1" dirty="0">
                <a:solidFill>
                  <a:srgbClr val="0070C0"/>
                </a:solidFill>
              </a:rPr>
              <a:t>Get vector representation </a:t>
            </a:r>
            <a:r>
              <a:rPr lang="en-US" sz="3000" dirty="0"/>
              <a:t>of context (both source and previous target) from the networks decoder.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From this vector representation, </a:t>
            </a:r>
            <a:r>
              <a:rPr lang="en-US" sz="3000" b="1" dirty="0">
                <a:solidFill>
                  <a:srgbClr val="0070C0"/>
                </a:solidFill>
              </a:rPr>
              <a:t>predict </a:t>
            </a:r>
            <a:r>
              <a:rPr lang="en-US" sz="3000" dirty="0"/>
              <a:t>a probability distribution for the next token.</a:t>
            </a:r>
          </a:p>
        </p:txBody>
      </p:sp>
    </p:spTree>
    <p:extLst>
      <p:ext uri="{BB962C8B-B14F-4D97-AF65-F5344CB8AC3E}">
        <p14:creationId xmlns:p14="http://schemas.microsoft.com/office/powerpoint/2010/main" val="318653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pPr algn="just"/>
            <a:r>
              <a:rPr lang="en-US" sz="3900" b="1" dirty="0"/>
              <a:t>The Simplest Model: Two RNNs for Encoder and Decoder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511372" y="1311407"/>
            <a:ext cx="111692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The simplest encoder-decoder model consists of </a:t>
            </a:r>
            <a:r>
              <a:rPr lang="en-US" sz="3000" b="1" dirty="0">
                <a:solidFill>
                  <a:srgbClr val="0070C0"/>
                </a:solidFill>
              </a:rPr>
              <a:t>two RNNs (LSTMs), </a:t>
            </a:r>
            <a:r>
              <a:rPr lang="en-US" sz="3000" dirty="0"/>
              <a:t>one for the encoder and another for the decoder.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Encoder RNN reads the source sentence, and the final state is used as the initial state of the decoder RNN.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The hope is that the final encoder state "encodes" all information about the source, and the decoder can generate the target sentence based on this vector.</a:t>
            </a:r>
          </a:p>
        </p:txBody>
      </p:sp>
    </p:spTree>
    <p:extLst>
      <p:ext uri="{BB962C8B-B14F-4D97-AF65-F5344CB8AC3E}">
        <p14:creationId xmlns:p14="http://schemas.microsoft.com/office/powerpoint/2010/main" val="1521297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pPr algn="just"/>
            <a:r>
              <a:rPr lang="en-US" sz="3900" b="1" dirty="0"/>
              <a:t>The Simplest Model: Two RNNs for Encoder and Decoder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511372" y="1311407"/>
            <a:ext cx="111692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The simplest encoder-decoder model consists of two RNNs (LSTMs): one for the encoder and another for the decoder.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Encoder RNN reads the source sentence, and the final state is used as the initial state of the decoder RNN.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The hope is that the final encoder state "encodes" all information about the source, and the decoder can generate the target sentence based on this vector.</a:t>
            </a:r>
          </a:p>
        </p:txBody>
      </p:sp>
    </p:spTree>
    <p:extLst>
      <p:ext uri="{BB962C8B-B14F-4D97-AF65-F5344CB8AC3E}">
        <p14:creationId xmlns:p14="http://schemas.microsoft.com/office/powerpoint/2010/main" val="198839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pPr algn="just"/>
            <a:r>
              <a:rPr lang="en-US" sz="3900" b="1" dirty="0"/>
              <a:t>The Simplest Model: Two RNNs for Encoder and Decoder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F0CBB9CD-E1FC-674F-2507-BB0A077B8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61" y="1379032"/>
            <a:ext cx="6783283" cy="4099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314622-235A-7D0B-942C-0CE437ECB309}"/>
              </a:ext>
            </a:extLst>
          </p:cNvPr>
          <p:cNvSpPr txBox="1"/>
          <p:nvPr/>
        </p:nvSpPr>
        <p:spPr>
          <a:xfrm>
            <a:off x="587046" y="1379032"/>
            <a:ext cx="32519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One of the first attempts to solve sequence-to-sequence tasks using neural networks by </a:t>
            </a:r>
            <a:r>
              <a:rPr lang="en-US" sz="2400" dirty="0" err="1"/>
              <a:t>Sutskever</a:t>
            </a:r>
            <a:r>
              <a:rPr lang="en-US" sz="2400" dirty="0"/>
              <a:t> et.al</a:t>
            </a:r>
            <a:endParaRPr lang="en-PH" sz="2400" dirty="0"/>
          </a:p>
          <a:p>
            <a:endParaRPr lang="en-PH" sz="2400" dirty="0"/>
          </a:p>
          <a:p>
            <a:r>
              <a:rPr lang="en-PH" sz="2400" dirty="0"/>
              <a:t>https://arxiv.org/pdf/1409.3215</a:t>
            </a:r>
          </a:p>
        </p:txBody>
      </p:sp>
    </p:spTree>
    <p:extLst>
      <p:ext uri="{BB962C8B-B14F-4D97-AF65-F5344CB8AC3E}">
        <p14:creationId xmlns:p14="http://schemas.microsoft.com/office/powerpoint/2010/main" val="374981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72" y="336512"/>
            <a:ext cx="11169252" cy="718459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/>
              <a:t>Representations of sentences with similar meaning but different structure are close!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7" name="Picture 6" descr="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DB295532-CFCA-3A9D-71BA-569C3AAF5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4" y="1619802"/>
            <a:ext cx="11680628" cy="39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8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511374" y="1194503"/>
            <a:ext cx="11273589" cy="327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(Body)"/>
            </a:endParaRPr>
          </a:p>
          <a:p>
            <a:pPr algn="l"/>
            <a:endParaRPr lang="en-US" sz="3200" b="1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dirty="0">
                <a:latin typeface="Calibri (Body)"/>
              </a:rPr>
              <a:t>Sequence to Sequence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dirty="0">
                <a:latin typeface="Calibri (Body)"/>
              </a:rPr>
              <a:t>Encode-Decode Framework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dirty="0">
                <a:latin typeface="Calibri (Body)"/>
              </a:rPr>
              <a:t>The Problem of Fixed Representation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dirty="0">
                <a:latin typeface="Calibri (Body)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Training the Two RNN Encoder and Decoder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511372" y="1276683"/>
            <a:ext cx="1116925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000" dirty="0"/>
              <a:t>Neural seq2seq models are trained to predict probability distributions of the next token given previous context (source and previous target tokens).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000" dirty="0"/>
              <a:t>Intuitively, at each step we maximize the probability a model assigns to the correct token.</a:t>
            </a:r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6774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Training the Two RNN Encoder and Decoder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240A-74DD-FF76-5F62-CF1657F9A955}"/>
                  </a:ext>
                </a:extLst>
              </p:cNvPr>
              <p:cNvSpPr txBox="1"/>
              <p:nvPr/>
            </p:nvSpPr>
            <p:spPr>
              <a:xfrm>
                <a:off x="511372" y="1311407"/>
                <a:ext cx="11169252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Formally, let's assume we have a training instance with the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and the target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0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sz="30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Then at the timestep 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000" dirty="0"/>
                  <a:t>, a model predicts a probability distribution. 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sz="30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The target at this step is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𝑜𝑛𝑒h𝑜𝑡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,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sz="30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 We want a model to assign probability 1 to the correct token,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and zero to the rest.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240A-74DD-FF76-5F62-CF1657F9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2" y="1311407"/>
                <a:ext cx="11169252" cy="4247317"/>
              </a:xfrm>
              <a:prstGeom prst="rect">
                <a:avLst/>
              </a:prstGeom>
              <a:blipFill>
                <a:blip r:embed="rId4"/>
                <a:stretch>
                  <a:fillRect l="-1146" t="-1722" b="-358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047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Training the Two RNN Encoder and Decoder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08048-2713-A346-4EF1-4DD9260FF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23" y="3201913"/>
            <a:ext cx="9316750" cy="7906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38BEDF-FD72-5842-DF7B-5EE6A6C17795}"/>
                  </a:ext>
                </a:extLst>
              </p:cNvPr>
              <p:cNvSpPr txBox="1"/>
              <p:nvPr/>
            </p:nvSpPr>
            <p:spPr>
              <a:xfrm>
                <a:off x="734943" y="1851443"/>
                <a:ext cx="1102059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Since only one of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is non-zero (for the correct token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/>
                  <a:t>), we will get</a:t>
                </a:r>
                <a:endParaRPr lang="en-PH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38BEDF-FD72-5842-DF7B-5EE6A6C17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43" y="1851443"/>
                <a:ext cx="11020591" cy="553998"/>
              </a:xfrm>
              <a:prstGeom prst="rect">
                <a:avLst/>
              </a:prstGeom>
              <a:blipFill>
                <a:blip r:embed="rId5"/>
                <a:stretch>
                  <a:fillRect l="-1328" t="-13187" r="-498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94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10" name="Picture 9" descr="A diagram of a cat&#10;&#10;Description automatically generated with medium confidence">
            <a:extLst>
              <a:ext uri="{FF2B5EF4-FFF2-40B4-BE49-F238E27FC236}">
                <a16:creationId xmlns:a16="http://schemas.microsoft.com/office/drawing/2014/main" id="{0BBDE466-34A1-D5EF-A6E9-B2F0F7DFE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4" y="1082521"/>
            <a:ext cx="11520668" cy="46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85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2" name="seq2seq_training_with_target">
            <a:hlinkClick r:id="" action="ppaction://media"/>
            <a:extLst>
              <a:ext uri="{FF2B5EF4-FFF2-40B4-BE49-F238E27FC236}">
                <a16:creationId xmlns:a16="http://schemas.microsoft.com/office/drawing/2014/main" id="{33B22453-5A2E-F0B4-B8F8-B8C5AA81D5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85017" y="347241"/>
            <a:ext cx="9421962" cy="52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r>
              <a:rPr lang="en-US" sz="4900" b="1" dirty="0"/>
              <a:t>The Problem of Fixed Encoder Representation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511371" y="1276683"/>
            <a:ext cx="11419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In the models we looked at so far, the encoder compressed the whole source sentence into a single vector.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This can be very hard - the number of possible source sentences (hence, their meanings) is infinite.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When the encoder is forced to put all information into a single vector, it is likely to forget something.</a:t>
            </a:r>
          </a:p>
        </p:txBody>
      </p:sp>
    </p:spTree>
    <p:extLst>
      <p:ext uri="{BB962C8B-B14F-4D97-AF65-F5344CB8AC3E}">
        <p14:creationId xmlns:p14="http://schemas.microsoft.com/office/powerpoint/2010/main" val="319044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The Problem of Fixed Encoder Representation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511371" y="1276683"/>
            <a:ext cx="1141997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/>
              <a:t>Fixed source representation is suboptimal</a:t>
            </a:r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the encoder, it is hard to compress the sentence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the decoder, different information may be relevant at different steps.</a:t>
            </a:r>
          </a:p>
        </p:txBody>
      </p:sp>
    </p:spTree>
    <p:extLst>
      <p:ext uri="{BB962C8B-B14F-4D97-AF65-F5344CB8AC3E}">
        <p14:creationId xmlns:p14="http://schemas.microsoft.com/office/powerpoint/2010/main" val="735499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The Problem of Fixed Encoder Representation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EF834-BF41-CE92-10FD-69BBDE489E4F}"/>
              </a:ext>
            </a:extLst>
          </p:cNvPr>
          <p:cNvSpPr txBox="1"/>
          <p:nvPr/>
        </p:nvSpPr>
        <p:spPr>
          <a:xfrm>
            <a:off x="616428" y="4701652"/>
            <a:ext cx="10959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Imagine the whole universe in all its beauty - try to visualize everything you can find there and how you can describe it in words. Then imagine all of it is compressed into a single vector of size e.g. 512. Do you feel that the universe is still ok?</a:t>
            </a:r>
            <a:endParaRPr lang="en-PH" sz="2400" dirty="0"/>
          </a:p>
        </p:txBody>
      </p:sp>
      <p:pic>
        <p:nvPicPr>
          <p:cNvPr id="3" name="Picture 2" descr="A galaxy with planets and stars&#10;&#10;Description automatically generated with medium confidence">
            <a:extLst>
              <a:ext uri="{FF2B5EF4-FFF2-40B4-BE49-F238E27FC236}">
                <a16:creationId xmlns:a16="http://schemas.microsoft.com/office/drawing/2014/main" id="{1E3AF0E7-6193-430C-4649-CE2711D01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58" y="1201409"/>
            <a:ext cx="4961478" cy="33068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755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 descr="A diagram of a problem&#10;&#10;Description automatically generated">
            <a:extLst>
              <a:ext uri="{FF2B5EF4-FFF2-40B4-BE49-F238E27FC236}">
                <a16:creationId xmlns:a16="http://schemas.microsoft.com/office/drawing/2014/main" id="{248B48BF-C112-D56F-110C-9164652DB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9" y="1331582"/>
            <a:ext cx="11313047" cy="457696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6E2B6A5-6FFD-4333-B346-5A3260DAFFB2}"/>
              </a:ext>
            </a:extLst>
          </p:cNvPr>
          <p:cNvSpPr txBox="1">
            <a:spLocks/>
          </p:cNvSpPr>
          <p:nvPr/>
        </p:nvSpPr>
        <p:spPr>
          <a:xfrm>
            <a:off x="327923" y="336512"/>
            <a:ext cx="11502521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/>
              <a:t>The Problem of Fixed Encoder Representation</a:t>
            </a: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2533143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Attention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511371" y="1276683"/>
            <a:ext cx="114199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Attention was introduced in the paper </a:t>
            </a:r>
            <a:r>
              <a:rPr lang="en-US" sz="2400" dirty="0">
                <a:hlinkClick r:id="rId4"/>
              </a:rPr>
              <a:t>Neural Machine Translation by Jointly Learning to Align and Translate </a:t>
            </a:r>
            <a:r>
              <a:rPr lang="en-US" sz="2400" dirty="0"/>
              <a:t>to address the fixed representation problem.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An attention mechanism is a part of a neural network.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At each decoder step, it decides which source parts are more important.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In this setting, the encoder does not have to compress the whole source into a single vector - it gives representations for all source tokens (for example, all RNN states instead of the last one).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6ACE7-5482-31C0-50C9-6B56F904688A}"/>
              </a:ext>
            </a:extLst>
          </p:cNvPr>
          <p:cNvSpPr txBox="1"/>
          <p:nvPr/>
        </p:nvSpPr>
        <p:spPr>
          <a:xfrm>
            <a:off x="1116340" y="5341364"/>
            <a:ext cx="992568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Attention: At different steps, let a model "focus" on different parts of the input.</a:t>
            </a:r>
          </a:p>
        </p:txBody>
      </p:sp>
    </p:spTree>
    <p:extLst>
      <p:ext uri="{BB962C8B-B14F-4D97-AF65-F5344CB8AC3E}">
        <p14:creationId xmlns:p14="http://schemas.microsoft.com/office/powerpoint/2010/main" val="424435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BCFD22-D9E4-D410-8002-62329CE7A53F}"/>
              </a:ext>
            </a:extLst>
          </p:cNvPr>
          <p:cNvGrpSpPr/>
          <p:nvPr/>
        </p:nvGrpSpPr>
        <p:grpSpPr>
          <a:xfrm>
            <a:off x="8763579" y="1581282"/>
            <a:ext cx="2250747" cy="3468412"/>
            <a:chOff x="7916962" y="1581282"/>
            <a:chExt cx="2250747" cy="346841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739F3910-8131-88BE-96D9-FC4DCC49B4D3}"/>
                </a:ext>
              </a:extLst>
            </p:cNvPr>
            <p:cNvSpPr txBox="1">
              <a:spLocks/>
            </p:cNvSpPr>
            <p:nvPr/>
          </p:nvSpPr>
          <p:spPr>
            <a:xfrm>
              <a:off x="7916962" y="1581282"/>
              <a:ext cx="2250747" cy="3468412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700" b="1" dirty="0">
                <a:solidFill>
                  <a:schemeClr val="bg1"/>
                </a:solidFill>
                <a:latin typeface="Calibri (Body)"/>
              </a:endParaRPr>
            </a:p>
            <a:p>
              <a:r>
                <a:rPr lang="en-US" sz="2700" b="1" dirty="0">
                  <a:solidFill>
                    <a:schemeClr val="bg1"/>
                  </a:solidFill>
                  <a:latin typeface="Calibri (Body)"/>
                </a:rPr>
                <a:t>Transformers</a:t>
              </a:r>
            </a:p>
          </p:txBody>
        </p:sp>
        <p:pic>
          <p:nvPicPr>
            <p:cNvPr id="14" name="Picture 13" descr="A diagram of a multi-head attention&#10;&#10;Description automatically generated">
              <a:extLst>
                <a:ext uri="{FF2B5EF4-FFF2-40B4-BE49-F238E27FC236}">
                  <a16:creationId xmlns:a16="http://schemas.microsoft.com/office/drawing/2014/main" id="{D6B99BF7-C969-1293-1C4F-69EE6A1D9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3123" y="2624267"/>
              <a:ext cx="1438424" cy="161851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5AEC047-49E4-C816-B771-828680503952}"/>
              </a:ext>
            </a:extLst>
          </p:cNvPr>
          <p:cNvSpPr txBox="1">
            <a:spLocks/>
          </p:cNvSpPr>
          <p:nvPr/>
        </p:nvSpPr>
        <p:spPr>
          <a:xfrm>
            <a:off x="911973" y="1581282"/>
            <a:ext cx="2250747" cy="3468412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700" b="1" dirty="0">
              <a:solidFill>
                <a:schemeClr val="bg1"/>
              </a:solidFill>
              <a:latin typeface="Calibri (Body)"/>
            </a:endParaRPr>
          </a:p>
          <a:p>
            <a:r>
              <a:rPr lang="en-US" sz="2700" b="1" dirty="0">
                <a:solidFill>
                  <a:schemeClr val="bg1"/>
                </a:solidFill>
                <a:latin typeface="Calibri (Body)"/>
              </a:rPr>
              <a:t>Sequence to Sequence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ADB425C-9B8B-A82D-D7A2-A7BB4F92DBC2}"/>
              </a:ext>
            </a:extLst>
          </p:cNvPr>
          <p:cNvSpPr txBox="1">
            <a:spLocks/>
          </p:cNvSpPr>
          <p:nvPr/>
        </p:nvSpPr>
        <p:spPr>
          <a:xfrm>
            <a:off x="4775420" y="1581282"/>
            <a:ext cx="2250747" cy="346841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700" b="1" dirty="0">
              <a:solidFill>
                <a:schemeClr val="bg1"/>
              </a:solidFill>
              <a:latin typeface="Calibri (Body)"/>
            </a:endParaRPr>
          </a:p>
          <a:p>
            <a:r>
              <a:rPr lang="en-US" sz="2700" b="1" dirty="0">
                <a:solidFill>
                  <a:schemeClr val="bg1"/>
                </a:solidFill>
                <a:latin typeface="Calibri (Body)"/>
              </a:rPr>
              <a:t>Attention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4C134D-F0A5-DF25-8452-30CAD57BFFB3}"/>
              </a:ext>
            </a:extLst>
          </p:cNvPr>
          <p:cNvSpPr/>
          <p:nvPr/>
        </p:nvSpPr>
        <p:spPr>
          <a:xfrm>
            <a:off x="3568882" y="3185101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FBE2704-D699-C890-C783-7A7E85D845B5}"/>
              </a:ext>
            </a:extLst>
          </p:cNvPr>
          <p:cNvSpPr/>
          <p:nvPr/>
        </p:nvSpPr>
        <p:spPr>
          <a:xfrm>
            <a:off x="7405669" y="3186681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17177-2F4D-9D0F-52AF-C756C2426BEF}"/>
              </a:ext>
            </a:extLst>
          </p:cNvPr>
          <p:cNvSpPr txBox="1"/>
          <p:nvPr/>
        </p:nvSpPr>
        <p:spPr>
          <a:xfrm>
            <a:off x="880765" y="5332630"/>
            <a:ext cx="10430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PH" dirty="0" err="1"/>
              <a:t>hroughout</a:t>
            </a:r>
            <a:r>
              <a:rPr lang="en-PH" dirty="0"/>
              <a:t> this lesson, we will talk about </a:t>
            </a:r>
            <a:r>
              <a:rPr lang="en-PH" b="1" dirty="0"/>
              <a:t>Sequence to Sequence models</a:t>
            </a:r>
            <a:r>
              <a:rPr lang="en-PH" dirty="0"/>
              <a:t> and </a:t>
            </a:r>
            <a:r>
              <a:rPr lang="en-PH" b="1" dirty="0"/>
              <a:t>Attention</a:t>
            </a:r>
            <a:r>
              <a:rPr lang="en-PH" dirty="0"/>
              <a:t> which are stepping stones to learning about </a:t>
            </a:r>
            <a:r>
              <a:rPr lang="en-PH" b="1" dirty="0"/>
              <a:t>Transformers</a:t>
            </a:r>
            <a:r>
              <a:rPr lang="en-PH" dirty="0"/>
              <a:t>, which is the currently the state-of-the-art architecture</a:t>
            </a:r>
          </a:p>
        </p:txBody>
      </p:sp>
      <p:pic>
        <p:nvPicPr>
          <p:cNvPr id="26" name="Picture 25" descr="A diagram of a process&#10;&#10;Description automatically generated">
            <a:extLst>
              <a:ext uri="{FF2B5EF4-FFF2-40B4-BE49-F238E27FC236}">
                <a16:creationId xmlns:a16="http://schemas.microsoft.com/office/drawing/2014/main" id="{F1DB0585-D9AB-8A5F-249A-D32B85128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56" y="3185101"/>
            <a:ext cx="1979380" cy="917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 descr="A diagram of a machine&#10;&#10;Description automatically generated">
            <a:extLst>
              <a:ext uri="{FF2B5EF4-FFF2-40B4-BE49-F238E27FC236}">
                <a16:creationId xmlns:a16="http://schemas.microsoft.com/office/drawing/2014/main" id="{1553C166-151A-3A61-22CC-EC4A57576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92" y="3104811"/>
            <a:ext cx="1964180" cy="1088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18212620-F8E8-3977-A9C7-99BDC67F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Road to Transformers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7" name="Picture 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986F6FB2-297D-A94C-3434-80F1616C0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8" y="209846"/>
            <a:ext cx="9921600" cy="58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67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DE73A2-8400-D709-A9D4-4B7306CA2794}"/>
                  </a:ext>
                </a:extLst>
              </p:cNvPr>
              <p:cNvSpPr txBox="1"/>
              <p:nvPr/>
            </p:nvSpPr>
            <p:spPr>
              <a:xfrm>
                <a:off x="511372" y="1166605"/>
                <a:ext cx="11319072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700" b="1" dirty="0"/>
                  <a:t>Receives attention input</a:t>
                </a:r>
                <a:r>
                  <a:rPr lang="en-US" sz="2700" dirty="0"/>
                  <a:t>: a decoder state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700" dirty="0"/>
                  <a:t>and all encoder states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7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700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7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7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7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7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700" b="1" dirty="0"/>
                  <a:t>Computes attention scores</a:t>
                </a:r>
                <a:r>
                  <a:rPr lang="en-US" sz="2700" dirty="0"/>
                  <a:t>:</a:t>
                </a:r>
                <a:br>
                  <a:rPr lang="en-US" sz="2700" dirty="0"/>
                </a:br>
                <a:r>
                  <a:rPr lang="en-US" sz="2700" dirty="0"/>
                  <a:t>For each encoder state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7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700" dirty="0"/>
                  <a:t>, attention computes its "relevance" for this decoder state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700" dirty="0"/>
                  <a:t>. Formally, it applies an attention function which receives one decoder state and one encoder state and returns a scalar value </a:t>
                </a:r>
                <a:r>
                  <a:rPr lang="en-US" sz="27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𝒔𝒄𝒐𝒓𝒆</m:t>
                        </m:r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7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7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7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7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700" b="1" dirty="0"/>
                  <a:t>Computes attention weights</a:t>
                </a:r>
                <a:r>
                  <a:rPr lang="en-US" sz="2700" dirty="0"/>
                  <a:t>: a probability distribution - </a:t>
                </a:r>
                <a:r>
                  <a:rPr lang="en-US" sz="2700" dirty="0" err="1"/>
                  <a:t>softmax</a:t>
                </a:r>
                <a:r>
                  <a:rPr lang="en-US" sz="2700" dirty="0"/>
                  <a:t> applied to attention scores;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700" b="1" dirty="0"/>
                  <a:t>Computes attention output</a:t>
                </a:r>
                <a:r>
                  <a:rPr lang="en-US" sz="2700" dirty="0"/>
                  <a:t>: the weighted sum of encoder states with attention weights.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DE73A2-8400-D709-A9D4-4B7306CA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2" y="1166605"/>
                <a:ext cx="11319072" cy="4247317"/>
              </a:xfrm>
              <a:prstGeom prst="rect">
                <a:avLst/>
              </a:prstGeom>
              <a:blipFill>
                <a:blip r:embed="rId4"/>
                <a:stretch>
                  <a:fillRect l="-1077" t="-1435" b="-28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44989CE-CF24-87BE-C07B-0E25F7A4F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At each decoder step, attention</a:t>
            </a:r>
          </a:p>
        </p:txBody>
      </p:sp>
    </p:spTree>
    <p:extLst>
      <p:ext uri="{BB962C8B-B14F-4D97-AF65-F5344CB8AC3E}">
        <p14:creationId xmlns:p14="http://schemas.microsoft.com/office/powerpoint/2010/main" val="1137629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1E17DA-A354-450C-87E0-6DA9FFA7F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00" y="211015"/>
            <a:ext cx="8930795" cy="57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82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A39C4-6C0E-C7D0-044B-B4A88321E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62"/>
            <a:ext cx="12192000" cy="67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31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1886F46-30BB-DE03-5995-54539BA0C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62"/>
            <a:ext cx="12192000" cy="67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00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384CDF19-CEE9-7CD7-A40A-F03B49FAA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62"/>
            <a:ext cx="12192000" cy="67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51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3F2801B4-C7F5-81C4-2CDE-3C6BA775D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62"/>
            <a:ext cx="12192000" cy="67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2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14DDB51D-5EDD-1B81-3C7E-3BD56EE5C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62"/>
            <a:ext cx="12192000" cy="67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85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BB9DD72B-BA32-9C4D-FD66-7AC80F8C4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62"/>
            <a:ext cx="12192000" cy="67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44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007E60D1-06D0-DBE0-A806-41A1FA2C7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62"/>
            <a:ext cx="12192000" cy="67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4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Machine Translation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69" y="1572134"/>
            <a:ext cx="11169251" cy="1876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(Body)"/>
              </a:rPr>
              <a:t>The most popular sequence-to-sequence task is translation: usually, from one natural language to another. </a:t>
            </a:r>
          </a:p>
          <a:p>
            <a:pPr algn="l"/>
            <a:endParaRPr lang="en-US" sz="3000" dirty="0">
              <a:latin typeface="Calibri (Body)"/>
            </a:endParaRPr>
          </a:p>
          <a:p>
            <a:pPr algn="l"/>
            <a:r>
              <a:rPr lang="en-US" sz="3000" dirty="0">
                <a:latin typeface="Calibri (Body)"/>
              </a:rPr>
              <a:t>In the last couple of years, commercial systems became surprisingly good at machine translation - check out, for example, </a:t>
            </a:r>
            <a:r>
              <a:rPr lang="en-US" sz="3000" b="1" dirty="0">
                <a:latin typeface="Calibri (Body)"/>
              </a:rPr>
              <a:t>Google Translate</a:t>
            </a:r>
          </a:p>
        </p:txBody>
      </p:sp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2DBE41B-F264-CCA3-2EBA-E30E6D60A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3" y="4298079"/>
            <a:ext cx="54959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2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C41784B7-7C8A-53C4-3D6A-7C60FAE98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62"/>
            <a:ext cx="12192000" cy="67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19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E73A2-8400-D709-A9D4-4B7306CA2794}"/>
              </a:ext>
            </a:extLst>
          </p:cNvPr>
          <p:cNvSpPr txBox="1"/>
          <p:nvPr/>
        </p:nvSpPr>
        <p:spPr>
          <a:xfrm>
            <a:off x="511372" y="1166605"/>
            <a:ext cx="113190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the general pipeline above, we haven't specified how exactly we compute attention scores. You can apply any function you want - even a very complicated one. However, usually you don't need to - there are several popular and simple variants which work quite well.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4989CE-CF24-87BE-C07B-0E25F7A4F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How to Compute Attention Score?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CAFBFDE5-EA9E-7F04-DB10-68EFC3C81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81" y="2887038"/>
            <a:ext cx="5139454" cy="28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26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4989CE-CF24-87BE-C07B-0E25F7A4F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How to Compute Attention Score?</a:t>
            </a:r>
          </a:p>
        </p:txBody>
      </p:sp>
      <p:pic>
        <p:nvPicPr>
          <p:cNvPr id="8" name="Picture 7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1E99A27D-EA25-FF46-8F0B-FA34970D6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916"/>
            <a:ext cx="12192000" cy="24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63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E73A2-8400-D709-A9D4-4B7306CA2794}"/>
              </a:ext>
            </a:extLst>
          </p:cNvPr>
          <p:cNvSpPr txBox="1"/>
          <p:nvPr/>
        </p:nvSpPr>
        <p:spPr>
          <a:xfrm>
            <a:off x="511372" y="1166605"/>
            <a:ext cx="1131907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Remember the motivation for attention?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At different steps, the decoder may need to focus on different source tokens, the ones which are more relevant at this step.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Let's look at attention weights - which source words does the decoder use?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4989CE-CF24-87BE-C07B-0E25F7A4F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23" y="336512"/>
            <a:ext cx="11502521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Attention Learns (Nearly) Alignment</a:t>
            </a:r>
          </a:p>
        </p:txBody>
      </p:sp>
    </p:spTree>
    <p:extLst>
      <p:ext uri="{BB962C8B-B14F-4D97-AF65-F5344CB8AC3E}">
        <p14:creationId xmlns:p14="http://schemas.microsoft.com/office/powerpoint/2010/main" val="3494737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4960B1-83CC-040B-C6F0-7CC910B8A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5" y="261267"/>
            <a:ext cx="11886585" cy="58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07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511372" y="1311407"/>
            <a:ext cx="11169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https://lena-voita.github.io/nlp_course/seq2seq_and_attention.html#main_content</a:t>
            </a:r>
          </a:p>
        </p:txBody>
      </p:sp>
    </p:spTree>
    <p:extLst>
      <p:ext uri="{BB962C8B-B14F-4D97-AF65-F5344CB8AC3E}">
        <p14:creationId xmlns:p14="http://schemas.microsoft.com/office/powerpoint/2010/main" val="273913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Sequence to Sequence Basics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240A-74DD-FF76-5F62-CF1657F9A955}"/>
                  </a:ext>
                </a:extLst>
              </p:cNvPr>
              <p:cNvSpPr txBox="1"/>
              <p:nvPr/>
            </p:nvSpPr>
            <p:spPr>
              <a:xfrm>
                <a:off x="511372" y="1311407"/>
                <a:ext cx="11169252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900" dirty="0"/>
                  <a:t>Formally, in the machine translation task, we have an input sequence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900" dirty="0"/>
                  <a:t>an output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900" i="1" dirty="0">
                  <a:latin typeface="Cambria Math" panose="02040503050406030204" pitchFamily="18" charset="0"/>
                </a:endParaRPr>
              </a:p>
              <a:p>
                <a:endParaRPr lang="en-US" sz="3900" i="1" dirty="0">
                  <a:latin typeface="Cambria Math" panose="02040503050406030204" pitchFamily="18" charset="0"/>
                </a:endParaRPr>
              </a:p>
              <a:p>
                <a:r>
                  <a:rPr lang="en-US" sz="3900" dirty="0"/>
                  <a:t>Translation can be thought of as </a:t>
                </a:r>
                <a:r>
                  <a:rPr lang="en-US" sz="3900" b="1" dirty="0">
                    <a:solidFill>
                      <a:srgbClr val="0070C0"/>
                    </a:solidFill>
                  </a:rPr>
                  <a:t>finding the target sequence that is the most probable given the input</a:t>
                </a:r>
                <a14:m>
                  <m:oMath xmlns:m="http://schemas.openxmlformats.org/officeDocument/2006/math">
                    <m:r>
                      <a:rPr lang="en-US" sz="39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PH" sz="39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240A-74DD-FF76-5F62-CF1657F9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2" y="1311407"/>
                <a:ext cx="11169252" cy="3693319"/>
              </a:xfrm>
              <a:prstGeom prst="rect">
                <a:avLst/>
              </a:prstGeom>
              <a:blipFill>
                <a:blip r:embed="rId4"/>
                <a:stretch>
                  <a:fillRect l="-1856" t="-2640" b="-61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4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Sequence to Sequence Basics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240A-74DD-FF76-5F62-CF1657F9A955}"/>
                  </a:ext>
                </a:extLst>
              </p:cNvPr>
              <p:cNvSpPr txBox="1"/>
              <p:nvPr/>
            </p:nvSpPr>
            <p:spPr>
              <a:xfrm>
                <a:off x="511372" y="1311407"/>
                <a:ext cx="11169252" cy="4925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900" dirty="0"/>
                  <a:t>If you are bilingual and can translate between languages easily, you have an intuitive feeling of</a:t>
                </a:r>
                <a:r>
                  <a:rPr lang="en-US" sz="4000" dirty="0"/>
                  <a:t> </a:t>
                </a:r>
              </a:p>
              <a:p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900" dirty="0"/>
                  <a:t> </a:t>
                </a:r>
              </a:p>
              <a:p>
                <a:endParaRPr lang="en-US" sz="3900" dirty="0"/>
              </a:p>
              <a:p>
                <a:r>
                  <a:rPr lang="en-US" sz="3900" dirty="0"/>
                  <a:t>and can say something like </a:t>
                </a:r>
                <a:r>
                  <a:rPr lang="en-US" sz="3900" i="1" dirty="0"/>
                  <a:t>"...well, this translation is kind of more natural for this sentence". </a:t>
                </a:r>
                <a:br>
                  <a:rPr lang="en-US" sz="3900" dirty="0"/>
                </a:br>
                <a:endParaRPr lang="en-PH" sz="39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240A-74DD-FF76-5F62-CF1657F9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2" y="1311407"/>
                <a:ext cx="11169252" cy="4925644"/>
              </a:xfrm>
              <a:prstGeom prst="rect">
                <a:avLst/>
              </a:prstGeom>
              <a:blipFill>
                <a:blip r:embed="rId4"/>
                <a:stretch>
                  <a:fillRect l="-1856" t="-198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31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Sequence to Sequence Basics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511372" y="1311407"/>
            <a:ext cx="1116925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00" dirty="0"/>
              <a:t>But in machine translation, we learn a function 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EE4110-FDF7-C408-BFD0-E7422B99C2D3}"/>
                  </a:ext>
                </a:extLst>
              </p:cNvPr>
              <p:cNvSpPr txBox="1"/>
              <p:nvPr/>
            </p:nvSpPr>
            <p:spPr>
              <a:xfrm>
                <a:off x="3043176" y="5269594"/>
                <a:ext cx="610564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EE4110-FDF7-C408-BFD0-E7422B99C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76" y="5269594"/>
                <a:ext cx="610564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DB1543-F40C-F588-FE79-3F267A1D2764}"/>
                  </a:ext>
                </a:extLst>
              </p:cNvPr>
              <p:cNvSpPr txBox="1"/>
              <p:nvPr/>
            </p:nvSpPr>
            <p:spPr>
              <a:xfrm>
                <a:off x="3043176" y="2267737"/>
                <a:ext cx="610564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DB1543-F40C-F588-FE79-3F267A1D2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76" y="2267737"/>
                <a:ext cx="610564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4E2062-49A1-162B-C866-BAFB4D8DE543}"/>
                  </a:ext>
                </a:extLst>
              </p:cNvPr>
              <p:cNvSpPr txBox="1"/>
              <p:nvPr/>
            </p:nvSpPr>
            <p:spPr>
              <a:xfrm>
                <a:off x="511372" y="3128001"/>
                <a:ext cx="11169251" cy="1892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900" dirty="0"/>
                  <a:t>with some parameters</a:t>
                </a:r>
                <a:r>
                  <a:rPr lang="en-US" sz="39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900" dirty="0"/>
                  <a:t>, </a:t>
                </a:r>
              </a:p>
              <a:p>
                <a:endParaRPr lang="en-US" sz="3900" dirty="0"/>
              </a:p>
              <a:p>
                <a:r>
                  <a:rPr lang="en-US" sz="3900" dirty="0"/>
                  <a:t>and then find its argmax for a given input: 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4E2062-49A1-162B-C866-BAFB4D8DE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2" y="3128001"/>
                <a:ext cx="11169251" cy="1892826"/>
              </a:xfrm>
              <a:prstGeom prst="rect">
                <a:avLst/>
              </a:prstGeom>
              <a:blipFill>
                <a:blip r:embed="rId6"/>
                <a:stretch>
                  <a:fillRect l="-1856" t="-5145" b="-1254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61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 descr="A diagram of a machine model&#10;&#10;Description automatically generated">
            <a:extLst>
              <a:ext uri="{FF2B5EF4-FFF2-40B4-BE49-F238E27FC236}">
                <a16:creationId xmlns:a16="http://schemas.microsoft.com/office/drawing/2014/main" id="{5A78479D-D12D-C36B-61C3-2D5F353E0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9" y="1183995"/>
            <a:ext cx="11323898" cy="39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4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Sequence to Sequence Basics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240A-74DD-FF76-5F62-CF1657F9A955}"/>
                  </a:ext>
                </a:extLst>
              </p:cNvPr>
              <p:cNvSpPr txBox="1"/>
              <p:nvPr/>
            </p:nvSpPr>
            <p:spPr>
              <a:xfrm>
                <a:off x="511372" y="1311407"/>
                <a:ext cx="11169252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To define a machine translation system, we need to answer three questions:</a:t>
                </a:r>
              </a:p>
              <a:p>
                <a:endParaRPr lang="en-US" sz="30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3000" b="1" dirty="0">
                    <a:solidFill>
                      <a:srgbClr val="0070C0"/>
                    </a:solidFill>
                  </a:rPr>
                  <a:t>modeling</a:t>
                </a:r>
                <a:r>
                  <a:rPr lang="en-US" sz="3000" dirty="0"/>
                  <a:t> - how does the model for 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look like?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3000" b="1" dirty="0">
                    <a:solidFill>
                      <a:srgbClr val="0070C0"/>
                    </a:solidFill>
                  </a:rPr>
                  <a:t>learning</a:t>
                </a:r>
                <a:r>
                  <a:rPr lang="en-US" sz="3000" dirty="0"/>
                  <a:t> - how to find the parameters </a:t>
                </a:r>
                <a:r>
                  <a:rPr lang="en-US" sz="3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?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3000" b="1" dirty="0">
                    <a:solidFill>
                      <a:srgbClr val="0070C0"/>
                    </a:solidFill>
                  </a:rPr>
                  <a:t>inference</a:t>
                </a:r>
                <a:r>
                  <a:rPr lang="en-US" sz="3000" dirty="0"/>
                  <a:t> - how to find the best </a:t>
                </a:r>
                <a:r>
                  <a:rPr lang="en-US" sz="3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000" dirty="0"/>
                  <a:t>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240A-74DD-FF76-5F62-CF1657F9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2" y="1311407"/>
                <a:ext cx="11169252" cy="2862322"/>
              </a:xfrm>
              <a:prstGeom prst="rect">
                <a:avLst/>
              </a:prstGeom>
              <a:blipFill>
                <a:blip r:embed="rId4"/>
                <a:stretch>
                  <a:fillRect l="-1310" t="-2553" b="-574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3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5321</TotalTime>
  <Words>1429</Words>
  <Application>Microsoft Office PowerPoint</Application>
  <PresentationFormat>Widescreen</PresentationFormat>
  <Paragraphs>225</Paragraphs>
  <Slides>45</Slides>
  <Notes>45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(Body)</vt:lpstr>
      <vt:lpstr>Calibri Light</vt:lpstr>
      <vt:lpstr>Cambria Math</vt:lpstr>
      <vt:lpstr>Wingdings</vt:lpstr>
      <vt:lpstr>Office Theme</vt:lpstr>
      <vt:lpstr>Sequence to Sequence and Attention</vt:lpstr>
      <vt:lpstr>Outline</vt:lpstr>
      <vt:lpstr>Road to Transformers</vt:lpstr>
      <vt:lpstr>Machine Translation</vt:lpstr>
      <vt:lpstr>Sequence to Sequence Basics</vt:lpstr>
      <vt:lpstr>Sequence to Sequence Basics</vt:lpstr>
      <vt:lpstr>Sequence to Sequence Basics</vt:lpstr>
      <vt:lpstr>PowerPoint Presentation</vt:lpstr>
      <vt:lpstr>Sequence to Sequence Basics</vt:lpstr>
      <vt:lpstr>Encoder-Decoder Framework</vt:lpstr>
      <vt:lpstr>PowerPoint Presentation</vt:lpstr>
      <vt:lpstr>Encoder-Decoder Pipeline</vt:lpstr>
      <vt:lpstr>PowerPoint Presentation</vt:lpstr>
      <vt:lpstr>PowerPoint Presentation</vt:lpstr>
      <vt:lpstr>Encoder-Decoder Pipeline</vt:lpstr>
      <vt:lpstr>The Simplest Model: Two RNNs for Encoder and Decoder</vt:lpstr>
      <vt:lpstr>The Simplest Model: Two RNNs for Encoder and Decoder</vt:lpstr>
      <vt:lpstr>The Simplest Model: Two RNNs for Encoder and Decoder</vt:lpstr>
      <vt:lpstr>Representations of sentences with similar meaning but different structure are close!</vt:lpstr>
      <vt:lpstr>Training the Two RNN Encoder and Decoder</vt:lpstr>
      <vt:lpstr>Training the Two RNN Encoder and Decoder</vt:lpstr>
      <vt:lpstr>Training the Two RNN Encoder and Decoder</vt:lpstr>
      <vt:lpstr>PowerPoint Presentation</vt:lpstr>
      <vt:lpstr>PowerPoint Presentation</vt:lpstr>
      <vt:lpstr>The Problem of Fixed Encoder Representation</vt:lpstr>
      <vt:lpstr>The Problem of Fixed Encoder Representation</vt:lpstr>
      <vt:lpstr>The Problem of Fixed Encoder Representation</vt:lpstr>
      <vt:lpstr>PowerPoint Presentation</vt:lpstr>
      <vt:lpstr>Attention</vt:lpstr>
      <vt:lpstr>PowerPoint Presentation</vt:lpstr>
      <vt:lpstr>At each decoder step, attention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Compute Attention Score?</vt:lpstr>
      <vt:lpstr>How to Compute Attention Score?</vt:lpstr>
      <vt:lpstr>Attention Learns (Nearly) Alignment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788</cp:revision>
  <dcterms:created xsi:type="dcterms:W3CDTF">2022-05-11T03:47:05Z</dcterms:created>
  <dcterms:modified xsi:type="dcterms:W3CDTF">2024-06-06T02:07:23Z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