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62" r:id="rId7"/>
    <p:sldId id="387" r:id="rId8"/>
    <p:sldId id="363" r:id="rId9"/>
    <p:sldId id="364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83" r:id="rId18"/>
    <p:sldId id="382" r:id="rId19"/>
    <p:sldId id="368" r:id="rId20"/>
    <p:sldId id="369" r:id="rId21"/>
    <p:sldId id="370" r:id="rId22"/>
    <p:sldId id="371" r:id="rId23"/>
    <p:sldId id="372" r:id="rId24"/>
    <p:sldId id="373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3454" autoAdjust="0"/>
  </p:normalViewPr>
  <p:slideViewPr>
    <p:cSldViewPr snapToGrid="0">
      <p:cViewPr varScale="1">
        <p:scale>
          <a:sx n="149" d="100"/>
          <a:sy n="149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093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gradient gives the direction and the rate of of fastest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86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040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1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02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38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 we have a neural network with an input layer, a hidden layer and an output layer</a:t>
            </a:r>
          </a:p>
          <a:p>
            <a:r>
              <a:rPr lang="en-US" dirty="0"/>
              <a:t>In each neuron, we have different weights and then we multiply the weights with the input x and maybe ad a bias</a:t>
            </a:r>
          </a:p>
          <a:p>
            <a:endParaRPr lang="en-US" dirty="0"/>
          </a:p>
          <a:p>
            <a:r>
              <a:rPr lang="en-US" dirty="0"/>
              <a:t>The way it works is that we do a forward pass where we apply all those neurons and then calculate the loss at the very end and then we apply the back propagation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means we apply a backward pass and can then calculate the gradients with a special method.</a:t>
            </a:r>
          </a:p>
          <a:p>
            <a:endParaRPr lang="en-US" dirty="0"/>
          </a:p>
          <a:p>
            <a:r>
              <a:rPr lang="en-US" dirty="0"/>
              <a:t>And then with this gradient we can update the weights which means our neural network learns and gets better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180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derivative is a tool of calculus that quantifies the sensitivity of change of a functions output with respect to its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00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7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hart" Target="../charts/chart1.x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hart" Target="../charts/chart2.xml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7.png"/><Relationship Id="rId5" Type="http://schemas.openxmlformats.org/officeDocument/2006/relationships/image" Target="../media/image510.png"/><Relationship Id="rId10" Type="http://schemas.openxmlformats.org/officeDocument/2006/relationships/image" Target="../media/image6.png"/><Relationship Id="rId4" Type="http://schemas.openxmlformats.org/officeDocument/2006/relationships/image" Target="../media/image41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Training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/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/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/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/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4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1718B1-3D6B-981A-46BD-50831A443B01}"/>
              </a:ext>
            </a:extLst>
          </p:cNvPr>
          <p:cNvSpPr txBox="1">
            <a:spLocks/>
          </p:cNvSpPr>
          <p:nvPr/>
        </p:nvSpPr>
        <p:spPr>
          <a:xfrm>
            <a:off x="3682344" y="5686202"/>
            <a:ext cx="5859060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We need to average of all training examples</a:t>
            </a:r>
            <a:endParaRPr lang="en-PH" sz="2400" dirty="0">
              <a:latin typeface="Calibri (Body)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94722-CA28-3CD3-22BC-F18932753FAC}"/>
              </a:ext>
            </a:extLst>
          </p:cNvPr>
          <p:cNvSpPr/>
          <p:nvPr/>
        </p:nvSpPr>
        <p:spPr>
          <a:xfrm rot="5400000">
            <a:off x="6444943" y="4097983"/>
            <a:ext cx="333862" cy="2488692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0F49C-5D78-BF39-C249-134229279CAD}"/>
              </a:ext>
            </a:extLst>
          </p:cNvPr>
          <p:cNvSpPr txBox="1">
            <a:spLocks/>
          </p:cNvSpPr>
          <p:nvPr/>
        </p:nvSpPr>
        <p:spPr>
          <a:xfrm>
            <a:off x="6611874" y="1917784"/>
            <a:ext cx="4741926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This is only for one training example!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51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G</a:t>
            </a:r>
            <a:r>
              <a:rPr lang="en-PH" sz="5000" b="1" dirty="0" err="1"/>
              <a:t>radient</a:t>
            </a:r>
            <a:endParaRPr lang="en-PH" sz="5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0FE2CE-B09D-55A9-0664-1B546CB36CD6}"/>
              </a:ext>
            </a:extLst>
          </p:cNvPr>
          <p:cNvGrpSpPr/>
          <p:nvPr/>
        </p:nvGrpSpPr>
        <p:grpSpPr>
          <a:xfrm>
            <a:off x="7249342" y="1498508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408A38FF-2801-1386-DABE-129B708C7A85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0DB5A1-A66D-90EF-536D-C3A06F4203D2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3E928C59-762E-329D-76F8-552DF9CCD9B4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/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/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7385116" y="2840942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11176395" y="221184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y</a:t>
            </a:r>
            <a:endParaRPr lang="en-PH" sz="3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8299516" y="3288150"/>
            <a:ext cx="1147716" cy="99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Iterating the Chain rule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447232" y="283095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790310" y="2928567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/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559843" y="275933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/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42680" y="3643905"/>
            <a:ext cx="908817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2151497" y="3643905"/>
            <a:ext cx="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151497" y="3643905"/>
            <a:ext cx="100396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2151497" y="4591774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2151497" y="5686317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1187968" y="5686317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/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/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/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/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4428B-CB8C-C1B2-0A9E-F787DBEDD79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246573" y="1808915"/>
            <a:ext cx="910491" cy="419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7C874-CFBD-6003-4C03-04CD3CBD2D20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157064" y="1815642"/>
            <a:ext cx="0" cy="412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49ED0-7638-AA42-40B7-4F81E67EEBC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7064" y="1813303"/>
            <a:ext cx="998393" cy="414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765CD-6B31-063D-27AC-0444863AEA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151497" y="2782072"/>
            <a:ext cx="5567" cy="30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64B028-0A7E-9649-2986-14F628A4A313}"/>
              </a:ext>
            </a:extLst>
          </p:cNvPr>
          <p:cNvSpPr/>
          <p:nvPr/>
        </p:nvSpPr>
        <p:spPr>
          <a:xfrm>
            <a:off x="5113359" y="2860017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96A03-2E11-D55C-63B0-BA39081805D5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6027759" y="3298142"/>
            <a:ext cx="1357357" cy="190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/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/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28" grpId="0" animBg="1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73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220638" y="1956251"/>
            <a:ext cx="7023065" cy="1041975"/>
            <a:chOff x="2220638" y="1956251"/>
            <a:chExt cx="7023065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/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/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600" b="1" dirty="0"/>
              </a:p>
              <a:p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blipFill>
                <a:blip r:embed="rId4"/>
                <a:stretch>
                  <a:fillRect t="-13187" r="-356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/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initialize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to 0.8</a:t>
                </a:r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blipFill>
                <a:blip r:embed="rId7"/>
                <a:stretch>
                  <a:fillRect l="-1956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blipFill>
                <a:blip r:embed="rId4"/>
                <a:stretch>
                  <a:fillRect t="-13187" r="-1102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1.5</a:t>
                </a:r>
                <a:endParaRPr lang="en-PH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blipFill>
                <a:blip r:embed="rId6"/>
                <a:stretch>
                  <a:fillRect t="-6731" b="-28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/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blipFill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blipFill>
                <a:blip r:embed="rId4"/>
                <a:stretch>
                  <a:fillRect t="-13187" r="-763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65" t="-6667" r="-10056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blipFill>
                <a:blip r:embed="rId8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</a:t>
                          </a:r>
                        </a:p>
                        <a:p>
                          <a:pPr algn="ctr"/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543" t="-3774" r="-272" b="-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r="-381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240" t="-8065" r="-2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9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blipFill>
                <a:blip r:embed="rId10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Back Propagation?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Back 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43" t="-8065" r="-54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/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/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/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/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blipFill>
                <a:blip r:embed="rId4"/>
                <a:stretch>
                  <a:fillRect t="-2410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/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blipFill>
                <a:blip r:embed="rId5"/>
                <a:stretch>
                  <a:fillRect t="-1250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/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/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/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>
                    <a:latin typeface="Calibri (Body)"/>
                  </a:rPr>
                  <a:t>Putting it all together:</a:t>
                </a:r>
              </a:p>
              <a:p>
                <a:endParaRPr lang="en-PH" b="1" dirty="0">
                  <a:latin typeface="Calibri (Body)"/>
                </a:endParaRPr>
              </a:p>
              <a:p>
                <a:r>
                  <a:rPr lang="en-PH" dirty="0">
                    <a:latin typeface="Calibri (Body)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dirty="0">
                    <a:latin typeface="Calibri (Body)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blipFill>
                <a:blip r:embed="rId5"/>
                <a:stretch>
                  <a:fillRect l="-1167" t="-3046" r="-519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r="-1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43" r="-27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Backpropagation</a:t>
            </a:r>
            <a:r>
              <a:rPr lang="en-US" sz="2400" dirty="0">
                <a:latin typeface="Calibri (Body)"/>
              </a:rPr>
              <a:t> is the process of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adjusting the weights of a neural network</a:t>
            </a:r>
            <a:r>
              <a:rPr lang="en-US" sz="2400" dirty="0">
                <a:latin typeface="Calibri (Body)"/>
              </a:rPr>
              <a:t> by analyzing the error rate from the previous iteration.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Hinted at by its name, backpropagation involves working backward from outputs to inputs to figure out how to reduce the number of errors and make a neural network more reliable.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</a:t>
            </a:r>
            <a:r>
              <a:rPr lang="en-PH" sz="2400" b="1" dirty="0" err="1">
                <a:solidFill>
                  <a:srgbClr val="00B050"/>
                </a:solidFill>
                <a:latin typeface="Calibri (Body)"/>
              </a:rPr>
              <a:t>ackpropagation</a:t>
            </a:r>
            <a:r>
              <a:rPr lang="en-PH" sz="2400" dirty="0">
                <a:solidFill>
                  <a:srgbClr val="00B050"/>
                </a:solidFill>
                <a:latin typeface="Calibri (Body)"/>
              </a:rPr>
              <a:t> </a:t>
            </a:r>
            <a:r>
              <a:rPr lang="en-PH" sz="2400" dirty="0">
                <a:latin typeface="Calibri (Body)"/>
              </a:rPr>
              <a:t>computes the gradients of a loss function with respect to the weights in a neural network.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r>
              <a:rPr lang="en-PH" sz="2400" dirty="0">
                <a:latin typeface="Calibri (Body)"/>
              </a:rPr>
              <a:t>This </a:t>
            </a:r>
            <a:r>
              <a:rPr lang="en-PH" sz="2400" b="1" dirty="0">
                <a:solidFill>
                  <a:srgbClr val="0070C0"/>
                </a:solidFill>
                <a:latin typeface="Calibri (Body)"/>
              </a:rPr>
              <a:t>gradient</a:t>
            </a:r>
            <a:r>
              <a:rPr lang="en-PH" sz="2400" dirty="0">
                <a:latin typeface="Calibri (Body)"/>
              </a:rPr>
              <a:t> is then used to update the weights in a training step in an optimization algorithm like gradient descent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DD6915F-5DFC-00FF-670F-46EE9FA7A2F2}"/>
              </a:ext>
            </a:extLst>
          </p:cNvPr>
          <p:cNvGrpSpPr/>
          <p:nvPr/>
        </p:nvGrpSpPr>
        <p:grpSpPr>
          <a:xfrm>
            <a:off x="2943495" y="766215"/>
            <a:ext cx="4825042" cy="4005107"/>
            <a:chOff x="2943495" y="766215"/>
            <a:chExt cx="4825042" cy="4005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/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/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/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/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/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/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/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4B792A-3180-DC9D-A678-DAFA767EC124}"/>
              </a:ext>
            </a:extLst>
          </p:cNvPr>
          <p:cNvSpPr txBox="1"/>
          <p:nvPr/>
        </p:nvSpPr>
        <p:spPr>
          <a:xfrm>
            <a:off x="6769027" y="1418944"/>
            <a:ext cx="910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/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/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/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/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/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/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040265" y="359115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676208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76480" y="359115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33EF8A-7FA3-0C01-00A0-3F92C3A57D91}"/>
              </a:ext>
            </a:extLst>
          </p:cNvPr>
          <p:cNvSpPr/>
          <p:nvPr/>
        </p:nvSpPr>
        <p:spPr>
          <a:xfrm>
            <a:off x="4125865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310031" y="313734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8153817" y="303715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/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8F4898-6F71-2EA7-BB6F-811F05BC4841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2696610" y="359115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5C4E0A2-F411-6DFF-4322-E154687A2360}"/>
              </a:ext>
            </a:extLst>
          </p:cNvPr>
          <p:cNvSpPr/>
          <p:nvPr/>
        </p:nvSpPr>
        <p:spPr>
          <a:xfrm>
            <a:off x="178221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/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  <a:p>
                <a:r>
                  <a:rPr lang="en-US" sz="3000" b="1" dirty="0"/>
                  <a:t>Biases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blipFill>
                <a:blip r:embed="rId6"/>
                <a:stretch>
                  <a:fillRect l="-3810" t="-7229" b="-186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9287243" y="1264882"/>
            <a:ext cx="2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Desired output (y)</a:t>
            </a:r>
            <a:endParaRPr lang="en-PH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Forward Pass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045680" y="1858291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/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5359693" y="1606806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/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/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90582" y="2280546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699399" y="2280546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699399" y="2280546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1699399" y="4037179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1699399" y="5131722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735870" y="5131722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07DD-ED4D-2DF5-4F31-BA0EFD2A0013}"/>
              </a:ext>
            </a:extLst>
          </p:cNvPr>
          <p:cNvCxnSpPr>
            <a:cxnSpLocks/>
            <a:stCxn id="74" idx="6"/>
            <a:endCxn id="72" idx="2"/>
          </p:cNvCxnSpPr>
          <p:nvPr/>
        </p:nvCxnSpPr>
        <p:spPr>
          <a:xfrm>
            <a:off x="3856656" y="231549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966D89-5BE7-63B5-492B-AEE0D997BCE2}"/>
              </a:ext>
            </a:extLst>
          </p:cNvPr>
          <p:cNvSpPr/>
          <p:nvPr/>
        </p:nvSpPr>
        <p:spPr>
          <a:xfrm>
            <a:off x="557847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F0F7B-98B1-32D8-51C5-005C91F98BDD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6492871" y="231549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3E90EE4-AEB1-555B-0F56-48ECDEDD00DB}"/>
              </a:ext>
            </a:extLst>
          </p:cNvPr>
          <p:cNvSpPr/>
          <p:nvPr/>
        </p:nvSpPr>
        <p:spPr>
          <a:xfrm>
            <a:off x="2942256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E27BAC-34A9-C7ED-4077-735BE4F93502}"/>
              </a:ext>
            </a:extLst>
          </p:cNvPr>
          <p:cNvSpPr/>
          <p:nvPr/>
        </p:nvSpPr>
        <p:spPr>
          <a:xfrm>
            <a:off x="8126422" y="186168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CFCF3-4BE0-F4B5-BC7E-8D0BB309558A}"/>
              </a:ext>
            </a:extLst>
          </p:cNvPr>
          <p:cNvSpPr txBox="1"/>
          <p:nvPr/>
        </p:nvSpPr>
        <p:spPr>
          <a:xfrm>
            <a:off x="6970208" y="176149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/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/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A20AF9-6F44-CA2F-FC9A-C1A1A38B2F6F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1513001" y="231549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225B9F2-A0E6-E78F-40CD-4C7D8D9EA044}"/>
              </a:ext>
            </a:extLst>
          </p:cNvPr>
          <p:cNvSpPr/>
          <p:nvPr/>
        </p:nvSpPr>
        <p:spPr>
          <a:xfrm>
            <a:off x="59860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/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9" grpId="0"/>
      <p:bldP spid="10" grpId="0"/>
      <p:bldP spid="13" grpId="0"/>
      <p:bldP spid="14" grpId="0"/>
      <p:bldP spid="46" grpId="0"/>
      <p:bldP spid="50" grpId="0"/>
      <p:bldP spid="54" grpId="0"/>
      <p:bldP spid="74" grpId="0" animBg="1"/>
      <p:bldP spid="78" grpId="0"/>
      <p:bldP spid="80" grpId="0" animBg="1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4937761" y="1540637"/>
            <a:ext cx="613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Our first goal is to understand </a:t>
            </a:r>
            <a:r>
              <a:rPr lang="en-US" sz="3000" b="1" dirty="0">
                <a:solidFill>
                  <a:srgbClr val="0070C0"/>
                </a:solidFill>
              </a:rPr>
              <a:t>how sensitive the cost function</a:t>
            </a:r>
            <a:r>
              <a:rPr lang="en-US" sz="3000" b="1" dirty="0"/>
              <a:t> </a:t>
            </a:r>
            <a:r>
              <a:rPr lang="en-US" sz="3000" dirty="0"/>
              <a:t>is to small changes in our </a:t>
            </a:r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/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/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/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/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F4B96-650E-AC68-1922-7088F8CFC1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02518" y="2154939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3EB8C-9568-6E30-7EA3-662AA1B75FD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11335" y="2154939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ADA34-C058-B551-125C-B31AE2BC93F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711335" y="2154939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/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1BA7B-A20C-34BC-5717-D8169F25895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V="1">
            <a:off x="2711335" y="3911572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/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12F7E-E2FF-29D7-FD09-E48D86003B7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2711335" y="5006115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/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0ED53-CC17-A650-F5EA-863F7558D98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1747806" y="5006115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/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This is called the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chain rule </a:t>
                </a:r>
                <a:r>
                  <a:rPr lang="en-US" sz="3000" dirty="0"/>
                  <a:t>where multiplying these three ratios gives us the sensitivity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of to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blipFill>
                <a:blip r:embed="rId11"/>
                <a:stretch>
                  <a:fillRect l="-2110" t="-4938" r="-3119" b="-1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4219</TotalTime>
  <Words>854</Words>
  <Application>Microsoft Macintosh PowerPoint</Application>
  <PresentationFormat>Widescreen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Training Neural Networks</vt:lpstr>
      <vt:lpstr>Outline</vt:lpstr>
      <vt:lpstr>Definition</vt:lpstr>
      <vt:lpstr>Definition</vt:lpstr>
      <vt:lpstr>PowerPoint Presentation</vt:lpstr>
      <vt:lpstr>PowerPoint Presentation</vt:lpstr>
      <vt:lpstr>Example</vt:lpstr>
      <vt:lpstr>Forward Pass</vt:lpstr>
      <vt:lpstr>Chain Rule</vt:lpstr>
      <vt:lpstr>Chain Rule</vt:lpstr>
      <vt:lpstr>Chain Rule</vt:lpstr>
      <vt:lpstr>Gradient</vt:lpstr>
      <vt:lpstr>Iterating the Chain rule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660</cp:revision>
  <dcterms:created xsi:type="dcterms:W3CDTF">2022-05-11T03:47:05Z</dcterms:created>
  <dcterms:modified xsi:type="dcterms:W3CDTF">2024-04-18T07:55:15Z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