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ink/ink1.xml" ContentType="application/inkml+xml"/>
  <Override PartName="/ppt/ink/ink2.xml" ContentType="application/inkml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ink/ink3.xml" ContentType="application/inkml+xml"/>
  <Override PartName="/ppt/ink/ink4.xml" ContentType="application/inkml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5.xml" ContentType="application/inkml+xml"/>
  <Override PartName="/ppt/ink/ink6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ink/ink7.xml" ContentType="application/inkml+xml"/>
  <Override PartName="/ppt/ink/ink8.xml" ContentType="application/inkml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ink/ink9.xml" ContentType="application/inkml+xml"/>
  <Override PartName="/ppt/ink/ink10.xml" ContentType="application/inkml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63" r:id="rId3"/>
    <p:sldId id="532" r:id="rId4"/>
    <p:sldId id="592" r:id="rId5"/>
    <p:sldId id="533" r:id="rId6"/>
    <p:sldId id="593" r:id="rId7"/>
    <p:sldId id="594" r:id="rId8"/>
    <p:sldId id="595" r:id="rId9"/>
    <p:sldId id="596" r:id="rId10"/>
    <p:sldId id="597" r:id="rId11"/>
    <p:sldId id="591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4" r:id="rId28"/>
    <p:sldId id="613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5" r:id="rId39"/>
    <p:sldId id="626" r:id="rId40"/>
    <p:sldId id="627" r:id="rId41"/>
    <p:sldId id="630" r:id="rId42"/>
    <p:sldId id="631" r:id="rId43"/>
    <p:sldId id="628" r:id="rId44"/>
    <p:sldId id="629" r:id="rId45"/>
    <p:sldId id="632" r:id="rId46"/>
    <p:sldId id="63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55" d="100"/>
          <a:sy n="155" d="100"/>
        </p:scale>
        <p:origin x="117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B-483A-97B9-74CA1198AD0A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B-483A-97B9-74CA1198AD0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AB-483A-97B9-74CA1198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1.2</c:v>
                </c:pt>
                <c:pt idx="6">
                  <c:v>1.3</c:v>
                </c:pt>
                <c:pt idx="7">
                  <c:v>1.5</c:v>
                </c:pt>
                <c:pt idx="8">
                  <c:v>1.8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1.1000000000000001</c:v>
                </c:pt>
                <c:pt idx="8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dPt>
            <c:idx val="1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1.5</c:v>
                </c:pt>
                <c:pt idx="10">
                  <c:v>1.8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0.35</c:v>
                </c:pt>
                <c:pt idx="6">
                  <c:v>0.35</c:v>
                </c:pt>
                <c:pt idx="7">
                  <c:v>0.4</c:v>
                </c:pt>
                <c:pt idx="8">
                  <c:v>0.5</c:v>
                </c:pt>
                <c:pt idx="9">
                  <c:v>1.1000000000000001</c:v>
                </c:pt>
                <c:pt idx="1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04-4EBE-BD13-74A027972D9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04-4EBE-BD13-74A027972D9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04-4EBE-BD13-74A027972D9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6-445F-9E7F-EE2E483156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6-445F-9E7F-EE2E483156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56-445F-9E7F-EE2E48315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D-4C53-9A52-24D980D5532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D-4C53-9A52-24D980D5532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D-4C53-9A52-24D980D5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C-4CEF-9D66-4996C451393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C-4CEF-9D66-4996C451393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1C-4CEF-9D66-4996C451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24575,'3'0'0,"14"0"0,1 1 0,33 5 0,-46-5 0,0 0 0,0 0 0,-1 1 0,1-1 0,0 1 0,-1 1 0,0-1 0,1 1 0,-1-1 0,0 1 0,0 0 0,-1 1 0,1-1 0,-1 1 0,5 5 0,2 2 0,0 0 0,1 0 0,0-1 0,1-1 0,0 1 0,25 12 0,-21-12 0,0 1 0,0 0 0,22 22 0,-26-20 0,-8-7 0,1-1 0,0 0 0,0 0 0,1 0 0,9 6 0,-14-10 0,1 0 0,-1-1 0,1 1 0,-1 0 0,1-1 0,0 1 0,-1-1 0,1 0 0,0 0 0,-1 1 0,1-1 0,0 0 0,0 0 0,-1-1 0,1 1 0,0 0 0,-1 0 0,1-1 0,0 1 0,-1-1 0,1 0 0,-1 1 0,1-1 0,-1 0 0,1 0 0,-1 0 0,0 0 0,3-2 0,6-8 8,0 1-1,-1-1 1,-1-1-1,0 0 1,0 0-1,-1 0 1,-1-1-1,0 0 1,-1 0-1,6-21 1,24-52-1456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5163 1 24575,'7'0'0,"0"1"0,0 1 0,-1-1 0,1 1 0,0 1 0,-1-1 0,1 1 0,-1 0 0,10 7 0,54 39 0,-66-46 0,7 7 0,-1 0 0,0 0 0,14 20 0,27 26 0,-6-18 0,53 49 0,-30-26 0,-47-45 0,-1 2 0,-1 1 0,31 38 0,8 8 0,-49-58 0,0 2 0,-1-1 0,0 1 0,0 0 0,-1 1 0,0 0 0,-1 0 0,0 0 0,-1 1 0,5 12 0,-1 23 0,-1 1 0,-2 0 0,-2 0 0,-2 0 0,-6 61 0,1 2 0,2-77 0,-2-1 0,-1 0 0,-2 0 0,-19 62 0,18-78 0,0 1 0,-17 26 0,15-26 0,0 0 0,-10 25 0,7-6 0,-2-1 0,-2 0 0,-1-1 0,-2 0 0,-1-2 0,-48 59 0,57-77 0,1 1 0,1 0 0,-9 18 0,-23 34 0,4-32 0,31-30 0,0 0 0,0 0 0,0 1 0,1 0 0,-9 11 0,-7 18 0,10-15 0,-1 0 0,-1-2 0,0 1 0,-1-2 0,-23 23 0,23-27 0,1 1 0,1 1 0,-16 23 0,-8 12 0,2-4 0,26-33 0,-1-1 0,0 0 0,-1 0 0,-17 15 0,-20 12 0,2 1 0,2 3 0,2 1 0,-66 93 0,96-123 0,1-1 0,-2 0 0,0-1 0,-1 0 0,-15 11 0,13-11 0,1 0 0,1 1 0,0 0 0,-16 21 0,19-22 0,-1 1 0,0-2 0,-1 0 0,-1 0 0,1-1 0,-2 0 0,1-1 0,-20 9 0,-39 27 0,-54 35 0,109-69 0,-12 3 0,0 0 0,-47 13 0,41-15 0,-37 7 0,57-17 0,1 1 0,0 1 0,0 0 0,0 1 0,0 0 0,-12 8 0,4-3 0,0 0 0,-1-2 0,0 0 0,-1-2 0,-43 6 0,38-6 0,-238 40 0,60-20 0,136-17 0,38-3 0,-55 0 0,76-5 0,0 0 0,1 0 0,-1 1 0,0 1 0,1 0 0,-20 8 0,1-1 0,9-5 0,0-1 0,-1-1 0,1-1 0,0-1 0,-1 0 0,-21-4 0,16 2 0,-1 1 0,-51 6 0,27 0 0,1-2 0,-87-3 0,-31 1 0,-49 34 0,76-9 0,102-20 0,3-1 0,-77 3 0,73-7 0,-40 6 0,-43 3 0,124-11 0,-27-1 0,0 1 0,1 1 0,-1 1 0,1 2 0,-1 1 0,-28 9 0,28-7 0,0-1 0,0-1 0,-38 2 0,-10 2 0,39-5 0,-45-1 0,48-3 0,-62 10 0,32-3 0,1-2 0,-118-7 0,59 0 0,-217 2-1365,318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24575,'-3'1'0,"1"1"0,0-1 0,0 1 0,0 0 0,0-1 0,0 1 0,0 0 0,0 0 0,1 0 0,-3 4 0,-13 12 0,-14 0 0,-1-1 0,-57 21 0,-21 11 0,107-48 0,0 1 0,1 0 0,-1 0 0,1 0 0,-1 1 0,1-1 0,0 1 0,0-1 0,0 1 0,0 0 0,0-1 0,1 1 0,-1 0 0,1 0 0,0 0 0,0 1 0,0-1 0,0 0 0,0 0 0,1 0 0,0 1 0,-1-1 0,1 0 0,0 1 0,1 5 0,0-3 0,0-1 0,0 1 0,0-1 0,1 0 0,0 1 0,-1-1 0,2 0 0,-1 0 0,1 0 0,0-1 0,0 1 0,0-1 0,0 1 0,9 7 0,-3-4 0,-1 1 0,0 0 0,0 1 0,7 10 0,-9-11 0,0 0 0,0-1 0,1 0 0,0 0 0,1-1 0,13 10 0,15 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7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24575,'40'3'0,"0"1"0,-1 3 0,1 1 0,-1 1 0,-1 3 0,42 17 0,-79-28 0,356 106-560,46 16-109,-87-18-318,-16-6 76,-16-4-901,-146-52 1213,353 129 599,-156-43 28,220 86-1364,100 109 1336,-437-193 70,-181-108 53,-1 2 1,40 36-1,28 21-140,-74-59-7,-2 2 1,0 0-1,47 58 1,11 11 1366,34 30-1093,-106-109 521,-1 1-1,0 1 0,20 34 0,16 23 1073,-27-42-1843,-1 1 0,-2 1 0,-1 1 0,25 71 0,5 10 0,-29-70 0,24 90 0,-25-71 0,-7-24 0,-4-15 0,1 1 0,23 49 0,-22-58 0,-2 1 0,0 0 0,4 21 0,17 46 0,-6-23 0,-18-50 0,0 1 0,1-1 0,0 0 0,14 24 0,-11-24 0,-1 0 0,-1 0 0,0 0 0,0 1 0,-2 0 0,0 1 0,0-1 0,2 28 0,-2 9 0,-3 62 0,-2-65 0,18 182 0,1-52 0,-1-1 0,0-22 0,-16-143 0,1 0 0,0 0 0,1 0 0,6 18 0,-4-17 0,-2 0 0,1-1 0,2 28 0,0 64 0,4 122 0,7 10 0,-17 1114 0,-2-1319 0,-1 0 0,-10 40 0,-11-1 0,-1-3 0,12-9 0,-39 107 0,31-115 0,4-12 0,1 1 0,-19 80 0,-36 291 0,47-329 0,18-65 0,0 1 0,1-1 0,1 1 0,-3 32 0,-1 37 0,-1 23 0,-8 66 0,16-135 0,0-11 0,2 0 0,0-1 0,10 49 0,-3-38 0,-5-25 0,-1 0 0,2 0 0,0 0 0,1-1 0,0 0 0,1 0 0,11 19 0,-7-13 0,0 1 0,-2-1 0,0 1 0,6 30 0,-2-12 0,0 1 158,-6-16-539,1-1 0,1 0 1,18 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7.png"/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3.xml"/><Relationship Id="rId7" Type="http://schemas.openxmlformats.org/officeDocument/2006/relationships/customXml" Target="../ink/ink8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2E77-F04E-9D5C-5279-0D4D428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7EEDF8-2F2D-FAFE-8168-035367A70DB9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And many more optimization problems we have in Machine Learning!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030C-60A5-41B8-6569-B04F439B2CD2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ACF7C93-7165-CBAF-3994-159A73BD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42E4C502-361B-8549-EB5A-1D7ED15020E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D6EED1-6597-4E4B-00E2-84332CAC3264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55FE0C17-1AF1-5603-127B-14D08BF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C785341-7667-52C3-D85D-9022DC4A030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2B67A151-0641-5B5F-A0F4-AA1950AA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3880C-DF11-B1BD-D5AD-B575C1A60389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71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CFE7-823C-5675-55B2-8350FC30F0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F478D-B3B0-EDAB-71F0-DB553F19254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C38-A342-14FF-74A3-14B6CA17442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63C2-684A-D7D8-85E9-97C67775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0AE8389-4C60-E857-8E13-4718B23B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someone tells us that they weigh </a:t>
            </a:r>
            <a:r>
              <a:rPr lang="en-US" sz="3000" b="1" dirty="0"/>
              <a:t>2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09BE-EA79-3A3C-DF8E-0B76F772F6EB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352A-39FF-D581-AA20-1A9234AEBCD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FF687-38A2-F245-3287-61533FFFDE30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C56C8F54-9BE7-128E-6D2D-F37E800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751F39-26D5-5061-125B-AC7891C0C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6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53A-EDCF-B717-1CA9-2BDEAD1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6D74CE-96D9-E231-7846-E03E2A0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can use the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predict that they will have a height of </a:t>
            </a:r>
            <a:r>
              <a:rPr lang="en-US" sz="3000" b="1" dirty="0"/>
              <a:t>2.1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7D14-9470-E31C-86EE-B8E5DC43551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0A5AC-8F2A-EDF5-DD44-2D217033A86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FE57D-D1B1-3150-C8CF-A59C3ACBC3B3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953AE26-2FE0-A04E-5EB6-3CAAA6D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0F12AC6-AF15-565C-0D81-7F86D2C6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2707722"/>
            <a:ext cx="720000" cy="7200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AD8AC3-C7D3-9BBF-2833-3575D7A3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45" y="2705844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BD852-CDE6-B593-7D98-7ACEA5E4933A}"/>
              </a:ext>
            </a:extLst>
          </p:cNvPr>
          <p:cNvCxnSpPr>
            <a:cxnSpLocks/>
          </p:cNvCxnSpPr>
          <p:nvPr/>
        </p:nvCxnSpPr>
        <p:spPr>
          <a:xfrm flipV="1">
            <a:off x="3924300" y="3301253"/>
            <a:ext cx="0" cy="1585586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1E433-F5EA-5D38-528A-DBC3D534F32F}"/>
              </a:ext>
            </a:extLst>
          </p:cNvPr>
          <p:cNvCxnSpPr>
            <a:cxnSpLocks/>
          </p:cNvCxnSpPr>
          <p:nvPr/>
        </p:nvCxnSpPr>
        <p:spPr>
          <a:xfrm flipH="1">
            <a:off x="1459006" y="3075875"/>
            <a:ext cx="2261232" cy="28353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231597-852C-4CD9-FF35-00C08BAA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3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964BD-D362-C76F-AAF5-A62479C0CD2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E2F007-C203-D062-8CB5-CE66DCF563B8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8" r="-232"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just the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9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D8CB-E8D0-350E-064B-50F7F782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040EC3B-B3FD-4842-B1B1-43D1500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Once we understand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works,  we will use it to find the </a:t>
            </a:r>
            <a:r>
              <a:rPr lang="en-US" sz="3000" b="1" dirty="0"/>
              <a:t>Intercept </a:t>
            </a:r>
            <a:r>
              <a:rPr lang="en-US" sz="3000" dirty="0"/>
              <a:t>and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A74F-C0EC-36AF-24F1-81F7142AB53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27AEC-8AA3-0CD8-48F1-45F0D64EC7F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/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465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2A3A4AF-3A3A-8061-75BA-95D1D49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97259" y="3226597"/>
            <a:ext cx="1080000" cy="1080000"/>
          </a:xfrm>
          <a:prstGeom prst="rect">
            <a:avLst/>
          </a:prstGeom>
        </p:spPr>
      </p:pic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3F8DE70-5BCB-0515-67D5-B92503EB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45136" y="3204989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3CBF66-C42B-2095-A97C-EED570B8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828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541B-4277-6F2D-E774-B5AEF5AB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5036A2E-5EB7-1D80-A553-845A69B4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So for now, let us plug in </a:t>
            </a:r>
            <a:r>
              <a:rPr lang="en-US" sz="3000" b="1" dirty="0"/>
              <a:t>0.64</a:t>
            </a:r>
            <a:r>
              <a:rPr lang="en-US" sz="3000" dirty="0"/>
              <a:t> for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94C6-F67D-A5B6-5EBE-53370DBF231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822B-A75D-CC3A-50E6-66AB8C3CBA47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/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B3F50D6-0ACA-39C2-C618-7E5B9789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08700" y="2233913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7C0CAE-FC3D-7C4D-8EED-8547EBD4B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8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3151675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put </a:t>
            </a:r>
            <a:r>
              <a:rPr lang="en-US" sz="3000" b="1" dirty="0"/>
              <a:t>0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9241-C78D-A7B1-3E88-925FA76BFCCD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76DBDF-F285-1EEC-BC01-D1F7A5D856B6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46E8-4E91-DE98-120A-A53E36E7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43176B-E406-50F8-9310-29A28EEC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For this datapoint, it’s observed weight is </a:t>
            </a:r>
            <a:r>
              <a:rPr lang="en-US" sz="3000" b="1" dirty="0"/>
              <a:t>0.5</a:t>
            </a:r>
            <a:r>
              <a:rPr lang="en-US" sz="3000" dirty="0"/>
              <a:t> and observed height is </a:t>
            </a:r>
            <a:r>
              <a:rPr lang="en-US" sz="3000" b="1" dirty="0"/>
              <a:t>1.4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402098-3E65-6930-CF5B-B324262EC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4823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002064-B0CA-614A-1460-54A911A07005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87A0F-E2E7-A12E-6F89-86AA4C78057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909AA7-CCCE-236B-9202-362647D62519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95582-D6D5-F4BA-4ABB-CBAFE6C4FF30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5657B-59B5-938B-8362-A88FA621252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16669-E790-D727-3EAE-527C6E08192A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055B0-1DDA-F74D-4DF4-1EFC1C1BB354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A69BC21-6F07-AB8F-8CDA-0430A812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4530DE2-A17A-C81F-D395-A358DC7A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A182673-BE70-6DFE-572D-75B651841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3339-7C76-8FF8-35E6-A5EAD25A6D80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11ADA-3600-07DD-4D16-C26C98F211A1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/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0.5+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/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6454E6C-A67B-8899-9E03-D7E03FED9D31}"/>
              </a:ext>
            </a:extLst>
          </p:cNvPr>
          <p:cNvSpPr txBox="1">
            <a:spLocks/>
          </p:cNvSpPr>
          <p:nvPr/>
        </p:nvSpPr>
        <p:spPr>
          <a:xfrm>
            <a:off x="6811880" y="3814327"/>
            <a:ext cx="4537966" cy="852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Thus, giving us a predicted height of </a:t>
            </a:r>
            <a:r>
              <a:rPr lang="en-US" sz="3000" b="1" dirty="0"/>
              <a:t>0.32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460A-5B6F-2C9D-1022-9D116E0C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0A6F43-8042-361B-2A68-FB7B397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error or residual would then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6B05C-3E5A-4865-4795-D4F53B8D977B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FBF7BD-D065-786B-D9C1-9C9EA13365D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B9218-970A-22A6-FCCF-C2BF9F07612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E1209-9953-685E-7172-D90C1CC58E0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A5B-22BE-8CFF-7CDC-46F76326728E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60C73-5C4D-485A-7460-DBD41D4F094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675D5-6B4E-6D21-C59C-B3840B9814E2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50BF2-5CE0-B220-3F08-158BBF3B89E1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93AC0D-7430-E11A-7792-9AF09A417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B78E3E3-635F-BF4A-FE4D-3EA32EAA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61FDED1-91EB-913F-65C6-260CD430B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44D0A-7FBE-BF56-BFCB-D58F631C3F8D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9D7D3-D1FA-C825-3680-A0980D25FAF0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/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PH" sz="19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/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=1.4−0.32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/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/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/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7" grpId="0" animBg="1"/>
      <p:bldP spid="19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D546-46D0-0EB4-7C2B-57389188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40169E-87BB-8E63-3A91-2025CAD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get the residual/error of all data points, it would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4175-5034-43F4-1629-C2D8329FD2A6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AE6BB2-3B03-1F36-207E-C60F1F6339E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4F6-6606-9A0A-942B-38223E53F3E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ECCA1C-0958-7596-2654-E62B681555D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1CDF-AF1A-57FD-0390-705C821F7812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55B9-B4A6-D27D-6DDB-B9DBA87A6F56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3BF07-017D-B2B9-2455-E8E8AFCEBE10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/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/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F451-6B48-72C4-86B8-9D995D56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75ADCF9-8B3E-EABF-744A-C0B2452B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40" y="851777"/>
            <a:ext cx="9959340" cy="8703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Now, let us plot the </a:t>
            </a:r>
            <a:r>
              <a:rPr lang="en-US" sz="3000" b="1" dirty="0"/>
              <a:t>SSE</a:t>
            </a:r>
            <a:r>
              <a:rPr lang="en-US" sz="3000" dirty="0"/>
              <a:t> to keep track of its value whenever we change the value of the </a:t>
            </a:r>
            <a:r>
              <a:rPr lang="en-US" sz="3000" b="1" dirty="0"/>
              <a:t>intercept</a:t>
            </a:r>
            <a:r>
              <a:rPr lang="en-US" sz="3000" dirty="0"/>
              <a:t>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4554F-AE0E-760E-2AFD-BC8321A40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58757"/>
              </p:ext>
            </p:extLst>
          </p:nvPr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91065-9980-B99A-AAF6-D7F50FD0D86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A8C5-6F26-91A6-281C-D5ADA74C72F2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7AB6D-2ED8-8A5E-0306-D5BBC4EBDE8E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41F2A-1D4A-8419-1837-65900D73FC1F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37B3D-030B-ACA2-527F-097AECA1F09C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14A-5F29-FCB6-A7B2-499ED4930B7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E624704-277B-C19F-4475-1B8DDBE1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35522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937F39-5020-F713-DE8D-093B1C6927E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576B9-8A20-7FA5-253E-1CDDFFA9391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</p:spTree>
    <p:extLst>
      <p:ext uri="{BB962C8B-B14F-4D97-AF65-F5344CB8AC3E}">
        <p14:creationId xmlns:p14="http://schemas.microsoft.com/office/powerpoint/2010/main" val="30927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B12D-E96E-5352-6695-9038DD05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0F238-A13B-9AEC-BE64-10C70E0A3312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5AAF9-8B31-68BE-C43D-9D92D42DDECB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5634C-14BE-D5FF-1ED2-85EE4B3E919D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FAF494-04E0-C1F7-EDB4-4CA21382FEF2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C7816F-04B1-C87B-05BC-75C00EEF3336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82988-8EAC-7CBC-D83B-0A4A6167D863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E48BA7-E3D7-C698-3A18-2886DE908B1A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EBA1E7-6EB0-D109-2FF6-8E5A25ADD488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C8ED3-F913-021F-37E1-EEC47AFF0067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3621B-A23E-E4B8-102A-A920E6F41DA8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/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49D26-DB9F-F270-509F-F82A403268A7}"/>
              </a:ext>
            </a:extLst>
          </p:cNvPr>
          <p:cNvGrpSpPr/>
          <p:nvPr/>
        </p:nvGrpSpPr>
        <p:grpSpPr>
          <a:xfrm>
            <a:off x="7406100" y="1302720"/>
            <a:ext cx="2197440" cy="1405080"/>
            <a:chOff x="7406100" y="1302720"/>
            <a:chExt cx="219744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14:cNvPr>
                <p14:cNvContentPartPr/>
                <p14:nvPr/>
              </p14:nvContentPartPr>
              <p14:xfrm>
                <a:off x="7475940" y="1302720"/>
                <a:ext cx="2127600" cy="132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7940" y="1285080"/>
                  <a:ext cx="21632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14:cNvPr>
                <p14:cNvContentPartPr/>
                <p14:nvPr/>
              </p14:nvContentPartPr>
              <p14:xfrm>
                <a:off x="7406100" y="2537520"/>
                <a:ext cx="122760" cy="17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100" y="2519520"/>
                  <a:ext cx="158400" cy="2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560D7-44D1-9E90-6A6A-89353AE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768" y="2285090"/>
            <a:ext cx="2439984" cy="14730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This point represents the SSE when the intercept is </a:t>
            </a:r>
            <a:r>
              <a:rPr lang="en-US" sz="2500" b="1" dirty="0"/>
              <a:t>0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0E75-02B1-ACAA-E7CD-D9341B93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08902-4F62-78D6-87FB-B030E1F1AB3D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3E5C97-A235-11B2-5B6B-AE0B2968329E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277-402A-233D-1571-8B51D7DEEDCB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DB948B-B059-CDAE-FF5D-52FDBA04F478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E1724-E546-815B-DE03-D2030743EFC7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4017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661E9-836D-C421-B980-783DA11FB7E2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494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E60EFF2-F8C8-D0BE-39BB-5123F992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83957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90A2AC-9247-49BA-0D7D-08C3D1355CC2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36DEB-2FE4-BC15-47B6-1E0F94C82E5C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136645-4391-AE04-1D3F-3ECA1F3B2320}"/>
              </a:ext>
            </a:extLst>
          </p:cNvPr>
          <p:cNvSpPr txBox="1">
            <a:spLocks/>
          </p:cNvSpPr>
          <p:nvPr/>
        </p:nvSpPr>
        <p:spPr>
          <a:xfrm>
            <a:off x="1180069" y="865552"/>
            <a:ext cx="95455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If we change the intercept to </a:t>
            </a:r>
            <a:r>
              <a:rPr lang="en-PH" sz="3000" b="1" dirty="0"/>
              <a:t>0.25,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8DCD9-43A5-7C6B-C1F3-6939A88E253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2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E8B-3BAB-6E70-3BAC-48251AA9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28587-F2A1-BFFF-6A86-31A603F0B454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03B4D2-F214-D134-CB6F-1E6DD56873E8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3864-6601-17E6-CB37-36A9FD632820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88910-E466-DE3F-61C3-C0B020A9C380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002504-080C-CAEB-9821-C68F1848A8B8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858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BEA80-919C-B087-967A-790168FB6902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2890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7D93D3-4E21-25F3-CF07-2D114561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448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5B405E-E033-8228-0020-25DC74C8B200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47F3-A010-9900-8695-77A804A0B8D9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00617-0873-FD8D-94BF-2905DC51B96A}"/>
              </a:ext>
            </a:extLst>
          </p:cNvPr>
          <p:cNvSpPr txBox="1">
            <a:spLocks/>
          </p:cNvSpPr>
          <p:nvPr/>
        </p:nvSpPr>
        <p:spPr>
          <a:xfrm>
            <a:off x="1322173" y="865552"/>
            <a:ext cx="102313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If we change the intercept to </a:t>
            </a:r>
            <a:r>
              <a:rPr lang="en-PH" sz="3000" b="1" dirty="0"/>
              <a:t>0.5,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EE229-44E6-C368-0457-16D4EEAF4B23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6B2C8-6439-81C9-23A5-8EB3F7A82F94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02D-5C94-6927-972C-1CDB9E0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381547-554E-5BB7-9BE7-93E3C50F01E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6FD654-EE40-E5EB-12AA-FFF8C073336C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0CE2-B201-BB43-4DBC-56F6D3DAADC1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64B5-7229-CD3F-3138-C73116DCD897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A394-F2A4-428A-4AB4-41BC9F4E36DA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033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827A5-963E-45AD-27AD-989F093CDBBF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1804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701B213-2D7A-DB00-91B2-7D61D5808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27078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382B2B7-AC6B-791F-3BEE-7C95AB49EDC3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DDA2B-04D8-37B0-79CF-B872323F9A1E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00558-2F22-7554-2F77-3F2CC57B89F9}"/>
              </a:ext>
            </a:extLst>
          </p:cNvPr>
          <p:cNvSpPr txBox="1">
            <a:spLocks/>
          </p:cNvSpPr>
          <p:nvPr/>
        </p:nvSpPr>
        <p:spPr>
          <a:xfrm>
            <a:off x="1056503" y="865552"/>
            <a:ext cx="10632989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If we change the intercept to </a:t>
            </a:r>
            <a:r>
              <a:rPr lang="en-PH" sz="3000" b="1" dirty="0"/>
              <a:t>0.9,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7197C-D46C-1B0E-6936-9456AFCE50B6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8871B-41AA-E8CD-19C1-42D0A8C37788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16B5-C892-C942-564D-AA03003FCF19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41798-7B10-83D4-4C35-C4229411308C}"/>
              </a:ext>
            </a:extLst>
          </p:cNvPr>
          <p:cNvCxnSpPr>
            <a:cxnSpLocks/>
          </p:cNvCxnSpPr>
          <p:nvPr/>
        </p:nvCxnSpPr>
        <p:spPr>
          <a:xfrm flipV="1">
            <a:off x="3001130" y="3247192"/>
            <a:ext cx="0" cy="2096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14B6-0302-4155-9037-536EF17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6E4C5-402C-F22C-3A3A-EA6F7D84FEA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96B4D3-0C6E-5A8B-F1BC-DB3425120772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084A-821F-C09A-64C5-7390E1AD64D5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6C6A-0172-4BCC-A3E6-14EB71419B1F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98B1341-AED3-D838-9688-B4E7AF79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43640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6E8A77-80D4-692C-26C8-ED2CB9580EB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7DF5-E9DC-01D1-C865-3B7EAA918914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AC4D04-75AA-7B14-0B5F-4D603B1573F4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as the value increase for the </a:t>
            </a:r>
            <a:r>
              <a:rPr lang="en-PH" sz="3000" b="1" dirty="0"/>
              <a:t>intercept</a:t>
            </a:r>
            <a:r>
              <a:rPr lang="en-PH" sz="3000" dirty="0"/>
              <a:t>, we get these points</a:t>
            </a:r>
            <a:endParaRPr lang="en-PH" sz="3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BDC8-4A9E-5F74-A3EE-D33F0CDD662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30F8D-38E4-F4C6-FA22-9C47B47585A7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C303-6AE5-D218-EA1E-9BCF020BD9A4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E54A5-6866-A06A-DC32-ABE1C7AED6B9}"/>
              </a:ext>
            </a:extLst>
          </p:cNvPr>
          <p:cNvCxnSpPr>
            <a:cxnSpLocks/>
          </p:cNvCxnSpPr>
          <p:nvPr/>
        </p:nvCxnSpPr>
        <p:spPr>
          <a:xfrm flipH="1">
            <a:off x="1259714" y="202179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2A6CF-418A-A94D-7305-8AF7AB16B08A}"/>
              </a:ext>
            </a:extLst>
          </p:cNvPr>
          <p:cNvCxnSpPr>
            <a:cxnSpLocks/>
          </p:cNvCxnSpPr>
          <p:nvPr/>
        </p:nvCxnSpPr>
        <p:spPr>
          <a:xfrm flipH="1">
            <a:off x="1259714" y="180829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FC406-B87F-3CEC-C1BB-EFE77CBCD711}"/>
              </a:ext>
            </a:extLst>
          </p:cNvPr>
          <p:cNvCxnSpPr>
            <a:cxnSpLocks/>
          </p:cNvCxnSpPr>
          <p:nvPr/>
        </p:nvCxnSpPr>
        <p:spPr>
          <a:xfrm flipH="1">
            <a:off x="1259714" y="161333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F81CB-4A8E-010B-DAEB-2756ADBA4232}"/>
              </a:ext>
            </a:extLst>
          </p:cNvPr>
          <p:cNvCxnSpPr>
            <a:cxnSpLocks/>
          </p:cNvCxnSpPr>
          <p:nvPr/>
        </p:nvCxnSpPr>
        <p:spPr>
          <a:xfrm flipH="1">
            <a:off x="1259714" y="1418375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D98D-7141-43ED-4ED8-0B48469AF3F5}"/>
              </a:ext>
            </a:extLst>
          </p:cNvPr>
          <p:cNvCxnSpPr>
            <a:cxnSpLocks/>
          </p:cNvCxnSpPr>
          <p:nvPr/>
        </p:nvCxnSpPr>
        <p:spPr>
          <a:xfrm flipV="1">
            <a:off x="3001302" y="2437313"/>
            <a:ext cx="0" cy="9916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3C0F2-0952-64A6-344E-464FCED7F5F1}"/>
              </a:ext>
            </a:extLst>
          </p:cNvPr>
          <p:cNvCxnSpPr>
            <a:cxnSpLocks/>
          </p:cNvCxnSpPr>
          <p:nvPr/>
        </p:nvCxnSpPr>
        <p:spPr>
          <a:xfrm flipV="1">
            <a:off x="3464680" y="2159000"/>
            <a:ext cx="0" cy="283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4696E-E9AF-E10F-86C2-560F715E90D0}"/>
              </a:ext>
            </a:extLst>
          </p:cNvPr>
          <p:cNvCxnSpPr>
            <a:cxnSpLocks/>
          </p:cNvCxnSpPr>
          <p:nvPr/>
        </p:nvCxnSpPr>
        <p:spPr>
          <a:xfrm flipV="1">
            <a:off x="1594605" y="3371850"/>
            <a:ext cx="0" cy="4478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4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B8B-CF68-073E-0936-A4DACBB1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A9F38C-47A0-C0BB-8EE1-A5FD27B6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1579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7856A8-469C-780B-486A-22DD80330AA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5A4D4-7E48-CD28-498F-C38557F61A7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CDBFC6-748C-21EB-56C8-CD12F16EF9E2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Of all the intercepts we used, our graph showed that this one has the </a:t>
            </a:r>
            <a:r>
              <a:rPr lang="en-PH" sz="3000" b="1" dirty="0"/>
              <a:t>lowest SSE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CAB0-9FC0-3632-FE31-B178D7F1FA3D}"/>
              </a:ext>
            </a:extLst>
          </p:cNvPr>
          <p:cNvGrpSpPr/>
          <p:nvPr/>
        </p:nvGrpSpPr>
        <p:grpSpPr>
          <a:xfrm>
            <a:off x="4200976" y="1544196"/>
            <a:ext cx="2078640" cy="3274560"/>
            <a:chOff x="4200976" y="1544196"/>
            <a:chExt cx="2078640" cy="32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14:cNvPr>
                <p14:cNvContentPartPr/>
                <p14:nvPr/>
              </p14:nvContentPartPr>
              <p14:xfrm>
                <a:off x="4200976" y="1544196"/>
                <a:ext cx="2064240" cy="325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3336" y="1526556"/>
                  <a:ext cx="209988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14:cNvPr>
                <p14:cNvContentPartPr/>
                <p14:nvPr/>
              </p14:nvContentPartPr>
              <p14:xfrm>
                <a:off x="6072976" y="4726236"/>
                <a:ext cx="20664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336" y="4708236"/>
                  <a:ext cx="24228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9899-612F-2720-A4B2-A058E3BF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8B5DB28-7540-F64B-2FCF-8E49ED24D307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B33E5F-3BCD-E7E8-7680-7B5F53356DA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8CC02-3970-B8B4-746C-2057FEAC860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9B91D-0F42-79AE-2249-BB5B0D1632AE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Finding the lowest possible </a:t>
            </a:r>
            <a:r>
              <a:rPr lang="en-PH" sz="3000" b="1" dirty="0"/>
              <a:t>SSE</a:t>
            </a:r>
            <a:r>
              <a:rPr lang="en-PH" sz="3000" dirty="0"/>
              <a:t> by plugging in a bunch of values for </a:t>
            </a:r>
            <a:r>
              <a:rPr lang="en-PH" sz="3000" b="1" dirty="0"/>
              <a:t>intercept </a:t>
            </a:r>
            <a:r>
              <a:rPr lang="en-PH" sz="3000" dirty="0"/>
              <a:t>is a </a:t>
            </a:r>
            <a:r>
              <a:rPr lang="en-PH" sz="3000" b="1" dirty="0"/>
              <a:t>slow and painful method </a:t>
            </a:r>
            <a:r>
              <a:rPr lang="en-PH" sz="3000" b="1" dirty="0">
                <a:sym typeface="Wingdings" panose="05000000000000000000" pitchFamily="2" charset="2"/>
              </a:rPr>
              <a:t>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6713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1CE1-D342-98CC-F290-BC953A17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57B96E-9DEF-1FCC-321D-BF55DDCBC552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C8BC4D-825A-214F-274E-905D491E6B80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7338-B64A-DDB6-9A99-4FD600CDC47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4269D4-F9A6-B252-40B4-3EC6381CE6AC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This is where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comes to the rescue </a:t>
            </a:r>
            <a:r>
              <a:rPr lang="en-PH" sz="3000" dirty="0">
                <a:sym typeface="Wingdings" panose="05000000000000000000" pitchFamily="2" charset="2"/>
              </a:rPr>
              <a:t></a:t>
            </a:r>
            <a:r>
              <a:rPr lang="en-PH" sz="3000" dirty="0"/>
              <a:t>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53203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0A35-DD08-BE28-515E-014185D2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7AEFA3-3532-6B97-A8AD-425DF381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3432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46BA9D-BC71-3CAA-9C26-4F8C1B22288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6D839-C2C3-CFDE-2411-28CA5AB1E74A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DCDE76-150A-2B19-EDC7-F15EBC550093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only performs a few calculations if it knows that it is far from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6663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A780-15CA-751F-89C5-005E8369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FD0A36-758F-D692-0519-C4B62DF55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3115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B92476-6EEF-09B1-2217-F45574D5B09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00FEB-C7A7-FC52-3CF7-465067223946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D7695-5348-380A-D306-D72E2A9B492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increases the number of calculations when it is closer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3990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1BD4F-32CA-5CA4-8B08-B5AF0CCBD16E}"/>
              </a:ext>
            </a:extLst>
          </p:cNvPr>
          <p:cNvSpPr txBox="1">
            <a:spLocks/>
          </p:cNvSpPr>
          <p:nvPr/>
        </p:nvSpPr>
        <p:spPr>
          <a:xfrm>
            <a:off x="838199" y="1917075"/>
            <a:ext cx="1108934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6000" dirty="0"/>
              <a:t>In Machine Learning, </a:t>
            </a:r>
          </a:p>
          <a:p>
            <a:pPr marL="0" indent="0" algn="ctr">
              <a:buNone/>
            </a:pPr>
            <a:r>
              <a:rPr lang="en-PH" sz="6000" dirty="0"/>
              <a:t>we </a:t>
            </a:r>
            <a:r>
              <a:rPr lang="en-PH" sz="6000" b="1" dirty="0">
                <a:solidFill>
                  <a:srgbClr val="00B050"/>
                </a:solidFill>
              </a:rPr>
              <a:t>optimize</a:t>
            </a:r>
            <a:r>
              <a:rPr lang="en-PH" sz="6000" dirty="0"/>
              <a:t> a lot of stuff</a:t>
            </a:r>
          </a:p>
        </p:txBody>
      </p:sp>
    </p:spTree>
    <p:extLst>
      <p:ext uri="{BB962C8B-B14F-4D97-AF65-F5344CB8AC3E}">
        <p14:creationId xmlns:p14="http://schemas.microsoft.com/office/powerpoint/2010/main" val="2713961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5870-594A-C010-2C39-10DCB9F8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A76E-F55C-BF60-A0ED-B95F1CF5A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0905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C6DF55D-7FDD-3C87-60CD-0DFACA022E14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56F82-89F8-FFC9-8E6A-43B7E66D6BE9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34B08C-C4E6-7697-7386-34ABCCDE866F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689757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27FB-8AF9-01BD-5E09-00EE4B0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5073FE4-CD78-AE1B-B8C7-8F348D4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423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303EA90-402E-27DB-B589-0A37850035A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BAB0-055D-1C46-9961-4705F39DB323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2B38A-E5A4-3C4C-3D8A-F88A6EF8FAA9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43644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7FAB-A049-CAC7-E281-8641ED8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CDF31B6-288A-4374-7917-1F5023C95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8651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D2E459-9E1C-3789-2924-DB2B4B2D831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06A40-1140-143A-E3DA-6630B55B1ED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92679-7B8F-0DB7-6159-CF812BA7375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41790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3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96E2-EE70-B00E-E256-42647A49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7E57E17-F998-888B-37D9-40C3C8857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80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D8BB95-2960-3AF9-504D-6D785936B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4868-2854-0709-1307-A185C7E74224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3E29DE-C27C-C0CD-F4AB-A9616C78CA4E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529119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48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4185-4369-C455-A3CE-1E1EF0C0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EE159-72D0-2AF1-35E2-15A6221F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4575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5FE141-91F0-8BEF-DB94-DB86FD80A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84B38-7308-64BD-3778-371A55A4442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073744-7D44-B741-2C64-62DC2DB76464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209417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F444-0896-635C-A6C3-3B04FD0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34A68C0-93CE-0004-2CCA-44A42DEE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6575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3DAE4C-781E-4699-DDD1-91C7D6BC9A4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47824-1644-8027-45B1-010DCE236625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491DD-3F70-345D-4D55-178A7F63644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224324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470EF-28CA-95CA-498C-8AD08531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F8BB6E-9FAB-1929-CE9E-7DF7D63F095F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4A49DF-8D6A-6E6B-889C-8224783D19E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817D2-C78F-2C22-A295-D37F417F696C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DF97-9472-5E34-7341-64AB373A2E8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16831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30739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134652" y="342772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153922" y="32078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001939" y="19561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82" y="1309809"/>
            <a:ext cx="4612342" cy="15073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Linear Regression, we </a:t>
            </a:r>
            <a:r>
              <a:rPr lang="en-US" b="1" dirty="0">
                <a:solidFill>
                  <a:srgbClr val="00B050"/>
                </a:solidFill>
              </a:rPr>
              <a:t>optimize</a:t>
            </a:r>
            <a:r>
              <a:rPr lang="en-US" dirty="0"/>
              <a:t> the </a:t>
            </a:r>
            <a:r>
              <a:rPr lang="en-US" b="1" dirty="0"/>
              <a:t>Intercept</a:t>
            </a:r>
            <a:r>
              <a:rPr lang="en-US" dirty="0"/>
              <a:t> and </a:t>
            </a:r>
            <a:r>
              <a:rPr lang="en-US" b="1" dirty="0"/>
              <a:t>Slope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best fitting line</a:t>
            </a:r>
            <a:r>
              <a:rPr lang="en-US" dirty="0"/>
              <a:t>.</a:t>
            </a:r>
            <a:endParaRPr lang="en-PH" b="1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0DA76-7390-956E-991E-96A34CBA1E4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503272-9344-4859-0D5C-2A5020680C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DA41-545F-3EAB-1C62-9F86FA0BC072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/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blipFill>
                <a:blip r:embed="rId3"/>
                <a:stretch>
                  <a:fillRect l="-241" r="-120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/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F384-6A70-4242-E769-6C5FB746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944C3-2929-9FD6-66DB-20087F318F8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Linear Regression is just one example, there are a lot more machine learning models that we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such as..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B6D08-AE24-C18C-3DD6-04116FDA4C8B}"/>
              </a:ext>
            </a:extLst>
          </p:cNvPr>
          <p:cNvGrpSpPr/>
          <p:nvPr/>
        </p:nvGrpSpPr>
        <p:grpSpPr>
          <a:xfrm>
            <a:off x="1865024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DF1D2F3-2CF1-1888-F205-DC7D86D1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33E7E8-F571-DB92-8671-5B8374BD6CB2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70A71-0D2B-38B7-4613-AD32422CF5AC}"/>
              </a:ext>
            </a:extLst>
          </p:cNvPr>
          <p:cNvGrpSpPr/>
          <p:nvPr/>
        </p:nvGrpSpPr>
        <p:grpSpPr>
          <a:xfrm>
            <a:off x="6861976" y="2928998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432B1F39-32AF-E6E7-E3C8-3927319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C94379A-4FF3-7370-EDE7-CECB3D3A64F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6EE1-B6BA-E5AA-478F-28933CCA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A27EB-EFF4-23A8-662C-241154D3C7E8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 good news is that </a:t>
            </a:r>
            <a:r>
              <a:rPr lang="en-PH" sz="4000" b="1" dirty="0">
                <a:solidFill>
                  <a:srgbClr val="0070C0"/>
                </a:solidFill>
              </a:rPr>
              <a:t>Gradient Descent </a:t>
            </a:r>
            <a:r>
              <a:rPr lang="en-PH" sz="4000" dirty="0"/>
              <a:t>can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all of these models.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3692F-16E5-4EA8-DA40-F3B49A268E8D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3031275-6D15-2F01-4A4F-67885018E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EF9AF8-6B5D-78F5-C439-28884CF2DC3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6895C-3B0F-FBFD-AA58-9A17F48AF79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11B2B002-F583-13A3-4E68-7AD665A1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E959609-3856-B3B5-500A-FC60C10DB1E8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5CEA675F-AFF5-8E75-DF2A-6EC82476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E8FB3-5F23-002F-5BD4-B47A945C2432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717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AB55-F8D8-DACD-0133-96B214A3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E71E5-28A6-2A75-E2D4-162824EF0CA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So if we learn how to </a:t>
            </a:r>
            <a:r>
              <a:rPr lang="en-PH" sz="4000" b="1" dirty="0">
                <a:solidFill>
                  <a:srgbClr val="00B050"/>
                </a:solidFill>
              </a:rPr>
              <a:t>optimize </a:t>
            </a:r>
            <a:r>
              <a:rPr lang="en-PH" sz="4000" dirty="0"/>
              <a:t>a </a:t>
            </a:r>
            <a:r>
              <a:rPr lang="en-PH" sz="4000" b="1" dirty="0">
                <a:solidFill>
                  <a:srgbClr val="FF0000"/>
                </a:solidFill>
              </a:rPr>
              <a:t>line</a:t>
            </a:r>
            <a:r>
              <a:rPr lang="en-PH" sz="4000" dirty="0"/>
              <a:t> in Linear Regression using</a:t>
            </a:r>
            <a:r>
              <a:rPr lang="en-PH" sz="4000" b="1" dirty="0">
                <a:solidFill>
                  <a:srgbClr val="00B050"/>
                </a:solidFill>
              </a:rPr>
              <a:t> </a:t>
            </a:r>
            <a:r>
              <a:rPr lang="en-PH" sz="4000" b="1" dirty="0">
                <a:solidFill>
                  <a:srgbClr val="0070C0"/>
                </a:solidFill>
              </a:rPr>
              <a:t>Gradient Descent</a:t>
            </a:r>
            <a:endParaRPr lang="en-PH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B2CF7-B386-F813-14B8-3DE8258F238A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549CAF12-BCF7-1EC9-A3F5-73B985AF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FCC7274-7DA5-7427-8888-09CA5010FA93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9137D3-4B04-AE70-719D-1F19F35D68F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CB0B327B-55E8-7FD0-582F-2178206D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2CF3AF-2C7A-182A-449E-23B4AD4E859B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3DA640DD-8D8D-0385-0705-048C120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3B85-2939-EB34-B207-2D9D3933556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73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AAB3-2437-8C1C-6A71-A877162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CF0D74-7D96-244D-7F5A-28AC859FECD2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Then we can apply the same strategy to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 </a:t>
            </a:r>
            <a:r>
              <a:rPr lang="en-PH" sz="4000" b="1" dirty="0"/>
              <a:t>Logistic Regression </a:t>
            </a:r>
            <a:r>
              <a:rPr lang="en-PH" sz="4000" dirty="0"/>
              <a:t>model and a </a:t>
            </a:r>
            <a:r>
              <a:rPr lang="en-PH" sz="4000" b="1" dirty="0"/>
              <a:t>Neural Network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57250-512A-3B31-4D08-34720A4769D0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B9C0A53-5C5E-4E8D-8B9F-2239B6D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A587150B-B4AA-9260-1C17-5AB1C10CAFA9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F7AB5-595A-FDD9-33FF-E16DEA1F2313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F8B7D27F-0589-9571-3B68-03126C8F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127F3A-F9F0-D80C-454E-EC98BC85F0A4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63CE5081-C719-AD7A-D54E-06CD5D8C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C2A310-5030-BFB1-0A0E-3253B6A579E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392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979</Words>
  <Application>Microsoft Office PowerPoint</Application>
  <PresentationFormat>Widescreen</PresentationFormat>
  <Paragraphs>173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</vt:lpstr>
      <vt:lpstr>Aptos Display</vt:lpstr>
      <vt:lpstr>Arial</vt:lpstr>
      <vt:lpstr>Cambria Math</vt:lpstr>
      <vt:lpstr>Wingdings</vt:lpstr>
      <vt:lpstr>Office Theme</vt:lpstr>
      <vt:lpstr>Gradient Descent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631</cp:revision>
  <dcterms:created xsi:type="dcterms:W3CDTF">2024-08-08T01:29:50Z</dcterms:created>
  <dcterms:modified xsi:type="dcterms:W3CDTF">2025-03-17T16:59:49Z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