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609" r:id="rId3"/>
    <p:sldId id="611" r:id="rId4"/>
    <p:sldId id="612" r:id="rId5"/>
    <p:sldId id="662" r:id="rId6"/>
    <p:sldId id="576" r:id="rId7"/>
    <p:sldId id="594" r:id="rId8"/>
    <p:sldId id="595" r:id="rId9"/>
    <p:sldId id="596" r:id="rId10"/>
    <p:sldId id="597" r:id="rId11"/>
    <p:sldId id="598" r:id="rId12"/>
    <p:sldId id="601" r:id="rId13"/>
    <p:sldId id="602" r:id="rId14"/>
    <p:sldId id="603" r:id="rId15"/>
    <p:sldId id="604" r:id="rId16"/>
    <p:sldId id="605" r:id="rId17"/>
    <p:sldId id="606" r:id="rId18"/>
    <p:sldId id="613" r:id="rId19"/>
    <p:sldId id="614" r:id="rId20"/>
    <p:sldId id="615" r:id="rId21"/>
    <p:sldId id="616" r:id="rId22"/>
    <p:sldId id="617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34" r:id="rId39"/>
    <p:sldId id="633" r:id="rId40"/>
    <p:sldId id="635" r:id="rId41"/>
    <p:sldId id="636" r:id="rId42"/>
    <p:sldId id="637" r:id="rId43"/>
    <p:sldId id="638" r:id="rId44"/>
    <p:sldId id="639" r:id="rId45"/>
    <p:sldId id="640" r:id="rId46"/>
    <p:sldId id="641" r:id="rId47"/>
    <p:sldId id="642" r:id="rId48"/>
    <p:sldId id="643" r:id="rId49"/>
    <p:sldId id="644" r:id="rId50"/>
    <p:sldId id="645" r:id="rId51"/>
    <p:sldId id="646" r:id="rId52"/>
    <p:sldId id="647" r:id="rId53"/>
    <p:sldId id="648" r:id="rId54"/>
    <p:sldId id="649" r:id="rId55"/>
    <p:sldId id="650" r:id="rId56"/>
    <p:sldId id="651" r:id="rId57"/>
    <p:sldId id="652" r:id="rId58"/>
    <p:sldId id="653" r:id="rId59"/>
    <p:sldId id="654" r:id="rId60"/>
    <p:sldId id="655" r:id="rId61"/>
    <p:sldId id="656" r:id="rId62"/>
    <p:sldId id="657" r:id="rId63"/>
    <p:sldId id="658" r:id="rId64"/>
    <p:sldId id="659" r:id="rId65"/>
    <p:sldId id="660" r:id="rId66"/>
    <p:sldId id="667" r:id="rId67"/>
    <p:sldId id="668" r:id="rId68"/>
    <p:sldId id="669" r:id="rId69"/>
    <p:sldId id="665" r:id="rId70"/>
    <p:sldId id="599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75" autoAdjust="0"/>
    <p:restoredTop sz="89123" autoAdjust="0"/>
  </p:normalViewPr>
  <p:slideViewPr>
    <p:cSldViewPr snapToGrid="0">
      <p:cViewPr varScale="1">
        <p:scale>
          <a:sx n="134" d="100"/>
          <a:sy n="134" d="100"/>
        </p:scale>
        <p:origin x="1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0318-556E-D7AF-0436-A3FD1B159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BF6B2-4155-CEF1-D8E1-C160906E9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6828F-9FE5-258B-F339-2A1A8952A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E8C3-F036-0775-D897-EEFA94ACF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64FC1-0122-2029-EE71-7624CFF6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40BBF-ECEB-EC89-E334-51A658A79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624B3-3B69-D21B-6B3A-37DE7E6A0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9A6-E8F4-4B65-4AEC-80F03D881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A5754-812E-2877-F870-EBA807AC1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A1D8E-933C-0408-4EC4-9BE67ED1C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E43D0-4ADC-2C2C-8D90-7BCF9C41F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E340-ED58-D005-81B2-75682426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E8AF-776A-7D6D-5F7B-C0E1FD376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A8B9F-056C-85B8-3104-526CED0E5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1C9FA2-E538-460B-CA0C-F36FC21C1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70CF-FBBF-8DBA-8AE9-98EF3D161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FD05D-A2FB-3F60-1AD5-23638300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F9944-B4D8-963C-03FD-595BFEBF1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5CDFD-FDBD-7EB9-8F58-8F6ADFAD3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4D4F-0203-C6A0-D17B-18EC3CD52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D1820-13DB-05C4-90C8-313A833B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DA3601-B591-B600-9D44-BE41FD897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076DB-86CF-BE42-4FE9-195F4150D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56B18-5DB2-C3B8-77B4-B8F92E84A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FB1E-FF91-824E-300E-69D29CEAD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CE9A7-7413-B790-DDA1-4989BBCE1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DC9A-2D7C-A567-5509-FDBBE9623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CCF8-6A00-7A8E-BD39-CAE834245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D63B-8C66-E9E3-A6BC-B7C1F86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6423D-625C-3946-675D-B3EAC007F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A3F78-41EA-2F53-43A2-0EF8C529E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2125-B100-1C08-D701-AFC6F6E8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7242-36E6-5508-7D77-FD21643BA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96EEF-16DC-A329-0DD5-FD1A451E7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58134-F4A6-F2F2-C642-5245C930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A8DC-18CF-26B8-7E79-B6467E6AC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9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95337-5783-2A7E-F465-B3330E8B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CC6AF-32EC-9D13-8805-10443E10E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4AC3B-9DA3-A7A4-B77D-B3D4807C8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91C82-D4C1-E4FD-39D4-DEE780C91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43A7-B7D5-A3E3-A3AD-07CF32F9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03B14-6850-D9BC-C828-456689F9D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F4ABC-2448-4CE0-2D21-7621EB015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718D-D921-89FB-8DBE-796E3DB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C6431-B260-8436-1C66-110DF054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3EDA1-2C97-9F3F-0F9E-EC3098061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5E2BD-3325-AA3F-8331-280407A2D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8D57-705C-3D08-0758-307F2445E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CF6F-2C23-F9AA-CA7C-3CCE2280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B4B1F-CA31-91F3-63BA-D1DB235A7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F18A0-880B-9791-54A8-0EF91F99E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EF87-6012-F362-F7BF-128031B62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5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E622-AB46-D4E3-90F7-104B190B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7DA1-F812-409A-0335-4C860824E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46F24-BBDE-EBF5-4F75-2E7D14E35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D059-1733-8348-2913-AD3371A6A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3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7358-F297-2E94-A9D5-5B5087EB3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C62B6-80A7-41DB-E173-0286E94CB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7FDA2-CFB9-6DCB-67DE-474A271C7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9DD21-8DEF-A0A9-DCD9-C8826813D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9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0245-9ECE-924F-C81C-D1B370898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36876-C22B-C420-0A06-266548C7F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3200E-98F6-964F-C66A-A3D02422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7CC65-33D1-653C-C536-AF454A84D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6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DA7A-8E8E-05B3-5EAE-8E7EFB2F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EED51-7E38-08F0-F74E-CAEC0C78F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DC7BD-D9EB-E575-AB78-AD8C73E2F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D705-0F78-41A2-4218-8CF370DDC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6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1527B-C990-CB77-D21B-B5B15EA7C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6E2E6-A421-8BAA-C47D-1685BDBF4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E195C-B2B6-9CDA-54C6-67DF4A2AB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47CA0-F2F8-DD45-2372-D571EC90B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7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68E7D-6B71-6F30-CAA2-8E1E5ABD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7212B-9284-9D5B-0CE5-4F323BC68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1A25D-5EF6-053B-E796-5F6ABFC28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8849-1D6F-30B0-ECF0-B52509B7B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09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17C5E-AFC4-BC73-3D81-1E3F17C7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9B3EF-FD0A-D72F-FF2E-14B2D3393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480B8-163C-5474-F1DC-FD181D23E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3950A-40C9-ACEB-94C4-A50A3A604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8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C71F-5016-38B1-02B5-0F9CE9AE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BFFC7-8832-B199-A7C2-514674AE7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F3C28-567C-2377-1B88-97CF9063B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93FE-74D4-7DAB-BA2D-34CFB322E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88D36-0243-8D8B-FF42-6334FA89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D3212-6AE2-A5A0-E00B-402163F85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78926-ECE9-B84C-D0E0-3D5B0D913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C19B-93A1-B52D-90D2-969C0789F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BBC0-1529-1A17-7EA5-6B5E2CF13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A559B-CF4C-EE1D-E074-8E2B39782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E6CDD-A4F8-0D38-A2F5-F692B3E2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7425-97BC-A346-CDF2-FC592E9E8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FAE1-E15F-2881-9268-5D2790FB1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F3438-B993-7219-3DDD-A5A26DC2F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250C6-C6CB-42EC-FC2A-03D87D076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7B1A-93B5-AAA3-FD7A-A4C5FB41B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6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5984-2F6F-1509-DBB6-AA5D463C0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28CE8-2CFA-EDEA-D3B6-939E2D00E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C253B-ABDA-516D-32A9-7AAA335D2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F347-11BF-6040-813A-1B57D5FC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61F9-1657-FB7A-C363-07B0DBD5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C3914-7AC4-0398-49C4-681ED0440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D05E1-0AA0-3828-03A0-DB0B05318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AD5E-7994-B44A-3056-C741AEE11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86D6-EE15-0927-986C-4AF33B69B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31D4A-8B5D-B7BA-0FA6-A750C59B6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B74B4-3320-6A98-3D63-058502C94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4AEC-23AD-B312-59A4-885069E22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5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058A-05D4-D5A5-EFF7-2AF5DE381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95E0E-4D24-A258-CC64-99ED4FA88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DA3961-C42D-4C89-60D4-5BEC2456A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AAA9-648F-7435-980B-FCC5CAC37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3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6CC9C-1E2C-FA00-6D44-00126823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8B72F-8A97-1D50-7FF4-55FA77559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3FE75-F8A1-308A-B0C0-FEF3231B1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FB78-443B-DB48-51BF-04A4D1BC8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6546-04F1-AB68-436F-A6DE354C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6907F-2A65-7029-3CD1-ABE05465E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39833-DCB5-96DB-4222-2C810A3F9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8010-59DD-2C84-DA7B-6CE3DD72D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9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B81FA-843E-2434-37C4-61F53BC6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03A07-B0FC-82C5-1D13-6E0BC57BC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496C8-6CF0-1E58-B018-C1BC9CFE2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25AD-35E7-75C8-F0B0-0D994AA41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4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54EF3-913A-65A1-21F0-E988B4E46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37D96-3A35-943A-D32B-67281FF46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22A48-6A32-86CC-8B19-3D040791B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9AC2-A8D0-417E-46FB-CC2B29D80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27A3-E261-CB1C-D3BC-683A6562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19BC0-ADB9-586D-E239-B2CCCEB37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BBF27-2784-4657-0051-F7EC294AA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74194-436A-3BC3-0079-5E781B8EC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0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AC51-4F3E-BD3D-D93C-AEF1F86C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89D48-8545-1FA7-77FE-9E7CCD864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0E538-6938-3D29-8EDC-EAEA50D78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533A3-8A3A-6C6B-715C-9431A0C3A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91250-9BF9-A051-F14D-CFC19716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6B276-15A2-0E77-56B0-580D19493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D5C04-A6F0-5C11-5409-0C1313F50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9386-2A4F-7203-FD28-6C3EABF70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2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AD88B-B191-2718-C51A-7C341E4A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09BE7-5486-9C28-795A-405D5FF80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7A663-339B-979B-FB9A-1B7E29514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3CF9C-8A41-B6FF-C559-D51DF90E7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8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F92A-186B-080F-9659-A011EABD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AC54-B3BD-CCE1-F3CA-B86AA938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7BDD03-91C5-ED41-E28C-EA90152DD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0C7B-70C6-D8E7-A4F8-BEEC29831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7D27-D12C-8DFA-4E04-7F134502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E1CA81-D9B2-5E29-119E-C00389C2E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4815A-7146-4607-1005-F111E1E1D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002C4-DACF-F169-946F-A6FB52D6C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4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AE4F-97B8-2151-AB47-127129713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13295-FE91-DBAF-F25E-A31809DD3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2076D-EA6E-8CD9-5B01-DDE6355E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40A8-31C5-E1AB-59BC-A2C94C090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0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EB60-E8C1-2A57-046D-510E7F0D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5D083-C5C8-10E0-120A-7C33A9D77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2213A-1058-75A9-950F-BBEE2B8F9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A84A-ADC5-E195-B56A-43C51457B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76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A149E-255F-E267-BFEA-29B3DCE1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62308-8853-4505-E442-87DEB8D47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71B09-6A5B-C462-076D-38E1BB57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F765F-D40C-6D51-A55F-A02CD50A7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5B0E5-8F58-2C56-32CE-A76125CD2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7F8B5-F281-29E6-0B3F-6A4BE7FEF6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60F5D-0E22-65D7-BCD9-575F313E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E076-B75E-DDC1-E0D4-5AD509D84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19BA-4B91-0B49-BFA8-9FC5B4B09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6E518-3F8C-F2C5-D510-1EB73C957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0C926-5875-8CC3-9CCB-FD97F7C4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492C-5759-3AF1-EB8E-BBEED3086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01BC-BF37-0A38-5DAD-AFF8514AA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9F4C3-6703-51BA-82C5-06FCF19A6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5C82E-CF94-36C8-C43D-ACAF0897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13961-EFD6-2419-0AF4-49E3664A8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79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8C08-F8E6-FA6F-EF30-0F60BFE1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F1527-883E-37A0-212C-DD93288BA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BE397-D5A3-77E9-84E4-546C04480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D88AB-25C2-31A8-35E2-F8F418D79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3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3690-7C40-A1FB-0B79-EC457C1A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2A88C-89A4-9F14-EA73-759DA62E6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AF55B-3129-0EC7-F983-9A9A27123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AC9C-A57A-9170-B9BF-DB53FBE2A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5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CD63-D694-82B3-5FC4-9706085A7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A7083-5FED-AE55-AAE6-15BAC41D6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999F8-8FFC-714B-7C2E-E3E22AB4D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C91FE-A2BC-B9B1-2070-8393D7BA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8A2B-2F98-B8D6-DC15-8CF2F0E8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DB91C-9B9F-F57D-F382-1B3BC95C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0FFB9-C947-26CC-B0C8-76F31B835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A5714-A5DC-738E-D30E-3C2E0BEBB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86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46CD4-6F12-56DB-BA9E-7F8865B7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9F5A5-4831-4A9B-4C76-073F76718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A57C3-F329-524F-ABEC-3B174335B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9B99-87FB-3C5A-A13F-1BB584676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7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43ED8-3DC9-04B5-EE67-B09CF0B7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FD751-B129-3565-417C-1DDADA4D8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6A56F-5011-21CF-35FB-B9F5ABCB7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406E3-0253-41C1-1D74-E5239C096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048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ADC2-B871-3243-4B7F-06AD3C9A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FF2A5-8A45-CF60-C560-62CBC8DA3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19AE4-43E9-E6BD-DF7A-2E6E6CC76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D4618-5D37-414D-4D30-781DB147D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75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711B0-2AFF-20C4-F7BE-59933C82B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FAA5A-762E-A185-0636-6C945392B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AC51C-B6EC-2884-8D6E-D6141DF09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5D35-BE64-B6DE-CBE1-9AC3FF3F1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15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60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82314-AE5E-F9C0-4652-BA660CFB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FF69B-B376-920D-5EDD-AF9C788DA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AD0C0-457E-9228-853A-5CF3E2F68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C594-F9B1-196A-6E12-E9B207246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BEC3-F768-164A-C8B3-C30902B0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4D2A3-C9E8-4984-AC7D-8D24C8BBC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11702-9E15-08A7-BC70-1A29A5188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199E-A1D5-BAE0-181B-B70A6D5E1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8476F-F319-AEB4-BE7E-AF43753A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D87B2-5212-9BC5-DA7B-6AAD43FAD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63ABCE-EEC4-3E1C-524F-0BABCEED5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FC76D-97E4-0D21-C435-0BE6EF4A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A8EC-6888-909B-E85E-32AA81EAA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D205D-4BA9-3EF2-1F5E-59C707EA0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BC57E-C6C2-184A-49EA-0A6B7B289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F01C-B1F4-6551-2226-4ADF1FDF8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6358-5A7E-647A-672C-F546974D5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1ED-9757-62FB-B72F-E9F90C642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2A940-E636-E813-F237-8B628F63B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26EF-7F1A-BAC9-FBF6-D0D9E860B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5.png"/><Relationship Id="rId3" Type="http://schemas.openxmlformats.org/officeDocument/2006/relationships/image" Target="../media/image33.png"/><Relationship Id="rId21" Type="http://schemas.openxmlformats.org/officeDocument/2006/relationships/image" Target="../media/image8.sv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4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6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5.png"/><Relationship Id="rId3" Type="http://schemas.openxmlformats.org/officeDocument/2006/relationships/image" Target="../media/image33.png"/><Relationship Id="rId21" Type="http://schemas.openxmlformats.org/officeDocument/2006/relationships/image" Target="../media/image8.sv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46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6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Convolutional Neural Network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6451A-7C03-6F2D-8BFA-64A96CE0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BAC4A3-CBBC-06C4-B59E-F002A1D30416}"/>
              </a:ext>
            </a:extLst>
          </p:cNvPr>
          <p:cNvSpPr txBox="1"/>
          <p:nvPr/>
        </p:nvSpPr>
        <p:spPr>
          <a:xfrm>
            <a:off x="1306608" y="5729249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It is possible to create a simple neural network that can correctly classify it.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D842E-6CD3-6538-27CB-056E4589009F}"/>
              </a:ext>
            </a:extLst>
          </p:cNvPr>
          <p:cNvGraphicFramePr>
            <a:graphicFrameLocks noGrp="1"/>
          </p:cNvGraphicFramePr>
          <p:nvPr/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291F79FE-9F66-080D-CA6E-081A87A15DD0}"/>
              </a:ext>
            </a:extLst>
          </p:cNvPr>
          <p:cNvSpPr/>
          <p:nvPr/>
        </p:nvSpPr>
        <p:spPr>
          <a:xfrm>
            <a:off x="4821145" y="1387438"/>
            <a:ext cx="235323" cy="3943775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B649B9E-FF3E-AC2A-9DF7-D5A1F8DC8994}"/>
              </a:ext>
            </a:extLst>
          </p:cNvPr>
          <p:cNvSpPr/>
          <p:nvPr/>
        </p:nvSpPr>
        <p:spPr>
          <a:xfrm rot="16200000">
            <a:off x="2580631" y="-817885"/>
            <a:ext cx="207097" cy="4064006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C0BE7-C603-81D6-A25A-3010A87E47F6}"/>
              </a:ext>
            </a:extLst>
          </p:cNvPr>
          <p:cNvSpPr txBox="1"/>
          <p:nvPr/>
        </p:nvSpPr>
        <p:spPr>
          <a:xfrm>
            <a:off x="5106893" y="2998623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24666-318B-7AE6-3955-1B3563606D90}"/>
              </a:ext>
            </a:extLst>
          </p:cNvPr>
          <p:cNvSpPr txBox="1"/>
          <p:nvPr/>
        </p:nvSpPr>
        <p:spPr>
          <a:xfrm>
            <a:off x="2469028" y="549076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662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BF45-8EF3-01A2-B075-E6046812B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80ADF-FCDB-3FA2-8F88-F5DBD446C902}"/>
              </a:ext>
            </a:extLst>
          </p:cNvPr>
          <p:cNvSpPr txBox="1"/>
          <p:nvPr/>
        </p:nvSpPr>
        <p:spPr>
          <a:xfrm>
            <a:off x="1138520" y="5557882"/>
            <a:ext cx="731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We simply convert this grid of </a:t>
            </a:r>
            <a:r>
              <a:rPr lang="en-PH" sz="3000" b="1" dirty="0"/>
              <a:t>6x6 pixels </a:t>
            </a:r>
            <a:r>
              <a:rPr lang="en-PH" sz="3000" dirty="0"/>
              <a:t>into a single column of </a:t>
            </a:r>
            <a:r>
              <a:rPr lang="en-PH" sz="3000" b="1" dirty="0"/>
              <a:t>36 input nodes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797D41-CD68-B35F-F288-572EE6FB6673}"/>
              </a:ext>
            </a:extLst>
          </p:cNvPr>
          <p:cNvGraphicFramePr>
            <a:graphicFrameLocks noGrp="1"/>
          </p:cNvGraphicFramePr>
          <p:nvPr/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17AF99F1-0EC2-1581-6D8F-4D61C899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692" y="867334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337F69-3D23-A994-9640-72365408B5DA}"/>
              </a:ext>
            </a:extLst>
          </p:cNvPr>
          <p:cNvSpPr/>
          <p:nvPr/>
        </p:nvSpPr>
        <p:spPr>
          <a:xfrm>
            <a:off x="5615164" y="3069000"/>
            <a:ext cx="2588546" cy="720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569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E600-440E-76E7-01B7-00091C74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2AD7D-ED6F-FB4E-E8C4-6D7FEB61A1D5}"/>
              </a:ext>
            </a:extLst>
          </p:cNvPr>
          <p:cNvSpPr txBox="1"/>
          <p:nvPr/>
        </p:nvSpPr>
        <p:spPr>
          <a:xfrm>
            <a:off x="5652617" y="4297654"/>
            <a:ext cx="5327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we have </a:t>
            </a:r>
            <a:r>
              <a:rPr lang="en-PH" sz="3000" b="1" dirty="0"/>
              <a:t>36 connections </a:t>
            </a:r>
            <a:r>
              <a:rPr lang="en-PH" sz="3000" dirty="0"/>
              <a:t>from the input node to the </a:t>
            </a:r>
            <a:r>
              <a:rPr lang="en-PH" sz="3000" b="1" dirty="0">
                <a:solidFill>
                  <a:srgbClr val="FF0000"/>
                </a:solidFill>
              </a:rPr>
              <a:t>hidden layer</a:t>
            </a: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E9B53F54-C570-5651-6F5F-EB0B0422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8ABA4F-FF3F-8BFE-240D-6CBCECC006A5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4CE1E9C3-8B79-8366-7089-D7DB253E4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83D827-D2AA-40F2-F340-47FE500BCB2D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83D827-D2AA-40F2-F340-47FE500BC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2B0CFF-31B3-5ADD-78EF-A9B05F9D9972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2B0CFF-31B3-5ADD-78EF-A9B05F9D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2C86-F044-9C1E-379F-0484783244A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BF493B-101A-4162-5A4F-2A84F9FFB69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A926A5-1966-3CBF-BBEF-063CB54E985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E3C48C-12E7-12F1-F75C-4D5FF2A53B7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DB65A-BFFD-4ED4-CC22-5F9F375291A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7B9C5-10CB-EAD8-CBB0-BD7A4A5B0AE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572DFF-93BB-2637-DA99-F48D746BC88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0430CC-27BA-C5E2-7CCD-CC5E4204AAB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CAEAD7-9954-1150-FB89-B1D7041C51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511125-0B8F-D0A5-16F2-BE565220E49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A6BB13-F006-2860-080A-45C34A55A3F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60983F-D9E3-C539-46FB-58841F9F2C1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82FB60-3BDF-8FAD-9BB4-ED3410AE95B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A34BEF-FBEB-05EA-C64C-09ED6284AE2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B6B895-8B4A-2FB8-865D-4693BD5CCD5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8AE693-FE17-9BC1-68BC-5B6E00D5F57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CA26D9-6694-346E-E334-CF326A77283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CCA574-F3F2-BBD8-0AF7-51E79991B2D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1F6FE9-060C-2C97-28EC-198ACC30C9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10FAF3-FDF9-0BBA-2ADB-9C4FAD5E85A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F0BB1-1C48-D88A-8EA2-E33814DA678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A0F8B7D-2333-BDB1-09EC-26E3106FF10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A4AF4-76E0-A2B7-DDAB-80386B84046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728198-8E84-C925-3A4B-19771184638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9A4D5F-1183-E0D1-555C-1399678FB29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EA4DE9-EC6C-E4A1-D7D5-47859F02A86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5403AA-B71F-9E0C-9867-D861351F655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D52588-A6AB-26CB-B519-2633CD60E1B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46BB015-3263-0614-F527-706003B8D6E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4DB769-8520-ECCA-5635-D1DBAC56720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5D0B99-24A3-9C04-2B91-6520DAF0E2E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7BDF25D-AF31-D50C-F5F8-10A7E7B3C5E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368351-ADBF-4708-FD88-EDC43253353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283410-62A4-DA42-4575-4F1DB010CE7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B1E05C-AA4F-D060-5F4F-E04FDC79215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7EE3D9-CD49-4C79-A4C4-657767D95F2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0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8BA0-6FA9-9750-49BA-72177189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C5E16-C69C-D9D1-26B3-8A24B6484394}"/>
              </a:ext>
            </a:extLst>
          </p:cNvPr>
          <p:cNvSpPr txBox="1"/>
          <p:nvPr/>
        </p:nvSpPr>
        <p:spPr>
          <a:xfrm>
            <a:off x="5652617" y="4297654"/>
            <a:ext cx="5327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That means we have </a:t>
            </a:r>
            <a:r>
              <a:rPr lang="en-PH" sz="3000" b="1" dirty="0"/>
              <a:t>36 weights </a:t>
            </a:r>
            <a:r>
              <a:rPr lang="en-PH" sz="3000" dirty="0"/>
              <a:t>to optimize with </a:t>
            </a:r>
            <a:r>
              <a:rPr lang="en-PH" sz="3000" b="1" dirty="0"/>
              <a:t>backpropagation.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6A47185-D270-1B46-E459-EB9FE69E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7995E9-A24F-6F1F-C32D-15E75C2E5E49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2E2F16EE-B140-7DB0-02FF-7CC53CB0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D7428B-6DB9-E06C-1893-ABB6DFAEBB84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D7428B-6DB9-E06C-1893-ABB6DFAE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0F705A-3526-9F41-8833-295D9B5FDB30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0F705A-3526-9F41-8833-295D9B5FD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DFA74-37D1-B0C4-C15C-37B938945FF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D70BC3-E177-979C-9059-0BE8A7302CE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B4FAD5-B480-BECB-D0A4-9CCE9891FED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422521-AE91-0752-8721-D648B6A2404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5B4CB-885B-4244-FA95-B3EDD9D5B21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56CFD4-8DE6-1870-CFB6-C5810EF8DFF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02A5DA-E595-2430-5930-26A901DD945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11D7F2-4E47-6476-5D62-0F68E6C9239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5EB052-4D67-5EA0-4AD7-69C536C7777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5AE51E-46E8-0CD0-DCB1-965C9A5D350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391DC-EC64-B856-A637-5E5E7018A45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D548C-C1C5-BD31-0C20-702A4A2A623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BD713D-FBA9-E1D7-BCB1-F3411F1832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E29FEA-8E21-565E-D975-DDEA56A8C1F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9B0DDA-0CAE-D574-C283-FD94A12B44F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6ECB12-0C1F-5C57-797E-8F4BF4901DE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CFB96C9-9B43-65CA-5221-1EE895FDDB9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10ADB1-CB64-60FA-F066-249FC7307E5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6C702C-CB4B-1138-0F0E-33657E3D491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340985-8B92-BE8D-317A-45EF437A603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8B3A35-A6B6-921E-2AD5-A42C6B9C84E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B29956-C7D3-6C2A-0221-3E92C5DE589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EEEF9-FEAE-C335-42C3-CA8A34A0E54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469E3-3BA0-C914-D20F-A0899773B15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AB14F4E-DEFB-2C98-0A82-BDFAE0FAE0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9A3087-7F7F-C40B-9B93-E1375967987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0DF0B5-ACA3-6598-AF1E-E36E2F61658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F1712AF-C680-866A-18EF-5DCD8AC8920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6397651-0106-F533-227F-91ED8A42DCC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872BCD-8A3B-0111-004E-BCDB109F9C6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6B9CF2-CC3E-3216-CE64-B84C3D1155B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3D4D5F-C220-0317-8B0E-46CFDF31C06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5081FB-49FD-36C0-6C18-E1AE1484AD8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56244C-FE2D-2131-F843-7CFEF20E179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879B7F-0AFA-D2B7-7FCE-422D86EF41F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D8D2DD-53D8-B054-0E64-2DAA08DC88E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7BC6-B29F-8420-D602-72003D45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26B47-6707-1D3A-16D0-95EC8F71A21E}"/>
              </a:ext>
            </a:extLst>
          </p:cNvPr>
          <p:cNvSpPr txBox="1"/>
          <p:nvPr/>
        </p:nvSpPr>
        <p:spPr>
          <a:xfrm>
            <a:off x="5652617" y="4297654"/>
            <a:ext cx="597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Because this image is only small </a:t>
            </a:r>
            <a:r>
              <a:rPr lang="en-PH" sz="3000" b="1" dirty="0"/>
              <a:t>(6x6) </a:t>
            </a:r>
            <a:r>
              <a:rPr lang="en-PH" sz="3000" dirty="0"/>
              <a:t>and black and white, something like this could work.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D98A98BA-782C-D22E-EC0D-79811DF4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BB5032-4BC0-05D0-13A2-015D033981F1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42566E7-F8E2-5B24-541B-C89450D7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A7247A-67AA-989A-448A-80136F266663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A7247A-67AA-989A-448A-80136F266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571E7E-5E8A-3C34-BF9C-4FC98B376F36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571E7E-5E8A-3C34-BF9C-4FC98B37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8FDAFF-0A00-1B48-17E7-D3D801EDD5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282CF-A371-7030-1A1B-ED1C39712D8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35274-BFCF-FA26-A0E5-01953C3ABC1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09E3D-FFBC-B801-E5B3-B3B102693E8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3CBC97-86BD-72E3-EBBB-011BF021349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27992A-F25E-2123-8A22-3A34B82D783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FB6B42-6934-171A-52A4-55DFD19461F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BD721-37BB-3B70-08A5-C40280D9650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EAC948-19BC-ACF2-E082-0EAE3CBEBB3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7B0424-CF98-9525-D0C0-6D14CE5D22C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479D90-ED09-4E38-B4B4-4797E0AED66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CCD4BD-F7C2-1A1C-1823-7C30EC4994C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1C2144-43C5-EED3-3248-3F8E9BD32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90D52-EBAC-118D-587C-317F4F94882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1C563-F1DC-1193-6AE1-AAAF7695117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D76C5D-6DB3-CE72-33B9-A67F10E5BD3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86D3D4-38AF-890B-6FAE-C44E7B8E76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84D0A4-EFD6-455A-BB10-8BDD2C7943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84D69D-FBA4-CDDE-8ADE-A9B7C382485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F4B570-484E-F327-0BAC-A7AB00CADC3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8C7659-DB0B-61A2-9A04-8E7284E267C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74D3EE-039B-EF35-CEFA-DC0E1E134B1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3DFA6F-94D7-6D17-8F33-DEBD06DBFBA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8C58AB-C47D-D026-20B3-BFCC97F5192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2404D50-58DB-3E40-81DC-533B7F22240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18EC55-645D-2C99-3DF1-31E810F187E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6700E6-DE82-68EE-9799-E3494A46C0D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7DA654E-A1FD-910B-1DB7-6D7C0C91AD2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FD11BB-3667-83CF-D9F8-0D1A5918598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559444-857A-EAF0-56E7-84876FE9E9D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70201F-EEED-4973-0AE9-B2D6B47F6A4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4950EE-5C0B-F784-8EAF-40CB1F46115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2047F5-D41E-D7EA-5FDE-CF9A7AB857C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8D6D84-3FCD-6703-8787-5A747011130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CDCF75-30CC-1950-72F5-AE7C5F1EE61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BE4CB3-3CB3-E9D9-01AF-670957A398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3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095C-2201-00F6-3C05-F11A766ED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6788E-AF34-E1A9-C39F-C9F9710A63EF}"/>
              </a:ext>
            </a:extLst>
          </p:cNvPr>
          <p:cNvSpPr txBox="1"/>
          <p:nvPr/>
        </p:nvSpPr>
        <p:spPr>
          <a:xfrm>
            <a:off x="5652617" y="4297654"/>
            <a:ext cx="5327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However, if we had a larger image like </a:t>
            </a:r>
            <a:r>
              <a:rPr lang="en-PH" sz="3000" b="1" dirty="0"/>
              <a:t>100x100 pixels </a:t>
            </a:r>
            <a:r>
              <a:rPr lang="en-PH" sz="3000" dirty="0"/>
              <a:t>which is still small compared to real world pictures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2C9D119-CA38-7AF8-2AE8-1408BCB9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71500D-29FB-BBC8-D8E0-002F05734CEE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298D5543-7079-37ED-EC9E-8D7F5325E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1F2775-2770-A440-3545-66FB25D229E7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1F2775-2770-A440-3545-66FB25D2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AA6721-E45A-88BF-3202-5C0240C2600D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AA6721-E45A-88BF-3202-5C0240C26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4F4D63-7C29-FA06-D429-B89D2CD53D9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BD8E80-1172-032A-C653-30AF8458030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4709D7-FB7D-2B55-064B-1E4C99FBB8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DDD159-ACBE-4E54-A1F9-D4BEC68D682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6051FE-BD73-1A40-1CCE-3B6A14CF518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6C0E77-A1AF-F92C-A9E9-81F6F05DB89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09A977-253A-D54C-DD8F-65A1AC7F2B3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440F80-8A44-AEEE-8E91-522B99896EA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69D0D0-3673-C5F4-E126-85F617EB6D7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A5D2CF-82F4-01F0-CE36-4EA24FBF079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CFE52F-1283-B084-64E6-2F77CC3921F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D13F55-9C4D-BE55-D1F0-01D26DA85FD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8E72B7-0B7C-3A15-4995-A896364FB78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33D0E7-5A68-B5B7-2739-FBDCDE1D92F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60DD4B-90F2-6CF6-1C87-4BB4DAAD20A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B71CBF-2103-E2E8-A18D-891F237CFA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AED512-FACF-E074-4224-1513E62F5B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08E7B4-E435-E6F7-3B0D-BB0B936F321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285503-EE70-C2D4-B7F9-454B92A160A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DCBB06-A0FC-4B9E-706B-811F3B48470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62BC37-08EF-CD87-AE6B-0C6232950A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A247C9-0AB8-3232-3DAB-110F4B4550A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B9BFD6-FDF8-409A-8269-E958CBA986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81EC54-3D81-9CB7-43E7-D99B840E563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11E495-1882-6766-C7A2-D4AB8029AEC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64B606-AD15-B2E2-1E6C-1D65F7EB3D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29A59E-8CAC-810A-B72B-707CFC88C18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239334-3E13-4D20-D21C-62FDEA5B2F5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9612CE-C74B-DE8D-BC5D-042C9950A22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93A988-9E8B-9F81-E787-C552447C8E2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6F825AC-0E13-7FED-6EB9-DE188BD4C85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C1025A-C6D1-4AEB-9DDA-E19BB1CF98D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7A4A393-F124-0CB0-E554-AEB131639DA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4EDB9B-A5D1-ADBA-E8E7-25ABC0DC7D2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D07B11-2DDC-7583-288E-ED0300D9EB2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BFDC29-AEF1-D64F-F27F-FD048130F00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F194-BA79-3B5C-A3AE-0C30BCFB6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E0B4C-F0D6-82B8-AD50-76B0F418B334}"/>
              </a:ext>
            </a:extLst>
          </p:cNvPr>
          <p:cNvSpPr txBox="1"/>
          <p:nvPr/>
        </p:nvSpPr>
        <p:spPr>
          <a:xfrm>
            <a:off x="5652617" y="4297654"/>
            <a:ext cx="5327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Then we would end up with </a:t>
            </a:r>
            <a:r>
              <a:rPr lang="en-PH" sz="3000" b="1" dirty="0"/>
              <a:t>10,000 weights </a:t>
            </a:r>
            <a:r>
              <a:rPr lang="en-PH" sz="3000" dirty="0"/>
              <a:t>that we need to optimize per node in the </a:t>
            </a:r>
            <a:r>
              <a:rPr lang="en-PH" sz="3000" b="1" dirty="0">
                <a:solidFill>
                  <a:srgbClr val="FF0000"/>
                </a:solidFill>
              </a:rPr>
              <a:t>hidden layer</a:t>
            </a: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8590604-8ECF-3E93-910F-634EAFF2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929F5C-D859-9C00-34A8-BC58BDB34F38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4CF319D-F699-D147-983C-97231679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766C06-D395-9603-C2A2-CF5FD7BCD370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766C06-D395-9603-C2A2-CF5FD7BCD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9F37E5A-5413-0DFD-E7FE-1126B3755DC5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9F37E5A-5413-0DFD-E7FE-1126B3755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3E575-B7DB-2ABD-B7C0-BF8792704DF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89298C-017E-DA0A-D103-A34551E3E1A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68BC8E-D025-A1D3-C35E-C7EB37EA684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03661-665C-AC8D-3EC6-98D75E622B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ACE919-DB99-2452-5FAB-0CC8A10016D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9C2B8B-9662-2D4A-F23F-95831AA50AA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6C2AD1-8DBB-02AE-CA05-441AFEB4D9E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D4E498-4BAB-A42E-6C1D-F6DAE40003A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D958F1-714E-74BD-2226-BF1E01ED95B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F96F8-B5DF-4FCB-3F71-03210770A65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58E5C5-54A9-DD82-8D81-BC1CF5CF3A8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324133-4838-8B62-7950-543E5456906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388C49-44DD-D6FE-3483-DDA53D13FA0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CCDC2F-04E7-D9C8-84E4-65B5C34FDB8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5F8A92-DE0F-2FE5-13BB-8834A17F18F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3AF8D-A4B9-1BED-E725-C2D8324FE8B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3178C7-9332-22B4-3235-874661378DF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6B1A58-E686-3372-2E61-C70B415D9CD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1EE880-00BB-645E-9D3B-86E2DB0C1D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C1171E-5F3D-A482-D68A-447205C2375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A3DF5F-0CF5-93B8-4453-6D2B245238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0C1185-7C18-CA24-8A91-3C89F2CB6C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48FC30-F9CC-1B60-5C2A-371E0E814A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8E251C-CDA4-4A5F-C2F5-E07B5136DAB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DA229F-6359-3232-7F5B-204334DDA8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2712AE-E6B4-69AE-C041-36C479AA1FD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DB3C216-D205-68CD-09FA-C7C31F94BA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FD4A97-A189-F475-402B-ED721F7D0D0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01BB60-325B-AF8E-8410-0237579D716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E87790-1287-0810-561B-D44EBE7B186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25C3D5-2A88-32EC-EA8A-DE5581D6063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001DE1-26B2-B199-5A43-3912CBE92CA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B20AD6-B2E1-6AB9-7EA5-1D9052AE0A6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D20758-F987-2E54-C35C-C6A8C15B596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D03FD68-65A8-FA96-1B37-8944A215AF5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5CFA0B-058F-0959-F887-48949274128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0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2BDC-6362-6934-EF2A-EB6628697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92060-4E12-D065-5B87-D871B973E79F}"/>
              </a:ext>
            </a:extLst>
          </p:cNvPr>
          <p:cNvSpPr txBox="1"/>
          <p:nvPr/>
        </p:nvSpPr>
        <p:spPr>
          <a:xfrm>
            <a:off x="5652617" y="4297654"/>
            <a:ext cx="5327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this method does not scale very well.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320E91C-AE01-0059-E58F-178BFE8F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F3C200-A4EE-5E4D-3F00-F0F892F37DEA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9A38FA0-FED6-AFF4-A313-12034270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7D1F3F-5791-F749-E07B-0FBDBD78CB5F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7D1F3F-5791-F749-E07B-0FBDBD78C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9045CE-CE45-926E-1DB0-8BB59C8FCB03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9045CE-CE45-926E-1DB0-8BB59C8FC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C1551F-3968-37EB-1ACF-9FC54F8324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6856E2-A9F3-99AA-26D0-3FC068F15BC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41B046-525B-78D3-E851-C4667E275C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1EE95D-E34C-EA7E-A231-F4375FB00AC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742285-F5EA-B810-EBE2-8EBE4A3BE4B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7EDAFD-3780-0A26-D168-41B2F5D6091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AA42F-0072-02D2-9985-F856B208DEF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851F3C-ECCD-B2CC-D59E-DE394B33549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228F4-66C6-44AD-819C-3D477D848FF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BB4901-E035-3056-30B8-0BEAA34FA7D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269FF9-F1A0-FF48-97B9-786CB7389A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DBBEDD-1B91-F9F2-703C-03EB06F82D8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427973-CEF2-14E8-B3B4-D1BB2724968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81441-8A23-D706-F39A-0D5F993BD66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08168E-978D-5442-8E09-1394E5084BA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7B7D22-C50C-7E93-2A2E-F76EBEB42FF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3040B7-B242-BD39-114B-06E3D2940FE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DDDF77-24B3-BEE9-409E-889B22E12A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C3592A-D880-830F-E476-E52E87DF89F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19873F-EECC-568A-53E4-AFEEE407DB5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285FC1-7425-5B63-EB86-B6728D67B88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C25AE5-7806-45BC-552B-F76CB02FF47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2C605E0-FC94-98F6-A99E-A299DDBAEED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8E770E8-9986-A637-24EC-7369A539FC7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DD8F447-737B-CE1F-F924-B149FA41679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DC198F-07A5-C7B5-D64F-ABB0DCCBDAB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D9E12C-6548-2EDB-1492-2DDAE508E5B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C6BD60-5CC2-A7D0-3564-4DA5105D4E5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6A662F-389D-DBD9-49C3-CFB19259C6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844B51E-0BC7-96F7-98E2-D4C3AB59AF8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75426BC-388A-8A35-B8CC-0AA0C1C7FB3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EF2280-7687-DF3D-C682-AA41DBF6E3F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FD29E1C-999A-87BF-B1D7-F64C42760F1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2BC57E-EF23-C60D-CF71-403E280FBB7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CD4DC2-CB0C-42E2-6563-8EEC348B1F9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D9FB1F-2436-3CEA-5AC1-3BE68FE449D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Graphic 2" descr="Thumbs Down with solid fill">
            <a:extLst>
              <a:ext uri="{FF2B5EF4-FFF2-40B4-BE49-F238E27FC236}">
                <a16:creationId xmlns:a16="http://schemas.microsoft.com/office/drawing/2014/main" id="{2C160D48-D1ED-F514-7070-D5A9D0FDD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2323" y="4783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8EBFE5-C850-6FD0-E2EB-4CCB1376F90A}"/>
              </a:ext>
            </a:extLst>
          </p:cNvPr>
          <p:cNvSpPr txBox="1"/>
          <p:nvPr/>
        </p:nvSpPr>
        <p:spPr>
          <a:xfrm>
            <a:off x="735806" y="5212404"/>
            <a:ext cx="10544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Thus, classification of large and complicated images is usually done using </a:t>
            </a:r>
            <a:r>
              <a:rPr lang="en-PH" sz="3000" dirty="0" err="1"/>
              <a:t>somethind</a:t>
            </a:r>
            <a:r>
              <a:rPr lang="en-PH" sz="3000" dirty="0"/>
              <a:t> called a </a:t>
            </a:r>
            <a:r>
              <a:rPr lang="en-PH" sz="3000" b="1" dirty="0">
                <a:solidFill>
                  <a:srgbClr val="0070C0"/>
                </a:solidFill>
              </a:rPr>
              <a:t>Convolutional Neural Network</a:t>
            </a:r>
          </a:p>
        </p:txBody>
      </p:sp>
      <p:pic>
        <p:nvPicPr>
          <p:cNvPr id="9" name="Picture 8" descr="A person in a suit&#10;&#10;AI-generated content may be incorrect.">
            <a:extLst>
              <a:ext uri="{FF2B5EF4-FFF2-40B4-BE49-F238E27FC236}">
                <a16:creationId xmlns:a16="http://schemas.microsoft.com/office/drawing/2014/main" id="{14E1FF1E-2C41-4307-DCC4-9FB88AF5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1540349"/>
            <a:ext cx="2426873" cy="3240000"/>
          </a:xfrm>
          <a:prstGeom prst="rect">
            <a:avLst/>
          </a:prstGeom>
        </p:spPr>
      </p:pic>
      <p:pic>
        <p:nvPicPr>
          <p:cNvPr id="10" name="Picture 9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865FE7F3-952C-1B37-5010-F3DEEDDF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1540349"/>
            <a:ext cx="2609471" cy="3240000"/>
          </a:xfrm>
          <a:prstGeom prst="rect">
            <a:avLst/>
          </a:prstGeom>
        </p:spPr>
      </p:pic>
      <p:pic>
        <p:nvPicPr>
          <p:cNvPr id="11" name="Picture 10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FB6DDD98-D164-C330-D7C2-32586588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1540349"/>
            <a:ext cx="2750344" cy="3240000"/>
          </a:xfrm>
          <a:prstGeom prst="rect">
            <a:avLst/>
          </a:prstGeom>
        </p:spPr>
      </p:pic>
      <p:pic>
        <p:nvPicPr>
          <p:cNvPr id="12" name="Picture 11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EDCB7763-F6EE-E15D-FCC0-0BC6CF6E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1540349"/>
            <a:ext cx="254793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6C4EA-F19C-7273-2048-5EBA2C285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DDEFC-E259-3A1E-3F86-927592E748B9}"/>
              </a:ext>
            </a:extLst>
          </p:cNvPr>
          <p:cNvSpPr txBox="1"/>
          <p:nvPr/>
        </p:nvSpPr>
        <p:spPr>
          <a:xfrm>
            <a:off x="2115506" y="5757907"/>
            <a:ext cx="8232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 first thing a </a:t>
            </a:r>
            <a:r>
              <a:rPr lang="en-PH" sz="3000" b="1" dirty="0">
                <a:solidFill>
                  <a:srgbClr val="0070C0"/>
                </a:solidFill>
              </a:rPr>
              <a:t>Convolutional Neural Network </a:t>
            </a:r>
            <a:r>
              <a:rPr lang="en-PH" sz="3000" dirty="0"/>
              <a:t>does is apply a </a:t>
            </a:r>
            <a:r>
              <a:rPr lang="en-PH" sz="3000" b="1" dirty="0">
                <a:solidFill>
                  <a:srgbClr val="0070C0"/>
                </a:solidFill>
              </a:rPr>
              <a:t>Filter</a:t>
            </a:r>
            <a:r>
              <a:rPr lang="en-PH" sz="3000" dirty="0"/>
              <a:t> to the Input image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B17585-7379-1363-6389-D77932B69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12356"/>
              </p:ext>
            </p:extLst>
          </p:nvPr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A433C-CBE0-FF67-6ECA-8A25839F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89389"/>
              </p:ext>
            </p:extLst>
          </p:nvPr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6B9BDA-CF2A-91C6-9E45-755A163631E8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D3293-1CA8-1BB9-ACBE-39D8329F3C6D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4799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C04C-AB90-808F-2A30-F2196242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Image are Numbers</a:t>
            </a: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F3F1E29A-CFBA-6F6A-300C-84C4FB0B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2018980"/>
            <a:ext cx="2426873" cy="3240000"/>
          </a:xfrm>
          <a:prstGeom prst="rect">
            <a:avLst/>
          </a:prstGeom>
        </p:spPr>
      </p:pic>
      <p:pic>
        <p:nvPicPr>
          <p:cNvPr id="5" name="Picture 4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3ED9F7C8-7E6B-2D32-8F13-4046D425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2018980"/>
            <a:ext cx="2609471" cy="3240000"/>
          </a:xfrm>
          <a:prstGeom prst="rect">
            <a:avLst/>
          </a:prstGeom>
        </p:spPr>
      </p:pic>
      <p:pic>
        <p:nvPicPr>
          <p:cNvPr id="6" name="Picture 5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46AC396B-6F3F-625D-57A9-FB07AA41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2018980"/>
            <a:ext cx="2750344" cy="3240000"/>
          </a:xfrm>
          <a:prstGeom prst="rect">
            <a:avLst/>
          </a:prstGeom>
        </p:spPr>
      </p:pic>
      <p:pic>
        <p:nvPicPr>
          <p:cNvPr id="7" name="Picture 6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C4D97A2A-01FB-8055-EA5E-455CF0D4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2018980"/>
            <a:ext cx="254793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C57EC8-117B-A012-841F-D9B3D8A8AC22}"/>
              </a:ext>
            </a:extLst>
          </p:cNvPr>
          <p:cNvSpPr txBox="1"/>
          <p:nvPr/>
        </p:nvSpPr>
        <p:spPr>
          <a:xfrm>
            <a:off x="615931" y="5557372"/>
            <a:ext cx="2609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What we see!</a:t>
            </a:r>
            <a:endParaRPr lang="en-PH" sz="3000" b="1" dirty="0"/>
          </a:p>
        </p:txBody>
      </p:sp>
      <p:pic>
        <p:nvPicPr>
          <p:cNvPr id="9" name="Picture 8" descr="A pair of brown eyes&#10;&#10;AI-generated content may be incorrect.">
            <a:extLst>
              <a:ext uri="{FF2B5EF4-FFF2-40B4-BE49-F238E27FC236}">
                <a16:creationId xmlns:a16="http://schemas.microsoft.com/office/drawing/2014/main" id="{54CE892D-FDD6-CFD9-AE6F-8C814FA2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79" y="52943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EF0CE-A2F8-9FFF-0DB9-D064F270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E663C-3658-45D7-2CF7-72968E996D06}"/>
              </a:ext>
            </a:extLst>
          </p:cNvPr>
          <p:cNvSpPr txBox="1"/>
          <p:nvPr/>
        </p:nvSpPr>
        <p:spPr>
          <a:xfrm>
            <a:off x="1513762" y="5546957"/>
            <a:ext cx="9164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</a:t>
            </a:r>
            <a:r>
              <a:rPr lang="en-PH" sz="3000" b="1" dirty="0"/>
              <a:t>Convolutional Neural Networks</a:t>
            </a:r>
            <a:r>
              <a:rPr lang="en-PH" sz="3000" dirty="0"/>
              <a:t>, a </a:t>
            </a:r>
            <a:r>
              <a:rPr lang="en-PH" sz="3000" b="1" dirty="0"/>
              <a:t>Filter</a:t>
            </a:r>
            <a:r>
              <a:rPr lang="en-PH" sz="3000" dirty="0"/>
              <a:t> is a smaller square that is commonly </a:t>
            </a:r>
            <a:r>
              <a:rPr lang="en-PH" sz="3000" b="1" dirty="0"/>
              <a:t>3 pixels by 3 pixels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0F1B7E-C9BF-2352-E025-A6798B1942E6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EDE5D9-A78B-E2BC-2DBC-40FC5D983C5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4230DC-6C64-1611-63BF-C4F8B46B6874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E2C05-27AF-0640-A1AF-2D60F01B6A01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189748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13A9-3613-9C29-CFE3-3E21DD1B3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9B41D4-C7AC-0EE7-A4E6-63D517CF79D6}"/>
              </a:ext>
            </a:extLst>
          </p:cNvPr>
          <p:cNvSpPr txBox="1"/>
          <p:nvPr/>
        </p:nvSpPr>
        <p:spPr>
          <a:xfrm>
            <a:off x="1513762" y="5546957"/>
            <a:ext cx="957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pixel values of the </a:t>
            </a:r>
            <a:r>
              <a:rPr lang="en-PH" sz="3000" b="1" dirty="0"/>
              <a:t>Filter</a:t>
            </a:r>
            <a:r>
              <a:rPr lang="en-PH" sz="3000" dirty="0"/>
              <a:t> start with random values when training a </a:t>
            </a:r>
            <a:r>
              <a:rPr lang="en-PH" sz="3000" b="1" dirty="0"/>
              <a:t>Convolutional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E0BB6-B26D-08C0-0EA4-8FCDCB3C8558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59A253-6E75-C727-EDF3-7F8CB14D3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48838"/>
              </p:ext>
            </p:extLst>
          </p:nvPr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1EBD05-B053-13B0-45AE-4DAD638FBBD6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8C30E-AC30-29FD-E199-67C9CC5809A0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1472044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49CE1-D87E-6993-551D-499041506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4210F-32A8-168F-1EBD-4EA2B0109A4E}"/>
              </a:ext>
            </a:extLst>
          </p:cNvPr>
          <p:cNvSpPr txBox="1"/>
          <p:nvPr/>
        </p:nvSpPr>
        <p:spPr>
          <a:xfrm>
            <a:off x="1513762" y="5546957"/>
            <a:ext cx="957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after training with </a:t>
            </a:r>
            <a:r>
              <a:rPr lang="en-PH" sz="3000" b="1" dirty="0"/>
              <a:t>backpropagation</a:t>
            </a:r>
            <a:r>
              <a:rPr lang="en-PH" sz="3000" dirty="0"/>
              <a:t>, we end up with something more useful.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A6BA69-34FB-D6D3-074A-8FA46B3A0D63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657F29-6988-EECF-EDC3-D710272E18F0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2363B7-74E2-72D7-36F8-530D60E4D0FE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B3109-AFA2-EF03-9900-7A65663290A3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116263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7B24-6C53-4155-3B3C-29D1BD55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61AE-DB2C-5F75-BEBC-ADF624E68227}"/>
              </a:ext>
            </a:extLst>
          </p:cNvPr>
          <p:cNvSpPr txBox="1"/>
          <p:nvPr/>
        </p:nvSpPr>
        <p:spPr>
          <a:xfrm>
            <a:off x="1535194" y="5536076"/>
            <a:ext cx="957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To apply the Filter to the image, we overlay the Filter onto the image.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F9843-1C47-24A1-8208-6E196AD539B9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54294C-65D5-92E0-29F5-B04957FEA576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CF1B-B208-22FE-6E3E-C04F68E52533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C35E-F4F5-B86E-7994-A0DBB996C0E7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C015F-9A52-3320-0C6D-5A2497768F06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A8C9C9E-CD71-3662-69AA-A02864389084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0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9D9E-494C-40CD-2516-E2096A36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4CF3A-D506-5857-3BF3-2522F8BDD505}"/>
              </a:ext>
            </a:extLst>
          </p:cNvPr>
          <p:cNvSpPr txBox="1"/>
          <p:nvPr/>
        </p:nvSpPr>
        <p:spPr>
          <a:xfrm>
            <a:off x="1535194" y="5536076"/>
            <a:ext cx="9573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then we multiply together each overlapping pixel.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67819-CCFD-BEA4-DA8C-477B3CB4DE72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D325C5-109A-2BB3-1325-DFC642FD8AB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FA7BBE-54EA-1AC1-C348-B531CEB117CD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78C56-C101-16D2-A3A7-EFC383D0E692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2CE6C-1200-636D-7FD0-E54E8FC916BC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91469CF-0954-9C47-5DC7-1453CFCB9D55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844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E5321-2ECB-9189-ED6E-32784974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AC4EB-D57D-E4E3-7A11-EAE086CAE61F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F9AEA5-1033-F57D-82FC-4B25C1447ACC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D410C4-F713-6002-8A8E-827C7527760F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C874F-139E-8F7D-D983-D8E38708E734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37B-77B2-BF1E-1D93-2815348F1FDE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6E25AA6-0259-6CC4-0B47-28224812C719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0912F-6E02-82DA-FA2E-77C8F7E63D57}"/>
              </a:ext>
            </a:extLst>
          </p:cNvPr>
          <p:cNvSpPr/>
          <p:nvPr/>
        </p:nvSpPr>
        <p:spPr>
          <a:xfrm>
            <a:off x="1201106" y="1235359"/>
            <a:ext cx="656269" cy="62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ACF4C-DD48-FA7D-1A16-B02B9B2EEC8E}"/>
              </a:ext>
            </a:extLst>
          </p:cNvPr>
          <p:cNvSpPr/>
          <p:nvPr/>
        </p:nvSpPr>
        <p:spPr>
          <a:xfrm>
            <a:off x="6870654" y="1894025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A55F03-6433-3DDC-8A52-25F3117241CD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A55F03-6433-3DDC-8A52-25F31172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6894984-276C-EEB9-9C93-6D07787A862E}"/>
              </a:ext>
            </a:extLst>
          </p:cNvPr>
          <p:cNvSpPr/>
          <p:nvPr/>
        </p:nvSpPr>
        <p:spPr>
          <a:xfrm>
            <a:off x="6816156" y="459322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971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EED1-CD5C-C175-95B7-FD3A8F84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081E37-3BA9-2B45-1997-D52A44E5E6DE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DAA5D9-4D5C-A6F4-E34E-B2D14207FE79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1C971-3FDB-A2E4-96B8-257CA198229C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6A782-AA80-6514-6550-2D633B156F40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E2B6F-D62D-EA7D-20A1-C21C89F0603D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C77010C-CC74-336A-C4C3-73870F7B8747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775F3-7F01-C8E7-FB56-A252480F9D94}"/>
              </a:ext>
            </a:extLst>
          </p:cNvPr>
          <p:cNvSpPr/>
          <p:nvPr/>
        </p:nvSpPr>
        <p:spPr>
          <a:xfrm>
            <a:off x="1887191" y="1224479"/>
            <a:ext cx="656269" cy="62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4DA59-6F34-859E-F6E5-2FA36E7EB713}"/>
              </a:ext>
            </a:extLst>
          </p:cNvPr>
          <p:cNvSpPr/>
          <p:nvPr/>
        </p:nvSpPr>
        <p:spPr>
          <a:xfrm>
            <a:off x="7921600" y="1901475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413C8-3B2C-6418-EE00-837C36E7FEA1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413C8-3B2C-6418-EE00-837C36E7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E99C7-6DF7-EE5C-7174-B992B38015C8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E99C7-6DF7-EE5C-7174-B992B3801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B2FF7B-A090-5AA3-6409-E6BD83102C03}"/>
              </a:ext>
            </a:extLst>
          </p:cNvPr>
          <p:cNvSpPr/>
          <p:nvPr/>
        </p:nvSpPr>
        <p:spPr>
          <a:xfrm>
            <a:off x="7965787" y="4576116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387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2EFCF-1C40-EE04-18B2-1062F096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1D7E36-8C23-EBBA-9492-4319BF85C0DA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E32CC1-5F11-ABA9-1B0C-9AD744E6C037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1BC163-DB18-D4DF-7305-88D8AF304F05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A9189-8E0A-E018-8A86-CFB5D653F85A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C1C2D-97A6-CEE2-872F-44ADB3FAF7DF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04605E2-1FA7-F3E8-D780-8002D28A1998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2ACA1-F541-FBF2-DCD8-D3C1E9BBF13F}"/>
              </a:ext>
            </a:extLst>
          </p:cNvPr>
          <p:cNvSpPr/>
          <p:nvPr/>
        </p:nvSpPr>
        <p:spPr>
          <a:xfrm>
            <a:off x="2586118" y="1224479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54023-9112-C950-82CB-AC9AC0B5E347}"/>
              </a:ext>
            </a:extLst>
          </p:cNvPr>
          <p:cNvSpPr/>
          <p:nvPr/>
        </p:nvSpPr>
        <p:spPr>
          <a:xfrm>
            <a:off x="8993978" y="190861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D432A-C757-0CE6-966C-E35C75809915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D432A-C757-0CE6-966C-E35C7580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F8CC9-449F-D120-A6D6-1F9553FE9C31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F8CC9-449F-D120-A6D6-1F9553FE9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A9025-01D1-EF25-7667-592B4D710CEA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A9025-01D1-EF25-7667-592B4D710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BC32CD2-534E-0FF3-F848-5D92474A5106}"/>
              </a:ext>
            </a:extLst>
          </p:cNvPr>
          <p:cNvSpPr/>
          <p:nvPr/>
        </p:nvSpPr>
        <p:spPr>
          <a:xfrm>
            <a:off x="9082355" y="4576116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1781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732C-174D-A367-AD2A-E0F68844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686299-4C6A-0723-0252-58940D9B82FA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6F9EAB-6FFF-5AEB-5279-312BC0B7B279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49EEB0-C80E-1386-806C-0555F79BCFC3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EEE21-F44A-1948-3F85-0D3A1B5CAB4D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433EC-58BD-D825-457E-CD283C80BA4C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CBAA79F-86AB-AC9E-1A0C-2256B400CBE8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92A10-D9F3-2D0E-CB7A-EE0374F7594A}"/>
              </a:ext>
            </a:extLst>
          </p:cNvPr>
          <p:cNvSpPr/>
          <p:nvPr/>
        </p:nvSpPr>
        <p:spPr>
          <a:xfrm>
            <a:off x="1201677" y="1858419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0C2ED-EAFF-A4B8-2051-0783EE0E6DE9}"/>
              </a:ext>
            </a:extLst>
          </p:cNvPr>
          <p:cNvSpPr/>
          <p:nvPr/>
        </p:nvSpPr>
        <p:spPr>
          <a:xfrm>
            <a:off x="6849223" y="2730987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E96B1B-AEED-F8E9-3DB1-C0555A26D954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E96B1B-AEED-F8E9-3DB1-C0555A26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DD3150-DF44-8207-C76A-500BAF7A9A77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DD3150-DF44-8207-C76A-500BAF7A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7FC90-5D13-6787-93F1-465B5F297052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7FC90-5D13-6787-93F1-465B5F29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6A8A4-301F-7838-F922-B849737019B5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6A8A4-301F-7838-F922-B8497370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230DF8A-E495-4966-7220-5839D12892E5}"/>
              </a:ext>
            </a:extLst>
          </p:cNvPr>
          <p:cNvSpPr/>
          <p:nvPr/>
        </p:nvSpPr>
        <p:spPr>
          <a:xfrm>
            <a:off x="6781189" y="513728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015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C0639-CC2D-BF1A-AD06-1E18FEA1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634916-BA12-3677-FD45-9CCB8AAA8B38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68AB0-1BFF-248B-EED1-34E444AFD1A1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BA1018-F57F-25A1-F0CB-F992040FEE28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2E5AF-B34F-88CC-E242-A8AF138DF353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4C55F-A416-F6B0-5218-B9EF1B116BC1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AEF265B-F7A8-C5D7-D40C-932CB5079753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99426-21D3-D614-24E1-CEBEBBA7BC48}"/>
              </a:ext>
            </a:extLst>
          </p:cNvPr>
          <p:cNvSpPr/>
          <p:nvPr/>
        </p:nvSpPr>
        <p:spPr>
          <a:xfrm>
            <a:off x="1887191" y="1865041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02131-BAE2-9D05-D3B4-92067E40C782}"/>
              </a:ext>
            </a:extLst>
          </p:cNvPr>
          <p:cNvSpPr/>
          <p:nvPr/>
        </p:nvSpPr>
        <p:spPr>
          <a:xfrm>
            <a:off x="7921600" y="2730987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92EC20-BE6D-5213-FDCE-3EC0E7321E80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92EC20-BE6D-5213-FDCE-3EC0E732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F7E86A-AA0C-DAB1-BCD4-FB4AB79237A6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F7E86A-AA0C-DAB1-BCD4-FB4AB7923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6DA005-A702-F2AA-10AC-7C0E6A4DAC80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6DA005-A702-F2AA-10AC-7C0E6A4D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E0DBBF-D0BF-AA99-9CE1-2C1743A43913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E0DBBF-D0BF-AA99-9CE1-2C1743A43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BC8D5A-EE69-F02F-43D4-E8085991D9B1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BC8D5A-EE69-F02F-43D4-E8085991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E49300F-6B4F-653A-EA52-BB0E6C22DD0F}"/>
              </a:ext>
            </a:extLst>
          </p:cNvPr>
          <p:cNvSpPr/>
          <p:nvPr/>
        </p:nvSpPr>
        <p:spPr>
          <a:xfrm>
            <a:off x="7965786" y="513728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51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16CC0-B0F4-72C8-8922-71D78953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21BA-1B2A-24EE-69A2-3E084E22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Image are Numbers</a:t>
            </a: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FC7F6534-6A38-D3B3-570F-268EAF0E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2018980"/>
            <a:ext cx="2426873" cy="3240000"/>
          </a:xfrm>
          <a:prstGeom prst="rect">
            <a:avLst/>
          </a:prstGeom>
        </p:spPr>
      </p:pic>
      <p:pic>
        <p:nvPicPr>
          <p:cNvPr id="5" name="Picture 4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EFC1FBA6-DF6D-0356-D59F-98277183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2018980"/>
            <a:ext cx="2609471" cy="3240000"/>
          </a:xfrm>
          <a:prstGeom prst="rect">
            <a:avLst/>
          </a:prstGeom>
        </p:spPr>
      </p:pic>
      <p:pic>
        <p:nvPicPr>
          <p:cNvPr id="6" name="Picture 5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2E27F847-1C30-C0CF-CA7A-D4DBCDBE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2018980"/>
            <a:ext cx="2750344" cy="3240000"/>
          </a:xfrm>
          <a:prstGeom prst="rect">
            <a:avLst/>
          </a:prstGeom>
        </p:spPr>
      </p:pic>
      <p:pic>
        <p:nvPicPr>
          <p:cNvPr id="7" name="Picture 6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7212B66D-3332-7D1F-A8B8-CAC507AE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2018980"/>
            <a:ext cx="254793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9DB0B-9293-1CD5-BFEF-F65A35BA7028}"/>
              </a:ext>
            </a:extLst>
          </p:cNvPr>
          <p:cNvSpPr txBox="1"/>
          <p:nvPr/>
        </p:nvSpPr>
        <p:spPr>
          <a:xfrm>
            <a:off x="615931" y="5557372"/>
            <a:ext cx="2609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What we see!</a:t>
            </a:r>
            <a:endParaRPr lang="en-PH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6F663-1674-EE3B-8039-B2F8638AB9F3}"/>
              </a:ext>
            </a:extLst>
          </p:cNvPr>
          <p:cNvSpPr txBox="1"/>
          <p:nvPr/>
        </p:nvSpPr>
        <p:spPr>
          <a:xfrm>
            <a:off x="8447483" y="5535475"/>
            <a:ext cx="3710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What computers see!</a:t>
            </a:r>
            <a:endParaRPr lang="en-PH" sz="3000" b="1" dirty="0"/>
          </a:p>
        </p:txBody>
      </p:sp>
      <p:pic>
        <p:nvPicPr>
          <p:cNvPr id="9" name="Picture 8" descr="A pair of brown eyes&#10;&#10;AI-generated content may be incorrect.">
            <a:extLst>
              <a:ext uri="{FF2B5EF4-FFF2-40B4-BE49-F238E27FC236}">
                <a16:creationId xmlns:a16="http://schemas.microsoft.com/office/drawing/2014/main" id="{42B23F23-1202-E1A9-F865-2080AD6F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79" y="52943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51E0-E946-05BD-1D6D-C0C7B13B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B5B027-2EEC-5AE7-2E0D-9E6AC5FFB1DF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3F317-5E74-6556-73FF-416B4DAFCBFB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29A47B-A8F6-7F9A-25CD-12FE1ED63591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F21C6-1A3E-902F-F5EB-A528247D37BD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904DF-C468-3F1D-0ED0-3B594F28958F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DC985E7-CF1A-29A7-41EE-CF0EA3B2931F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16C62-A849-FDBF-3FBC-D4B4B9EDB572}"/>
              </a:ext>
            </a:extLst>
          </p:cNvPr>
          <p:cNvSpPr/>
          <p:nvPr/>
        </p:nvSpPr>
        <p:spPr>
          <a:xfrm>
            <a:off x="2572706" y="1891701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C2ADF-605A-BF5C-1C23-4E642A59DD65}"/>
              </a:ext>
            </a:extLst>
          </p:cNvPr>
          <p:cNvSpPr/>
          <p:nvPr/>
        </p:nvSpPr>
        <p:spPr>
          <a:xfrm>
            <a:off x="8993978" y="2730987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F93D7-D418-869B-2CB2-B7146ECF56D6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F93D7-D418-869B-2CB2-B7146ECF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56E74F-893B-7D98-BDA5-FFDC03FA7DC1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56E74F-893B-7D98-BDA5-FFDC03FA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AE1A01-A65E-C9CC-4E56-5A5D4A7C1800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AE1A01-A65E-C9CC-4E56-5A5D4A7C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1354A-D807-7320-49FF-5138CCE7218D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1354A-D807-7320-49FF-5138CCE72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3224D-1A71-3D22-8144-13029C08E3EC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3224D-1A71-3D22-8144-13029C08E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41327E-DB87-6A0F-0F29-74FB489E5F9E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41327E-DB87-6A0F-0F29-74FB489E5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DD1AE69-DC81-A317-786E-CFCED399F5E3}"/>
              </a:ext>
            </a:extLst>
          </p:cNvPr>
          <p:cNvSpPr/>
          <p:nvPr/>
        </p:nvSpPr>
        <p:spPr>
          <a:xfrm>
            <a:off x="9038164" y="513728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905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B479-322A-3583-E244-A947D11B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FBF4DE-68F8-1BC5-6A96-999243D0A98B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93754-3C1F-A15C-0149-1BD456ABE710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38BEEF-F1AE-812E-679C-E60017E0FB41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222AF-7AE9-E1A9-C924-AAECBEBE7837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4F525-7A63-F97F-E3A3-96AC355934AD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7638D76-B35A-FD35-D07F-C0CD206555A8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09773-6C14-24D2-087D-E3CA7ECB1397}"/>
              </a:ext>
            </a:extLst>
          </p:cNvPr>
          <p:cNvSpPr/>
          <p:nvPr/>
        </p:nvSpPr>
        <p:spPr>
          <a:xfrm>
            <a:off x="1201677" y="2552693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E1E7-ECB6-55D5-2BA3-DBB92916AE50}"/>
              </a:ext>
            </a:extLst>
          </p:cNvPr>
          <p:cNvSpPr/>
          <p:nvPr/>
        </p:nvSpPr>
        <p:spPr>
          <a:xfrm>
            <a:off x="6849223" y="357910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401EF-7B4E-4301-EB8C-7576AE3A647A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401EF-7B4E-4301-EB8C-7576AE3A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C3140B-2648-07EF-ED8D-7CCAD643C7C5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C3140B-2648-07EF-ED8D-7CCAD643C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9814B2-0482-DBC3-150A-6CB0378C3934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9814B2-0482-DBC3-150A-6CB0378C3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E5E647-D4EF-BD55-5E57-0AFD6338698F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E5E647-D4EF-BD55-5E57-0AFD6338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C2514-CC48-3EF7-5D2A-0CB6814872B3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C2514-CC48-3EF7-5D2A-0CB68148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392CC-291F-3583-3A4B-80BB1366AA45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392CC-291F-3583-3A4B-80BB1366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A4DC31-F73D-13BA-49C6-54FF2BB726E5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A4DC31-F73D-13BA-49C6-54FF2BB72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9EE7627-6A40-CB55-7351-DF8E1991BC55}"/>
              </a:ext>
            </a:extLst>
          </p:cNvPr>
          <p:cNvSpPr/>
          <p:nvPr/>
        </p:nvSpPr>
        <p:spPr>
          <a:xfrm>
            <a:off x="6781189" y="5698450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6310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72967-F7DC-405F-B665-B9456881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91592A-185B-3845-E965-807AE2AE2F67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16828E-9C85-3D75-6C35-D0F9A53307B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6BEE1B-2567-E3EA-D872-BDB68743D15E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FD22E-FBD2-4639-17B2-DAE8F8F583F8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F99B2-5B31-2DD3-0294-48B2855459D2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992B17C-DDE8-7754-5FF7-3847145D2ED1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DB502-0359-C473-1A5B-978A65F3963B}"/>
              </a:ext>
            </a:extLst>
          </p:cNvPr>
          <p:cNvSpPr/>
          <p:nvPr/>
        </p:nvSpPr>
        <p:spPr>
          <a:xfrm>
            <a:off x="1887191" y="2559835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D99D4-EC97-09E3-FCC8-7DE2FC7A1106}"/>
              </a:ext>
            </a:extLst>
          </p:cNvPr>
          <p:cNvSpPr/>
          <p:nvPr/>
        </p:nvSpPr>
        <p:spPr>
          <a:xfrm>
            <a:off x="7921600" y="357910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E3692D-1A1A-FC61-1A2C-90C887056174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E3692D-1A1A-FC61-1A2C-90C88705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B058C-1C7F-C714-88AA-2B82D19A44E1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B058C-1C7F-C714-88AA-2B82D19A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42BF0-3EE1-9D45-F8DE-651A45CEE7C0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42BF0-3EE1-9D45-F8DE-651A45CE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260FE-4E1D-A91A-848A-277BB1FB51ED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260FE-4E1D-A91A-848A-277BB1FB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AA80-32FE-ECA2-3C3C-822DF8ECA3E0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AA80-32FE-ECA2-3C3C-822DF8EC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82A698-DCA2-845B-51B3-A8E9BC25BAC4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82A698-DCA2-845B-51B3-A8E9BC25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50C47-F75E-CA04-9F4B-346AA2F083B8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50C47-F75E-CA04-9F4B-346AA2F0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72D92-70FD-5F49-6DFD-ECE439C7B6B3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72D92-70FD-5F49-6DFD-ECE439C7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17AC462-B1A6-8919-1951-FFB9D386D78D}"/>
              </a:ext>
            </a:extLst>
          </p:cNvPr>
          <p:cNvSpPr/>
          <p:nvPr/>
        </p:nvSpPr>
        <p:spPr>
          <a:xfrm>
            <a:off x="7965786" y="5698449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510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2D5BA-3689-562A-B4DF-21603A15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CE07C-DE3A-DE83-E1F2-6844D2508D43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EE3348-B95C-F5E7-5EEF-4F1DFE94B7D0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2BB373-5311-84B0-20AA-416910CEA7ED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DA262-158B-A533-7BFB-3F7DFA818D2F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45885-4D92-60D5-10E5-E0741628C22B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CD4AE2C-9BEA-BB41-17F2-E42DD54875C5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4A7E9-904E-2DFF-CF32-302BD372F95C}"/>
              </a:ext>
            </a:extLst>
          </p:cNvPr>
          <p:cNvSpPr/>
          <p:nvPr/>
        </p:nvSpPr>
        <p:spPr>
          <a:xfrm>
            <a:off x="2572706" y="2550321"/>
            <a:ext cx="656269" cy="642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41903-5140-535F-30D2-95BBB05C3188}"/>
              </a:ext>
            </a:extLst>
          </p:cNvPr>
          <p:cNvSpPr/>
          <p:nvPr/>
        </p:nvSpPr>
        <p:spPr>
          <a:xfrm>
            <a:off x="8993978" y="357910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A9A8D-71CD-285C-0B5C-4BFA22E77857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A9A8D-71CD-285C-0B5C-4BFA22E7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7FC91B-3018-C8F9-1EBB-C8B8133A03A8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7FC91B-3018-C8F9-1EBB-C8B8133A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0D920E-0063-4950-E494-28B4026A118B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0D920E-0063-4950-E494-28B4026A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9EF77-936C-A5C0-5FA4-49D3FD32F251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9EF77-936C-A5C0-5FA4-49D3FD32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78E374-3DBC-4234-F8AD-0F9428B2A3DD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78E374-3DBC-4234-F8AD-0F9428B2A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A8B90-D5A1-B862-9CC1-6BEA3D77386D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A8B90-D5A1-B862-9CC1-6BEA3D773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AF8F4D-4F82-FFAA-863B-B83EF3AE7215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AF8F4D-4F82-FFAA-863B-B83EF3AE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EE20A0-F83B-68F7-056D-8BB000CC5E96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EE20A0-F83B-68F7-056D-8BB000CC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83E4D1-A677-A036-9ECD-2ECB293C5BF4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83E4D1-A677-A036-9ECD-2ECB293C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AF8ACC-A289-59BD-3831-8B92CB83F159}"/>
              </a:ext>
            </a:extLst>
          </p:cNvPr>
          <p:cNvSpPr/>
          <p:nvPr/>
        </p:nvSpPr>
        <p:spPr>
          <a:xfrm>
            <a:off x="9038164" y="5698449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679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136A8-3AC2-E451-720B-BDE4759C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643396-C4CA-F5A7-05FF-6612219BE99D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25D56D-2851-5A5E-B561-861B75E72902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56BE45-58A1-A76C-434C-C29B44683FEC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1EE1A-0ACF-B46C-D243-87F7B9B9D2E0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BD13C-B95F-A951-3D53-9501AA5C4DAB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E581D9C-3079-35DE-0208-5432A4E1EE96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E8CC2-DE11-FC76-FE36-E653ABF1A4B9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E8CC2-DE11-FC76-FE36-E653ABF1A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D56931-753A-C0A6-F07B-E3451540241D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D56931-753A-C0A6-F07B-E34515402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51A7B9-ADC0-A5D5-E1D5-4CFBA3C7089E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51A7B9-ADC0-A5D5-E1D5-4CFBA3C7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A357C6-BBB3-51D4-9B95-04B167F2AFEC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A357C6-BBB3-51D4-9B95-04B167F2A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9CA21-D8AC-A2C5-C845-85829FEA3634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9CA21-D8AC-A2C5-C845-85829FEA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9A7CB9-55ED-0F7A-FECE-86E4E1B3368D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9A7CB9-55ED-0F7A-FECE-86E4E1B3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854934-B390-6DDE-9FEE-88CA1664362A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854934-B390-6DDE-9FEE-88CA1664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8E259-76A4-8FA1-7AD5-DBB5AA2EC951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8E259-76A4-8FA1-7AD5-DBB5AA2E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24021C-2BD4-2800-F9C2-02CFEC5DCFFF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24021C-2BD4-2800-F9C2-02CFEC5D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0383815-B623-6CD2-3ECE-72E7DE72D755}"/>
              </a:ext>
            </a:extLst>
          </p:cNvPr>
          <p:cNvSpPr txBox="1"/>
          <p:nvPr/>
        </p:nvSpPr>
        <p:spPr>
          <a:xfrm>
            <a:off x="985125" y="5525754"/>
            <a:ext cx="537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then we add each product </a:t>
            </a:r>
          </a:p>
          <a:p>
            <a:r>
              <a:rPr lang="en-PH" sz="3000" dirty="0"/>
              <a:t>together …</a:t>
            </a:r>
          </a:p>
        </p:txBody>
      </p:sp>
    </p:spTree>
    <p:extLst>
      <p:ext uri="{BB962C8B-B14F-4D97-AF65-F5344CB8AC3E}">
        <p14:creationId xmlns:p14="http://schemas.microsoft.com/office/powerpoint/2010/main" val="1903362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4F70A-6EBC-C782-ADE4-3FBA761F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6B0FB-7B2C-8DB7-C8D4-A6C2C0E67858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5AE103-B393-CA15-491D-70E8DA50CDB9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CF0A19-1411-F973-B9CF-5B867C7787BC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AF36D-B191-8662-FC37-293C8C02DDDC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44F89-6E21-21FA-8DB9-A6F43BFF8308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38EBF7E-C4DA-1516-66C4-BB3FAAB22FC0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4C254-9FFD-FE4C-C2F6-D30CA34BA475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4C254-9FFD-FE4C-C2F6-D30CA34BA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A3B-FCB7-B848-A481-9D01A609954B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A3B-FCB7-B848-A481-9D01A609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34C39-3D06-FB5A-452C-A3A0D9992D83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34C39-3D06-FB5A-452C-A3A0D99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D0655-7FD8-A608-3E66-F46B527D522A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D0655-7FD8-A608-3E66-F46B527D5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E5AE0-CDF9-81E4-A1DD-22763DDC5AF6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E5AE0-CDF9-81E4-A1DD-22763DDC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4FD0B0-DFA3-BAEF-18CD-3A405112D971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4FD0B0-DFA3-BAEF-18CD-3A405112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EF8-E637-F039-C937-043991901D30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EF8-E637-F039-C937-04399190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C78A8-C4A4-E341-CBC1-58C631E1DDD0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C78A8-C4A4-E341-CBC1-58C631E1D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190C6F-5244-4E23-D77F-8E29B73590A9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190C6F-5244-4E23-D77F-8E29B7359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06648A1-8652-816F-77E5-5E723F28DF07}"/>
              </a:ext>
            </a:extLst>
          </p:cNvPr>
          <p:cNvSpPr txBox="1"/>
          <p:nvPr/>
        </p:nvSpPr>
        <p:spPr>
          <a:xfrm>
            <a:off x="985125" y="5525754"/>
            <a:ext cx="537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To get the </a:t>
            </a:r>
            <a:r>
              <a:rPr lang="en-PH" sz="3000" b="1" dirty="0"/>
              <a:t>dot product </a:t>
            </a:r>
            <a:r>
              <a:rPr lang="en-PH" sz="3000" dirty="0"/>
              <a:t>which in this case is </a:t>
            </a:r>
            <a:r>
              <a:rPr lang="en-PH" sz="3000" b="1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842C55-3617-43FE-595C-5DB637930CF4}"/>
                  </a:ext>
                </a:extLst>
              </p:cNvPr>
              <p:cNvSpPr txBox="1"/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842C55-3617-43FE-595C-5DB637930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blipFill>
                <a:blip r:embed="rId12"/>
                <a:stretch>
                  <a:fillRect l="-1351" r="-94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1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525C-5777-F5E5-276D-095764E7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EC2BC1-99BA-FE4E-F1CD-076216285607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10E8FF-B808-9A01-F0F4-675CCBF34705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C2C5AC-FCB2-663C-36A7-C6A1F49C8308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552E7-F8BB-EE8D-F64A-44F40DF16E9C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A2812-776B-6585-3CB9-6D4D33C17439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36CE44A-3EF0-9634-C74D-7C62130750C4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DA4911-3E1D-0E1B-E62D-8973303ED1E8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DA4911-3E1D-0E1B-E62D-8973303ED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16B22-D6AE-8DE6-D0EF-64098FA967C6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16B22-D6AE-8DE6-D0EF-64098FA96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978C3E-CD5E-11AA-7DCF-67A0374977CE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978C3E-CD5E-11AA-7DCF-67A03749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5398B0-2760-4E91-7AAF-D6D6EE80FFB0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5398B0-2760-4E91-7AAF-D6D6EE80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0FC2C-70E9-D1FC-8F88-ACF154489141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0FC2C-70E9-D1FC-8F88-ACF15448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1D2F1D-0BFC-87FA-DB64-BBBCC0AC4983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1D2F1D-0BFC-87FA-DB64-BBBCC0AC4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3F67AF-E73C-93B3-19CF-9F4EAA8F1818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3F67AF-E73C-93B3-19CF-9F4EAA8F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83EFA9-29FC-826E-BD3E-0B8117F90583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83EFA9-29FC-826E-BD3E-0B8117F9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1F9394-871A-6EDA-7509-E138E7F6DC79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1F9394-871A-6EDA-7509-E138E7F6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2E64305-C6D6-0634-9569-8C7A844B0A46}"/>
              </a:ext>
            </a:extLst>
          </p:cNvPr>
          <p:cNvSpPr txBox="1"/>
          <p:nvPr/>
        </p:nvSpPr>
        <p:spPr>
          <a:xfrm>
            <a:off x="652809" y="5362416"/>
            <a:ext cx="58077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By computing the </a:t>
            </a:r>
            <a:r>
              <a:rPr lang="en-PH" sz="2500" b="1" dirty="0"/>
              <a:t>Dot Product </a:t>
            </a:r>
            <a:r>
              <a:rPr lang="en-PH" sz="2500" dirty="0"/>
              <a:t>between the </a:t>
            </a:r>
            <a:r>
              <a:rPr lang="en-PH" sz="2500" b="1" dirty="0"/>
              <a:t>input</a:t>
            </a:r>
            <a:r>
              <a:rPr lang="en-PH" sz="2500" dirty="0"/>
              <a:t> and the </a:t>
            </a:r>
            <a:r>
              <a:rPr lang="en-PH" sz="2500" b="1" dirty="0"/>
              <a:t>filter</a:t>
            </a:r>
            <a:r>
              <a:rPr lang="en-PH" sz="2500" dirty="0"/>
              <a:t>, we can say that the Filter is </a:t>
            </a:r>
            <a:r>
              <a:rPr lang="en-PH" sz="2500" b="1" dirty="0"/>
              <a:t>Convolved</a:t>
            </a:r>
            <a:r>
              <a:rPr lang="en-PH" sz="2500" dirty="0"/>
              <a:t> with the input. </a:t>
            </a:r>
            <a:endParaRPr lang="en-PH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45EDF-E28E-6ADC-9707-BC762816B27C}"/>
                  </a:ext>
                </a:extLst>
              </p:cNvPr>
              <p:cNvSpPr txBox="1"/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45EDF-E28E-6ADC-9707-BC762816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blipFill>
                <a:blip r:embed="rId12"/>
                <a:stretch>
                  <a:fillRect l="-1351" r="-94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101F-6FF5-007F-D3EC-60C6E35A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8FB896-7E1A-88B7-AB35-619B99A91241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CCA21-A144-2B81-413B-6E49EC2A8AC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D49051-7C6B-C28D-2ED8-EBEA5E16371B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8E5B0-1EF6-0823-F975-CE31B401D134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52B2F-6431-5C59-1933-3A699E06D66B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E3B1D53-57D1-32C5-3978-5DEF5287FF13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4B61DD-D92E-E150-6C81-61DB34F1914D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4B61DD-D92E-E150-6C81-61DB34F1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117E3B-5F48-215E-5FAE-C9DF05E464B5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117E3B-5F48-215E-5FAE-C9DF05E4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C3E36-87B2-75DD-F08F-37AEB016A7D2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C3E36-87B2-75DD-F08F-37AEB016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54B6E-03AC-4930-18B6-BB9DB235E3B2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54B6E-03AC-4930-18B6-BB9DB235E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CABA32-E50F-88D8-E660-92577C831C2A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CABA32-E50F-88D8-E660-92577C83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5AF29B-CD42-D6D5-4B97-7A06E3154851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5AF29B-CD42-D6D5-4B97-7A06E315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995CE-2611-FD8B-2F5F-976618831E1E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995CE-2611-FD8B-2F5F-97661883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AD893D-97B9-BAAA-ACB0-1D211B20B51D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AD893D-97B9-BAAA-ACB0-1D211B20B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5643B-434C-0456-5DEF-1CDE00F2D8D4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5643B-434C-0456-5DEF-1CDE00F2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4896CE7-1824-6F10-7682-9E7E65EFC6A2}"/>
              </a:ext>
            </a:extLst>
          </p:cNvPr>
          <p:cNvSpPr txBox="1"/>
          <p:nvPr/>
        </p:nvSpPr>
        <p:spPr>
          <a:xfrm>
            <a:off x="652809" y="5362416"/>
            <a:ext cx="5807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that is what gives </a:t>
            </a:r>
            <a:r>
              <a:rPr lang="en-PH" sz="2500" b="1" dirty="0"/>
              <a:t>Convolutional</a:t>
            </a:r>
          </a:p>
          <a:p>
            <a:r>
              <a:rPr lang="en-PH" sz="2500" b="1" dirty="0"/>
              <a:t>Neural Network </a:t>
            </a:r>
            <a:r>
              <a:rPr lang="en-PH" sz="2500" dirty="0"/>
              <a:t>their name </a:t>
            </a:r>
            <a:endParaRPr lang="en-PH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8384BE-4D55-2CBD-FE6E-09128818CE32}"/>
                  </a:ext>
                </a:extLst>
              </p:cNvPr>
              <p:cNvSpPr txBox="1"/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8384BE-4D55-2CBD-FE6E-09128818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blipFill>
                <a:blip r:embed="rId12"/>
                <a:stretch>
                  <a:fillRect l="-1351" r="-94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61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76B2-9CF7-6146-8753-8F508987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4D66A-66BB-4417-025B-9C5C25731A8D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692CA-F5B5-BB2D-2CC1-12ED82D75D59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0119E-951D-E765-0F6E-04E0577C234C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Now we add a </a:t>
            </a:r>
            <a:r>
              <a:rPr lang="en-PH" sz="2500" b="1" dirty="0">
                <a:solidFill>
                  <a:srgbClr val="7030A0"/>
                </a:solidFill>
              </a:rPr>
              <a:t>Bias term </a:t>
            </a:r>
            <a:r>
              <a:rPr lang="en-PH" sz="2500" dirty="0"/>
              <a:t>to the output of the </a:t>
            </a:r>
            <a:r>
              <a:rPr lang="en-PH" sz="2500" b="1" dirty="0"/>
              <a:t>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485C0E-9AF0-BBFA-2158-C6F51AEA9439}"/>
              </a:ext>
            </a:extLst>
          </p:cNvPr>
          <p:cNvGrpSpPr/>
          <p:nvPr/>
        </p:nvGrpSpPr>
        <p:grpSpPr>
          <a:xfrm>
            <a:off x="3675296" y="4693047"/>
            <a:ext cx="3953153" cy="1399333"/>
            <a:chOff x="6870654" y="4662750"/>
            <a:chExt cx="3953153" cy="1399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DEB3D8B-D194-C329-233A-C056B191E27E}"/>
                    </a:ext>
                  </a:extLst>
                </p:cNvPr>
                <p:cNvSpPr txBox="1"/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DEB3D8B-D194-C329-233A-C056B191E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7B705-F818-BD5E-D0BC-38E9EB814A87}"/>
                    </a:ext>
                  </a:extLst>
                </p:cNvPr>
                <p:cNvSpPr txBox="1"/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7B705-F818-BD5E-D0BC-38E9EB814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47840F-46DE-3BBF-FC9D-95615ACE5432}"/>
                    </a:ext>
                  </a:extLst>
                </p:cNvPr>
                <p:cNvSpPr txBox="1"/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47840F-46DE-3BBF-FC9D-95615ACE5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812E0D-BDB2-D4E9-14B5-7674F30E9B13}"/>
                    </a:ext>
                  </a:extLst>
                </p:cNvPr>
                <p:cNvSpPr txBox="1"/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812E0D-BDB2-D4E9-14B5-7674F30E9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27C7DF-EEEC-59AE-6FDC-2B46469AABED}"/>
                    </a:ext>
                  </a:extLst>
                </p:cNvPr>
                <p:cNvSpPr txBox="1"/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27C7DF-EEEC-59AE-6FDC-2B46469AA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0F657E-3017-09B3-E9B4-B3366842F7D5}"/>
                    </a:ext>
                  </a:extLst>
                </p:cNvPr>
                <p:cNvSpPr txBox="1"/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0F657E-3017-09B3-E9B4-B3366842F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7803-3864-17EB-B578-E92AF5A326EE}"/>
                    </a:ext>
                  </a:extLst>
                </p:cNvPr>
                <p:cNvSpPr txBox="1"/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7803-3864-17EB-B578-E92AF5A32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276E7B-96FF-F1AA-9836-DB81D21C9CD8}"/>
                    </a:ext>
                  </a:extLst>
                </p:cNvPr>
                <p:cNvSpPr txBox="1"/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276E7B-96FF-F1AA-9836-DB81D21C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325512-B100-8786-5159-C9BFB2F1DFC6}"/>
                    </a:ext>
                  </a:extLst>
                </p:cNvPr>
                <p:cNvSpPr txBox="1"/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325512-B100-8786-5159-C9BFB2F1D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0BF3C-7E68-680D-D589-43B8F05CD298}"/>
                    </a:ext>
                  </a:extLst>
                </p:cNvPr>
                <p:cNvSpPr txBox="1"/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0BF3C-7E68-680D-D589-43B8F05CD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740" r="-958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294CB3-4D74-0238-0E98-FDE2DF5420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206" y="1921249"/>
            <a:ext cx="2968554" cy="2880000"/>
          </a:xfrm>
          <a:prstGeom prst="rect">
            <a:avLst/>
          </a:prstGeom>
        </p:spPr>
      </p:pic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BE9C207-B078-F5FB-A1AF-92068E8C86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2C1C94-938B-6E79-5E29-7D9AEDEBDAD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753D87-F7DF-C8D3-984A-59B0E9200E0D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C7735-CA84-3EC6-6026-1C5A01764B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64EB-FCAC-BD14-FA83-829122A8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3CB3E-1B55-DE92-D056-9D621A9A40D6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9CFCF-748B-2D43-B3C3-841C21B9B385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5C427-C6F2-A799-6457-1A517B4AED2C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put the final value into something called a </a:t>
            </a:r>
            <a:r>
              <a:rPr lang="en-PH" sz="2500" b="1" dirty="0"/>
              <a:t>Feature Map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D6245-EDAC-9983-CE31-4699A8F96ACC}"/>
              </a:ext>
            </a:extLst>
          </p:cNvPr>
          <p:cNvGrpSpPr/>
          <p:nvPr/>
        </p:nvGrpSpPr>
        <p:grpSpPr>
          <a:xfrm>
            <a:off x="3675296" y="4693047"/>
            <a:ext cx="3953153" cy="1399333"/>
            <a:chOff x="6870654" y="4662750"/>
            <a:chExt cx="3953153" cy="1399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8D3CF6-E53C-5032-539B-DD1530B70051}"/>
                    </a:ext>
                  </a:extLst>
                </p:cNvPr>
                <p:cNvSpPr txBox="1"/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8D3CF6-E53C-5032-539B-DD1530B70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95E432-2BEA-6EA5-4D81-AC69180B400D}"/>
                    </a:ext>
                  </a:extLst>
                </p:cNvPr>
                <p:cNvSpPr txBox="1"/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95E432-2BEA-6EA5-4D81-AC69180B4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6A27C33-A623-9062-482D-A050F17439A6}"/>
                    </a:ext>
                  </a:extLst>
                </p:cNvPr>
                <p:cNvSpPr txBox="1"/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6A27C33-A623-9062-482D-A050F1743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3A3870-771B-3D33-6F1A-6B81995D2BC9}"/>
                    </a:ext>
                  </a:extLst>
                </p:cNvPr>
                <p:cNvSpPr txBox="1"/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3A3870-771B-3D33-6F1A-6B81995D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B4636F-EF0F-E783-AE12-495D51917F50}"/>
                    </a:ext>
                  </a:extLst>
                </p:cNvPr>
                <p:cNvSpPr txBox="1"/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B4636F-EF0F-E783-AE12-495D51917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9ED17C-4435-0D48-4B2F-E40EC1C3EF63}"/>
                    </a:ext>
                  </a:extLst>
                </p:cNvPr>
                <p:cNvSpPr txBox="1"/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9ED17C-4435-0D48-4B2F-E40EC1C3E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C2671-7F4F-7A4D-9958-483F98B8CF34}"/>
                    </a:ext>
                  </a:extLst>
                </p:cNvPr>
                <p:cNvSpPr txBox="1"/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C2671-7F4F-7A4D-9958-483F98B8C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AB7695-8DC0-107B-B0FC-884A3AEDA055}"/>
                    </a:ext>
                  </a:extLst>
                </p:cNvPr>
                <p:cNvSpPr txBox="1"/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AB7695-8DC0-107B-B0FC-884A3AEDA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BC968AB-B255-5C1A-7D7D-F880F72EA5D8}"/>
                    </a:ext>
                  </a:extLst>
                </p:cNvPr>
                <p:cNvSpPr txBox="1"/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BC968AB-B255-5C1A-7D7D-F880F72EA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C2FAC1-4736-B989-44B9-B1D9687BB872}"/>
                    </a:ext>
                  </a:extLst>
                </p:cNvPr>
                <p:cNvSpPr txBox="1"/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C2FAC1-4736-B989-44B9-B1D9687BB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740" r="-958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EF20DD-65E5-C444-E7A3-9B68B998E2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206" y="1921249"/>
            <a:ext cx="2968554" cy="2880000"/>
          </a:xfrm>
          <a:prstGeom prst="rect">
            <a:avLst/>
          </a:prstGeom>
        </p:spPr>
      </p:pic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F671C49-A062-35D1-0041-629733B61A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630CFF-B953-05B3-727F-B47D47EC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2268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54AA07-6935-77B0-EA40-69014E89A9C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6D081A-774C-9B25-7EF3-CE7A69FFBD88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8476D4-E0A4-B414-477D-EA4E32CFDEB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830CAE2-50DD-C9EE-ABC8-D1C59DD991B6}"/>
              </a:ext>
            </a:extLst>
          </p:cNvPr>
          <p:cNvSpPr/>
          <p:nvPr/>
        </p:nvSpPr>
        <p:spPr>
          <a:xfrm>
            <a:off x="8512548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CCDBB6-CEAE-1A9B-68B5-0F1A60E0739B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28844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8BF14-0D0D-0015-38E1-CEF633EA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A812-380A-738D-C4CA-726F1B60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Image are Numbers</a:t>
            </a: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6AC18653-568A-8761-0D59-6D3FA193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2018980"/>
            <a:ext cx="2426873" cy="3240000"/>
          </a:xfrm>
          <a:prstGeom prst="rect">
            <a:avLst/>
          </a:prstGeom>
        </p:spPr>
      </p:pic>
      <p:pic>
        <p:nvPicPr>
          <p:cNvPr id="5" name="Picture 4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3F5BDC90-78B3-E026-333E-D2BD8685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2018980"/>
            <a:ext cx="2609471" cy="3240000"/>
          </a:xfrm>
          <a:prstGeom prst="rect">
            <a:avLst/>
          </a:prstGeom>
        </p:spPr>
      </p:pic>
      <p:pic>
        <p:nvPicPr>
          <p:cNvPr id="6" name="Picture 5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568F2FDB-9A20-6C3F-4CCF-9E9DCBEE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2018980"/>
            <a:ext cx="2750344" cy="3240000"/>
          </a:xfrm>
          <a:prstGeom prst="rect">
            <a:avLst/>
          </a:prstGeom>
        </p:spPr>
      </p:pic>
      <p:pic>
        <p:nvPicPr>
          <p:cNvPr id="7" name="Picture 6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53985183-DEB2-D5CC-3DCF-EC042D31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2018980"/>
            <a:ext cx="254793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86414-85CA-79A7-D497-5CDF130D0DCB}"/>
              </a:ext>
            </a:extLst>
          </p:cNvPr>
          <p:cNvSpPr txBox="1"/>
          <p:nvPr/>
        </p:nvSpPr>
        <p:spPr>
          <a:xfrm>
            <a:off x="2850451" y="5550229"/>
            <a:ext cx="6314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 image is just a matrix of numbers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30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049AC-3A64-38C1-03C4-1C3EA17A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524D6-5DDC-F11C-5930-D49797E4EC3C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F567C-26BC-D174-27ED-64B3BCF0DA51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DE052-A932-94A2-94AC-ED1FA8757C42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Next we slide the Filter over one pixel to the right.</a:t>
            </a:r>
            <a:endParaRPr lang="en-PH" sz="2500" b="1" dirty="0"/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B236D151-98B9-B220-3EAD-6885D9BD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7F1060C-7085-B7F4-5A8F-375B8EC23C99}"/>
              </a:ext>
            </a:extLst>
          </p:cNvPr>
          <p:cNvGraphicFramePr>
            <a:graphicFrameLocks noGrp="1"/>
          </p:cNvGraphicFramePr>
          <p:nvPr/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02D922-356D-6DA9-1994-9A60033252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296CD5-6ED5-1653-A0DC-45BF0F10534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707182-51FE-738F-A2D9-11684BD36A2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DFDEC7-E016-E3C8-292F-EB341E412AE5}"/>
              </a:ext>
            </a:extLst>
          </p:cNvPr>
          <p:cNvSpPr/>
          <p:nvPr/>
        </p:nvSpPr>
        <p:spPr>
          <a:xfrm>
            <a:off x="9307699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6D0228-A55B-A45F-F31B-5FFE88D5AFA7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F80B1A81-60A4-F15C-240A-5CB16E26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CCF00E-2AE4-2EDE-E8EC-6566E6F58E7C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23AAAE0-B724-E685-F352-4C25A4071D7E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74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B697-BA9B-A1D3-0384-47C249C5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D3AE2-335F-3D0F-9E8B-5BFAAC8BB2D8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74563-1C21-7D4F-DD96-F2282E112523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7DCC46-A0E7-97B1-03D0-7D36528C61F3}"/>
              </a:ext>
            </a:extLst>
          </p:cNvPr>
          <p:cNvSpPr txBox="1"/>
          <p:nvPr/>
        </p:nvSpPr>
        <p:spPr>
          <a:xfrm>
            <a:off x="6741364" y="975890"/>
            <a:ext cx="4950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Other Convolutional Neural Networks might move </a:t>
            </a:r>
            <a:r>
              <a:rPr lang="en-PH" sz="2500" b="1" dirty="0"/>
              <a:t>2 or more </a:t>
            </a:r>
            <a:r>
              <a:rPr lang="en-PH" sz="2500" dirty="0"/>
              <a:t>pixels. But in our example, we move it by </a:t>
            </a:r>
            <a:r>
              <a:rPr lang="en-PH" sz="2500" b="1" dirty="0"/>
              <a:t>1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4356774-4B45-BA61-7A2B-9E120619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97DA10F-BFC5-F613-0AB9-0FC5A4697C9A}"/>
              </a:ext>
            </a:extLst>
          </p:cNvPr>
          <p:cNvGraphicFramePr>
            <a:graphicFrameLocks noGrp="1"/>
          </p:cNvGraphicFramePr>
          <p:nvPr/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61FDDB-A66A-0288-8644-FCE773EB12D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BC6A58-BF14-4EF7-6397-CE0DAD1D5F5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85271E-3806-AE4E-6479-1363AA88862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25EBB3-6DDA-3177-B10F-AC1CACA1FED7}"/>
              </a:ext>
            </a:extLst>
          </p:cNvPr>
          <p:cNvSpPr/>
          <p:nvPr/>
        </p:nvSpPr>
        <p:spPr>
          <a:xfrm>
            <a:off x="9307699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707D8-C20D-B171-55F9-CBFD307E4CFD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31EF0287-E4D4-0D0E-589D-7743F8307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8BA7D5-320D-76CC-C170-B2D63E4AEF5C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097B3D-2F90-35F5-02F9-58FF216FEB77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6402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D872-81A5-C8B9-3348-B92134F8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3DAA2F-2A06-AB7C-A8ED-365BC51D3139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DD63A-DCF7-C44D-75B0-8F1353A6006E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D1E7C-82F3-D641-CFCB-1BA6B8040226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We calculate the </a:t>
            </a:r>
            <a:r>
              <a:rPr lang="en-PH" sz="2500" b="1" dirty="0"/>
              <a:t>Dot Product </a:t>
            </a:r>
            <a:r>
              <a:rPr lang="en-PH" sz="2500" dirty="0"/>
              <a:t>of the Filter and add the </a:t>
            </a:r>
            <a:r>
              <a:rPr lang="en-PH" sz="2500" b="1" dirty="0"/>
              <a:t>Bias Term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584BA337-71B0-BB55-6B54-71B7A5F8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4E543C0-7EDD-1E08-44BA-8D8195928CE7}"/>
              </a:ext>
            </a:extLst>
          </p:cNvPr>
          <p:cNvGraphicFramePr>
            <a:graphicFrameLocks noGrp="1"/>
          </p:cNvGraphicFramePr>
          <p:nvPr/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D9E641-4DDD-072D-696A-59BAEB706EF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E70693-513D-B85A-3EE1-0076BBB4FED8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7C6A6-CE9A-DDCD-D8A8-312C079B874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50E5AE-101F-5E7F-F55B-28FCB0B6253A}"/>
              </a:ext>
            </a:extLst>
          </p:cNvPr>
          <p:cNvSpPr/>
          <p:nvPr/>
        </p:nvSpPr>
        <p:spPr>
          <a:xfrm>
            <a:off x="9307699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1F367-86E9-DAE5-7407-AF5BA64652C5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94DFEFA4-7F12-0122-FA84-6C38406F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EDA1F4-BEE5-CFB0-1AF8-EA7748771310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9629E54-C1A9-5FF1-DFCC-C26FB574A1B9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4691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1AE3-EAB6-A048-7873-12C0CFBAB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714D2-208E-DE2B-C68B-7F7317CEFEF0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A3238-A987-D3FC-0DCE-2DA9158C7E2E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E8B14-B8CF-4DFF-6531-2E8475970F47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put the final value into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599D9CA1-02B4-2ED9-925B-8D172912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0C7832-3DF4-58EB-229E-DDA3D887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53378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8EC956-EBAD-710C-F78D-99A14DB1938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395B4A-2106-4420-8548-43CBD92D54D0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5BFF18-9F91-9F28-6C64-98F2E6485D3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E7EB5F4-276E-BF26-41C0-DD9998E54D82}"/>
              </a:ext>
            </a:extLst>
          </p:cNvPr>
          <p:cNvSpPr/>
          <p:nvPr/>
        </p:nvSpPr>
        <p:spPr>
          <a:xfrm>
            <a:off x="9314366" y="277238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929E9-9E05-E403-9DBD-D1DB2785FCD9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1208093B-116D-5FE7-79BA-223C2D7E5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C8DAA-4F62-720C-9EE5-535E7C68C8FF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DB96DE5-18B3-D394-5692-4275130811DD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36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E9472-EACD-49C2-30EF-7E5B2494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E53E18-BFAB-920E-D3BC-906CA717655F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8A9E5-2F92-D28E-8F83-FF37AA9756A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65BFA-C165-60B5-3747-29F1C0EEF55E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9DA72BD-AC3A-80C0-7747-BC2BE0FA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13919F5-26CF-F7B5-7A61-6F8B47CF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2961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EF4A26-5D98-ACD4-60C3-89156FA9BB2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68945D-A48C-A2E7-7DB4-CC00A106AA3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F47F21-63A8-E70B-92AA-985F72B8AB3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C12C260-E3FC-A39B-D76E-E5933896F52B}"/>
              </a:ext>
            </a:extLst>
          </p:cNvPr>
          <p:cNvSpPr/>
          <p:nvPr/>
        </p:nvSpPr>
        <p:spPr>
          <a:xfrm>
            <a:off x="10104251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30551E-DEAD-C86F-0C72-1FB0B96899A7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4CEBE72-E805-5836-1B81-B2E98548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A29C39-8865-78A4-27F2-2DEDE44F8A93}"/>
              </a:ext>
            </a:extLst>
          </p:cNvPr>
          <p:cNvSpPr/>
          <p:nvPr/>
        </p:nvSpPr>
        <p:spPr>
          <a:xfrm>
            <a:off x="1596874" y="201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C9DD095-E45D-3E51-7272-79DF2BD76C49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8802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88D1F-31F5-DF9F-960A-918596352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07223-844B-61E3-5DE9-3026E5B1EF99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03DE2-6B18-162D-87F4-C88BAAFDA3C5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2424A-8B47-FB4B-6B29-0143DA315D3D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40EEC05-1AD7-0FF6-9F7C-1CD89230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BBE12C2-F734-ED84-3055-65A2EF1D3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09306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17230-22BE-C266-D526-8B2BA7BCD31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08E06B-1B71-8A40-4AC3-127DA8DF30E2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EB5A7-420B-D6E0-759A-802361A0158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418C3-088C-E2E0-E0D9-B160231C7115}"/>
              </a:ext>
            </a:extLst>
          </p:cNvPr>
          <p:cNvSpPr/>
          <p:nvPr/>
        </p:nvSpPr>
        <p:spPr>
          <a:xfrm>
            <a:off x="10895242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F6C0A5-2420-378E-B2FF-E95915E0055C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688E3AE5-A5EE-C222-E958-2DC1B427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C98355-FD15-A7D3-A2C4-8B082D6D8E45}"/>
              </a:ext>
            </a:extLst>
          </p:cNvPr>
          <p:cNvSpPr/>
          <p:nvPr/>
        </p:nvSpPr>
        <p:spPr>
          <a:xfrm>
            <a:off x="2074421" y="2021780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4AD50DF-EB0E-491C-0B8B-D60F3DFFB83C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0611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2404-0F6E-3364-365B-8CC63A854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EB26-0FB4-F020-D6E0-09A00098059A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309DF-3861-B75D-4753-74FC297F5D6C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58A27-8DA6-2279-2864-F27A425B9B4C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B0A0C95-51D0-9901-61C6-5A77ABC7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126B30-E78F-A6D6-5B4E-DE39AF6C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35004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8FA27-77F2-DE0F-C72B-6E75580F59A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52DF09-A6DE-9F8D-FDC2-F7311BE61463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3B5C1-D4E4-3DCA-B3B9-7967B1812E7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B2C9B47-BCC9-B9E2-8F14-A8D53400399B}"/>
              </a:ext>
            </a:extLst>
          </p:cNvPr>
          <p:cNvSpPr/>
          <p:nvPr/>
        </p:nvSpPr>
        <p:spPr>
          <a:xfrm>
            <a:off x="8516705" y="360875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4D3A85-CAD3-A351-81BC-35365DF6EC8D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CFD58A3B-52EE-39BF-7D6E-9DB68FC18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49BB01-858A-44A6-CCFE-6A9B94E8A8FC}"/>
              </a:ext>
            </a:extLst>
          </p:cNvPr>
          <p:cNvSpPr/>
          <p:nvPr/>
        </p:nvSpPr>
        <p:spPr>
          <a:xfrm>
            <a:off x="597415" y="2499269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6AF6D1D-0992-7CF5-7CD4-3D0022E41156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288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FD94E-49CA-42C0-8556-6C89BD83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B6193-0FA1-DBAC-8A5B-6B27E5B43D95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88B2B-A38D-5C47-F4BF-254137346407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15D5A-8891-FE67-67E5-061368730874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DCDFE0B-3389-A105-ACA8-22F82BB5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8D4B516-3D2F-2436-602C-64914DEC7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902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EF7F09-5F8B-3D2F-59B2-5B24EEA807F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8AA413-7347-321B-39B3-FC9BF43124B0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914C94-A770-2B93-B5E0-23A1284301F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59DAE-F29D-F2C7-64F8-F888E6098DE1}"/>
              </a:ext>
            </a:extLst>
          </p:cNvPr>
          <p:cNvSpPr/>
          <p:nvPr/>
        </p:nvSpPr>
        <p:spPr>
          <a:xfrm>
            <a:off x="9307699" y="3594942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63A994-4749-5E02-DA36-757E99E9B8F8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0FEABC34-7EF3-1CA9-B2D8-B6B340F64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D02757-CB76-43B8-F8F2-D72EA608C347}"/>
              </a:ext>
            </a:extLst>
          </p:cNvPr>
          <p:cNvSpPr/>
          <p:nvPr/>
        </p:nvSpPr>
        <p:spPr>
          <a:xfrm>
            <a:off x="1079418" y="2499269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38261C-8935-C2B8-F850-DCE639A8B504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53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F2F37-2517-4FDF-2B0F-B557D94B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08050D-EDFE-9CFA-A9BC-FA7518791151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DDD06-A768-063F-8EB4-BF575D6F3D8E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D6C40-AC4D-9412-CBD7-319E3DC58A1F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A18A6465-BE79-5E67-BBF9-749230E8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883783-2FFC-1622-C75D-C56C34A6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07012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06F428-AF92-C171-8FF7-8AE4445271B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0E0613-CD0F-3CB7-14DE-9DD1E2236EE0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7C2D82-0BDC-10DC-8BB3-FAB097B2C6B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6E1527-C5F7-9624-6EB1-FDD7534D36C7}"/>
              </a:ext>
            </a:extLst>
          </p:cNvPr>
          <p:cNvSpPr/>
          <p:nvPr/>
        </p:nvSpPr>
        <p:spPr>
          <a:xfrm>
            <a:off x="10104251" y="360875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E24EFB-F013-04C0-F513-366EFDAE07A7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D715A490-607B-8CAB-DB0C-0A912060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5FDC-BEED-817D-821D-AB84FC8B777C}"/>
              </a:ext>
            </a:extLst>
          </p:cNvPr>
          <p:cNvSpPr/>
          <p:nvPr/>
        </p:nvSpPr>
        <p:spPr>
          <a:xfrm>
            <a:off x="1608838" y="2496784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1BF5708-6F0E-ADEC-523E-1464D4E3093B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0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6A7E2-9D16-21A3-1796-DFB277DE2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18B9F-16F6-B63A-F740-5A67B9DF22B1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712F-EEE8-C4BC-72AE-089CA2FF2EC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650F9-D36D-E49F-B338-50F9D6602ABB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576E64F-8547-17FA-11F9-BFEA53D5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22D5EDC-273D-3B75-D8A8-121273E0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83821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29D8C-6875-EEF4-2D1B-C74B1CB19E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E3CF8F-DF70-5F81-F087-401769FC9499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1AF568-D83D-6858-858D-1B244ACD940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470C3-0D54-F578-A0B2-B0AAA780C7A4}"/>
              </a:ext>
            </a:extLst>
          </p:cNvPr>
          <p:cNvSpPr/>
          <p:nvPr/>
        </p:nvSpPr>
        <p:spPr>
          <a:xfrm>
            <a:off x="10895242" y="360875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A1FF1B-7840-D13C-1048-3E98D21EB073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0D6F30BA-90B9-6B8E-9B34-B83CBF63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E24F57-D74A-07C9-3D4F-084760EE5915}"/>
              </a:ext>
            </a:extLst>
          </p:cNvPr>
          <p:cNvSpPr/>
          <p:nvPr/>
        </p:nvSpPr>
        <p:spPr>
          <a:xfrm>
            <a:off x="2099484" y="2499269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36E9F31-441E-878A-4130-465F58D2583F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35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731D-386F-41E5-4FE9-139569E1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C64C33-BFC8-560D-DCD1-5959D6319DF9}"/>
              </a:ext>
            </a:extLst>
          </p:cNvPr>
          <p:cNvSpPr txBox="1"/>
          <p:nvPr/>
        </p:nvSpPr>
        <p:spPr>
          <a:xfrm>
            <a:off x="1548655" y="5400983"/>
            <a:ext cx="947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Let us use an easier example like the letter </a:t>
            </a:r>
            <a:r>
              <a:rPr lang="en-PH" sz="3000" b="1" dirty="0"/>
              <a:t>O</a:t>
            </a:r>
            <a:r>
              <a:rPr lang="en-PH" sz="3000" dirty="0"/>
              <a:t> and </a:t>
            </a:r>
            <a:r>
              <a:rPr lang="en-PH" sz="3000" b="1" dirty="0"/>
              <a:t>X</a:t>
            </a:r>
            <a:endParaRPr lang="en-PH" sz="3000" dirty="0"/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7A5631C-814D-8C83-3A82-B7B594367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306" y="1306069"/>
            <a:ext cx="3945600" cy="3945600"/>
          </a:xfrm>
          <a:prstGeom prst="rect">
            <a:avLst/>
          </a:prstGeom>
        </p:spPr>
      </p:pic>
      <p:pic>
        <p:nvPicPr>
          <p:cNvPr id="8" name="Graphic 7" descr="Harvey Balls 0% with solid fill">
            <a:extLst>
              <a:ext uri="{FF2B5EF4-FFF2-40B4-BE49-F238E27FC236}">
                <a16:creationId xmlns:a16="http://schemas.microsoft.com/office/drawing/2014/main" id="{8909C36B-EC1B-10BC-C98B-F03A1235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9892" y="1158578"/>
            <a:ext cx="3945600" cy="3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0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96B86-D50A-6975-0D7E-E94A9741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0A386-3DCA-2D50-BD47-06D09782BD0B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97052-7EC0-556D-3414-A47B759A165F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CBEC9-5F3F-3CB2-8410-39951C46C529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FC63177D-4580-7E78-FD7A-A3049636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EE06775-F079-BEDA-6F3E-4C5D5659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2439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2C6470-9573-FA30-057F-26B9EBD306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B3CB4D-BBD9-416C-D0C7-970625D36D38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CD9DCA-49E6-3039-3629-5C7B58833AC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D1BFD-5754-A55D-196E-B1A3434E7F46}"/>
              </a:ext>
            </a:extLst>
          </p:cNvPr>
          <p:cNvSpPr/>
          <p:nvPr/>
        </p:nvSpPr>
        <p:spPr>
          <a:xfrm>
            <a:off x="8516705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56674-1FC2-7C1C-DFBC-2A71403CBD13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4450050F-F201-49A5-AC6A-37B9D48A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C8DF35-D8CA-76E2-81BF-A841D8E4C34A}"/>
              </a:ext>
            </a:extLst>
          </p:cNvPr>
          <p:cNvSpPr/>
          <p:nvPr/>
        </p:nvSpPr>
        <p:spPr>
          <a:xfrm>
            <a:off x="615207" y="2957344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A4FB179-E9F7-27DA-E5DF-5097C2F163D9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1966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5AD9E-8527-606A-64B7-18C4405C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C9D30-1A11-7069-E96D-933D329EEBD0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B7DBC-B167-6DE8-9E9F-02800B19B596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56A68-B4CC-A0AD-D1FE-1AD9DA1A8ECF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AF6C7030-2C98-56F4-F73E-602A928C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6A2E0B5-904A-DCD5-783F-74F5E5132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28811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466817-EF1E-3EAE-FA3E-516F46C2AC6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AB231C-FB76-BAD5-C71E-7E9D45BA018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A0A7D0-B899-E34C-811D-7371E3AA8EF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5BCF2-08D0-79A7-D185-2A1397527520}"/>
              </a:ext>
            </a:extLst>
          </p:cNvPr>
          <p:cNvSpPr/>
          <p:nvPr/>
        </p:nvSpPr>
        <p:spPr>
          <a:xfrm>
            <a:off x="9307699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4E8F52-1F95-85A9-83D9-3C6925FC4816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6F3A549E-AB83-FA9E-183B-106B1A8E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072FE9-6B46-11BE-E6FF-E2DB2EC1D3AA}"/>
              </a:ext>
            </a:extLst>
          </p:cNvPr>
          <p:cNvSpPr/>
          <p:nvPr/>
        </p:nvSpPr>
        <p:spPr>
          <a:xfrm>
            <a:off x="1069578" y="2981230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DEDC9F0-E0B7-E275-F70D-6F020210888C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2725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B3A9-492C-3479-77E1-018EF886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84CFC-1626-C02D-F11F-5559E9FBB98D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13515-16C1-00E7-A653-A119C4037F81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0EFE3-0172-4BCB-0BD8-95D19565436B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8BB2A2F-4455-F310-4312-14595C92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7A7F30-6461-6DA1-7628-7C0EEE34C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94290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0D2608-CEA2-6997-AE91-AB1022CAAFC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37DCBC-66D8-EE5A-A4DB-14EE85CC7C5A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A5F4E-F7BF-67E5-9B23-FEF16CB95EC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B6D00-46BC-1F62-B769-E59C6556EB45}"/>
              </a:ext>
            </a:extLst>
          </p:cNvPr>
          <p:cNvSpPr/>
          <p:nvPr/>
        </p:nvSpPr>
        <p:spPr>
          <a:xfrm>
            <a:off x="10104251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77272D-BC86-AECF-AF80-88666827A4F3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3D0D90C-C91F-7408-035B-5AEE1F0E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29F3B0-5AC7-AFF4-5909-8017AFAE7A5C}"/>
              </a:ext>
            </a:extLst>
          </p:cNvPr>
          <p:cNvSpPr/>
          <p:nvPr/>
        </p:nvSpPr>
        <p:spPr>
          <a:xfrm>
            <a:off x="1608838" y="2964135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1C2EFE-B6BA-CE97-DDCE-6F4DCB18D05A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784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FC8EF-7448-3447-B3C5-0C7CCC0C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11E2E-492B-9E21-3158-73B01437FDEB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CAC9C-0B94-DCE9-DEEE-68286D9C641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C04CF-F596-1B03-8D2D-24129F0776C3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8DFFC1B0-8F66-9AF8-753E-42A1920E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B763B0-03AA-17A0-9062-A1A1C3C6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8339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FD9DD4-E6C2-11D9-F218-5A6F4A488D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934523-93E5-45BF-8A6D-1896CFD452B2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F65F3F-7C67-31B6-0845-1F9FFC1FA1A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F66EEE-D1BE-4F03-210A-2006BA41B9B5}"/>
              </a:ext>
            </a:extLst>
          </p:cNvPr>
          <p:cNvSpPr/>
          <p:nvPr/>
        </p:nvSpPr>
        <p:spPr>
          <a:xfrm>
            <a:off x="10895242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CABA6-0154-8787-ABE4-5AE591B74D29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CAB3614-3A3A-5AAE-078A-97EC0B06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E49D84-17B0-2F20-DAFB-37738787FEC1}"/>
              </a:ext>
            </a:extLst>
          </p:cNvPr>
          <p:cNvSpPr/>
          <p:nvPr/>
        </p:nvSpPr>
        <p:spPr>
          <a:xfrm>
            <a:off x="2099484" y="2964135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BC6AD1E-D0B2-64A6-A66A-0DD0FD27E9FC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22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12A6-8300-9FB7-DB98-FC598736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CD986-74C8-8DE9-8BC4-78F5BC61D52C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9B94B-5922-AA32-9861-C76D1773BED0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C582F-1F77-2DC5-3A85-2020ED50A086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D03C094F-5E41-88FC-35BB-53C32B2D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920723-FF3D-2451-4399-D6C93921B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67308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6311FF-80BF-19B8-015A-316C5F477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719AB2-C54E-25FE-CD57-CFBA8A684F6E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17EEA-F4C8-958D-AB96-96858DB2DB0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FF67C7F-686A-1D6F-D060-428E3D14F21F}"/>
              </a:ext>
            </a:extLst>
          </p:cNvPr>
          <p:cNvSpPr/>
          <p:nvPr/>
        </p:nvSpPr>
        <p:spPr>
          <a:xfrm>
            <a:off x="8516705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7B2112-365F-B9D2-E820-9CA7EF1F480F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A1FD1556-5C86-6861-C34E-CF73AC1D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2D0DAA-1C67-FB47-63C6-B281D2827299}"/>
              </a:ext>
            </a:extLst>
          </p:cNvPr>
          <p:cNvSpPr/>
          <p:nvPr/>
        </p:nvSpPr>
        <p:spPr>
          <a:xfrm>
            <a:off x="615207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E257ECE-7EDF-277E-3297-192B003835C8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655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EA299-B39D-2CD0-5ED8-48F0BCCB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49418-DEA1-EB6A-F1A8-37951A1662F0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67106-262F-43D6-8C9A-916D0F475AE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23568-8BD4-58A3-28BC-F5090AB9953E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FF055351-CE23-8A37-93F9-D91D290E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D5D341B-4741-9BF0-40B2-CB0CC25F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75842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B9904-3A7B-A7AD-91C0-68EC82D970F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2FC32E-D677-F75A-1039-7E77A4434611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121E00-F0A2-809E-3077-BC1EA036431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DD88F-74B2-29F9-7C05-65C84408675F}"/>
              </a:ext>
            </a:extLst>
          </p:cNvPr>
          <p:cNvSpPr/>
          <p:nvPr/>
        </p:nvSpPr>
        <p:spPr>
          <a:xfrm>
            <a:off x="9307699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8D9836-A681-C206-B625-2C0BE460A356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E8AB61E8-C048-6E57-4063-F9C0CC53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A4282B-8B54-BD2D-26BE-CD224373599D}"/>
              </a:ext>
            </a:extLst>
          </p:cNvPr>
          <p:cNvSpPr/>
          <p:nvPr/>
        </p:nvSpPr>
        <p:spPr>
          <a:xfrm>
            <a:off x="1080027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B3F8C73-DB60-4E7F-D6B8-819BC6FC0AA3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089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0EC9-7DE2-C4FF-FA40-F429536A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0A6B75-4CA9-E6D1-BE7A-55BFCF84C284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AC28D-1715-E32D-26FB-F112DC9BF09C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AC486-5A90-5F5F-F62B-664CF15EE7FB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D7761DB-4B79-B493-634E-EFD20D18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17B02C3-23F2-C0D4-093B-34902EEC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93585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2AF946-63F3-D540-5A8A-499957F770B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308FF1-4E21-D6C4-B0FD-4134D2890F42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114899-AC70-E4FF-D87F-79E21D5E27B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C3BFE-36A7-9341-DF81-601CFFDE8E0D}"/>
              </a:ext>
            </a:extLst>
          </p:cNvPr>
          <p:cNvSpPr/>
          <p:nvPr/>
        </p:nvSpPr>
        <p:spPr>
          <a:xfrm>
            <a:off x="10104251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90E242-9E5C-8674-EE39-56CDB98789F6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9EC7E60D-A027-91EC-B5B1-F5960AD8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DED9B8-654F-6170-B19F-A63C53B96301}"/>
              </a:ext>
            </a:extLst>
          </p:cNvPr>
          <p:cNvSpPr/>
          <p:nvPr/>
        </p:nvSpPr>
        <p:spPr>
          <a:xfrm>
            <a:off x="1610213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9B64719-91A5-701E-E72A-E727E6D9349A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204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A87E8-D2D0-1AE1-A221-3CCC23B17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2EA72-88DF-1398-6105-A9443415B1BE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3F66A-B6B6-61CD-A4AE-1BDB6D0EBE0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B26C72-9A8A-AE15-161E-FEFD6A50147A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9E161DC8-E619-97E9-6091-7AE98050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0F785E8-767F-643A-01E7-24FE66397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89079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5943C1-AE3B-3EC6-B6D3-D1FB85BFB53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2290F6-48C6-F76E-C35F-E308FC4CB4B1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6DED54-5EF6-85BC-3CA5-785AEC129E9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F237A-57DA-C0AA-FC8A-74AC9DEDFFD8}"/>
              </a:ext>
            </a:extLst>
          </p:cNvPr>
          <p:cNvSpPr/>
          <p:nvPr/>
        </p:nvSpPr>
        <p:spPr>
          <a:xfrm>
            <a:off x="10895242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C66B3-5D1E-EC11-6BE7-B2630549AF60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183A5AF1-6E48-BB26-B5DF-3DF71ADC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7373C1-FBA3-7EAA-FF3D-47AF1910E70F}"/>
              </a:ext>
            </a:extLst>
          </p:cNvPr>
          <p:cNvSpPr/>
          <p:nvPr/>
        </p:nvSpPr>
        <p:spPr>
          <a:xfrm>
            <a:off x="2081695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F1B3933-2A5D-92FA-73E9-F6E34F5F3671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961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F2FF6-7EC9-6567-BAC9-B28A4783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64B0EE0-B718-E2A1-D5E1-BB874B6252D0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Next, we run the </a:t>
            </a:r>
            <a:r>
              <a:rPr lang="en-PH" sz="2500" b="1" dirty="0"/>
              <a:t>Feature map </a:t>
            </a:r>
            <a:r>
              <a:rPr lang="en-PH" sz="2500" dirty="0"/>
              <a:t>through a </a:t>
            </a:r>
            <a:r>
              <a:rPr lang="en-PH" sz="2500" b="1" dirty="0" err="1"/>
              <a:t>ReLU</a:t>
            </a:r>
            <a:r>
              <a:rPr lang="en-PH" sz="2500" b="1" dirty="0"/>
              <a:t> activation function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7FE183F-2528-C166-BF63-4B1D92A3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25557"/>
              </p:ext>
            </p:extLst>
          </p:nvPr>
        </p:nvGraphicFramePr>
        <p:xfrm>
          <a:off x="1313587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348FA9-5A6B-4122-9A68-65B3A4470D90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488679" y="3588062"/>
            <a:ext cx="134887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16D30-AC3F-B9DF-9470-326F941F1402}"/>
              </a:ext>
            </a:extLst>
          </p:cNvPr>
          <p:cNvSpPr txBox="1"/>
          <p:nvPr/>
        </p:nvSpPr>
        <p:spPr>
          <a:xfrm>
            <a:off x="5837552" y="3403396"/>
            <a:ext cx="73295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5778E-6E8F-4981-5CA5-510A49DBCC4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>
            <a:off x="6570510" y="3588062"/>
            <a:ext cx="1206675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EF85FB-7027-96C4-8CB4-7F5D559D3EFD}"/>
              </a:ext>
            </a:extLst>
          </p:cNvPr>
          <p:cNvSpPr txBox="1"/>
          <p:nvPr/>
        </p:nvSpPr>
        <p:spPr>
          <a:xfrm>
            <a:off x="2047364" y="1472956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48B06-560C-DF8A-8D61-B06CC86E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586"/>
              </p:ext>
            </p:extLst>
          </p:nvPr>
        </p:nvGraphicFramePr>
        <p:xfrm>
          <a:off x="7777185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60587B-8C60-8B27-1240-A887B23D1C0B}"/>
              </a:ext>
            </a:extLst>
          </p:cNvPr>
          <p:cNvSpPr txBox="1"/>
          <p:nvPr/>
        </p:nvSpPr>
        <p:spPr>
          <a:xfrm>
            <a:off x="7873039" y="148070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742267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DAC6-AF15-ED4B-FE7A-FE5F4458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EA09D5-C6C3-CAAC-7B7C-C60D7A7DCC0D}"/>
              </a:ext>
            </a:extLst>
          </p:cNvPr>
          <p:cNvSpPr txBox="1"/>
          <p:nvPr/>
        </p:nvSpPr>
        <p:spPr>
          <a:xfrm>
            <a:off x="1735931" y="5682473"/>
            <a:ext cx="88225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that means that all negative values will be set to </a:t>
            </a:r>
            <a:r>
              <a:rPr lang="en-PH" sz="2500" b="1" dirty="0"/>
              <a:t>0 </a:t>
            </a:r>
            <a:r>
              <a:rPr lang="en-PH" sz="2500" dirty="0"/>
              <a:t>and the positive values will remain the same</a:t>
            </a:r>
            <a:endParaRPr lang="en-PH" sz="25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EF0CF9-8406-905E-736F-2ADD2D07A3BB}"/>
              </a:ext>
            </a:extLst>
          </p:cNvPr>
          <p:cNvGraphicFramePr>
            <a:graphicFrameLocks noGrp="1"/>
          </p:cNvGraphicFramePr>
          <p:nvPr/>
        </p:nvGraphicFramePr>
        <p:xfrm>
          <a:off x="1313587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98D7B-C608-8F8F-DC4C-DEE113BD64BE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>
            <a:off x="4488679" y="3588062"/>
            <a:ext cx="134887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044B0F-525F-6EFA-7071-9241F1309279}"/>
              </a:ext>
            </a:extLst>
          </p:cNvPr>
          <p:cNvSpPr txBox="1"/>
          <p:nvPr/>
        </p:nvSpPr>
        <p:spPr>
          <a:xfrm>
            <a:off x="5837552" y="3403396"/>
            <a:ext cx="73295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A84720-7835-E266-3DB7-F7AE258C8136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>
            <a:off x="6570510" y="3588062"/>
            <a:ext cx="1206675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1BD192-E205-53BD-2C49-3C6EA0DB70F4}"/>
              </a:ext>
            </a:extLst>
          </p:cNvPr>
          <p:cNvSpPr txBox="1"/>
          <p:nvPr/>
        </p:nvSpPr>
        <p:spPr>
          <a:xfrm>
            <a:off x="2047364" y="1472956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FC150-9A45-69C1-4F44-8AC41D358D78}"/>
              </a:ext>
            </a:extLst>
          </p:cNvPr>
          <p:cNvGraphicFramePr>
            <a:graphicFrameLocks noGrp="1"/>
          </p:cNvGraphicFramePr>
          <p:nvPr/>
        </p:nvGraphicFramePr>
        <p:xfrm>
          <a:off x="7777185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2656BC-C619-6ED7-C64D-D6A1A1B78491}"/>
              </a:ext>
            </a:extLst>
          </p:cNvPr>
          <p:cNvSpPr txBox="1"/>
          <p:nvPr/>
        </p:nvSpPr>
        <p:spPr>
          <a:xfrm>
            <a:off x="7873039" y="148070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FD2185-94A2-C0E4-607E-CF4859E36325}"/>
              </a:ext>
            </a:extLst>
          </p:cNvPr>
          <p:cNvSpPr/>
          <p:nvPr/>
        </p:nvSpPr>
        <p:spPr>
          <a:xfrm>
            <a:off x="10155725" y="4422012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BB6DB-ABAB-B7B3-9756-93B055110520}"/>
              </a:ext>
            </a:extLst>
          </p:cNvPr>
          <p:cNvSpPr/>
          <p:nvPr/>
        </p:nvSpPr>
        <p:spPr>
          <a:xfrm>
            <a:off x="1313587" y="1924252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A7FB-C0C5-3EE8-40A0-CE13E8659F7B}"/>
              </a:ext>
            </a:extLst>
          </p:cNvPr>
          <p:cNvSpPr/>
          <p:nvPr/>
        </p:nvSpPr>
        <p:spPr>
          <a:xfrm>
            <a:off x="3692127" y="4432059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C66B-D632-CE1C-2AB4-B0D07CE16AFC}"/>
              </a:ext>
            </a:extLst>
          </p:cNvPr>
          <p:cNvSpPr/>
          <p:nvPr/>
        </p:nvSpPr>
        <p:spPr>
          <a:xfrm>
            <a:off x="7777185" y="1924252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4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9E245-0DF9-1D4A-FAF5-2B6C0FA360AD}"/>
              </a:ext>
            </a:extLst>
          </p:cNvPr>
          <p:cNvSpPr txBox="1"/>
          <p:nvPr/>
        </p:nvSpPr>
        <p:spPr>
          <a:xfrm>
            <a:off x="1548655" y="5400983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If we zoom in on the letter </a:t>
            </a:r>
            <a:r>
              <a:rPr lang="en-PH" sz="3000" b="1" dirty="0"/>
              <a:t>O</a:t>
            </a:r>
            <a:r>
              <a:rPr lang="en-PH" sz="3000" dirty="0"/>
              <a:t> and letter </a:t>
            </a:r>
            <a:r>
              <a:rPr lang="en-PH" sz="3000" b="1" dirty="0"/>
              <a:t>X, </a:t>
            </a:r>
            <a:r>
              <a:rPr lang="en-PH" sz="3000" dirty="0"/>
              <a:t>we can see that each of them are only made of a bunch of pixels. 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D91DF0-209F-E1D5-E6C2-C29CF887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34593"/>
              </p:ext>
            </p:extLst>
          </p:nvPr>
        </p:nvGraphicFramePr>
        <p:xfrm>
          <a:off x="116989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817155-1BF8-7622-FCC3-49DEB39E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58483"/>
              </p:ext>
            </p:extLst>
          </p:nvPr>
        </p:nvGraphicFramePr>
        <p:xfrm>
          <a:off x="695810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0903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07B6-1EF6-AA34-F82C-A71CCA4A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8B8D11E-8722-F20B-DFF7-251D1CA6A668}"/>
              </a:ext>
            </a:extLst>
          </p:cNvPr>
          <p:cNvSpPr txBox="1"/>
          <p:nvPr/>
        </p:nvSpPr>
        <p:spPr>
          <a:xfrm>
            <a:off x="2819399" y="5682473"/>
            <a:ext cx="73390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Now we apply another </a:t>
            </a:r>
            <a:r>
              <a:rPr lang="en-PH" sz="2500" b="1" dirty="0"/>
              <a:t>filter</a:t>
            </a:r>
            <a:r>
              <a:rPr lang="en-PH" sz="2500" dirty="0"/>
              <a:t> to the new </a:t>
            </a:r>
            <a:r>
              <a:rPr lang="en-PH" sz="2500" b="1" dirty="0"/>
              <a:t>feature map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8BF78B-7A82-E3D7-DC5C-F2C2FEC4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164"/>
              </p:ext>
            </p:extLst>
          </p:nvPr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FC81A3-4442-7F30-DCE3-28934AF69B0D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D67AF-27D2-8FEE-5C2E-0C87748584C8}"/>
              </a:ext>
            </a:extLst>
          </p:cNvPr>
          <p:cNvSpPr/>
          <p:nvPr/>
        </p:nvSpPr>
        <p:spPr>
          <a:xfrm>
            <a:off x="1457214" y="1703272"/>
            <a:ext cx="1575546" cy="166381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7C794F-4891-D14C-54B9-5FD2014D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93971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BAD755-7FA7-886A-7EC3-0F984BB09633}"/>
              </a:ext>
            </a:extLst>
          </p:cNvPr>
          <p:cNvSpPr/>
          <p:nvPr/>
        </p:nvSpPr>
        <p:spPr>
          <a:xfrm>
            <a:off x="6497930" y="2398496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00EB68-C2FA-5872-F355-E9BF4B1C8E06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48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10E0C-11DB-7ACF-F6ED-818AA13A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76EDB7-B2FB-CD69-3124-A090A044457A}"/>
              </a:ext>
            </a:extLst>
          </p:cNvPr>
          <p:cNvSpPr txBox="1"/>
          <p:nvPr/>
        </p:nvSpPr>
        <p:spPr>
          <a:xfrm>
            <a:off x="2307430" y="5682473"/>
            <a:ext cx="7750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Unlike before, we simply </a:t>
            </a:r>
            <a:r>
              <a:rPr lang="en-PH" sz="2500" b="1" dirty="0"/>
              <a:t>select the maximum value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44752E-CCA3-C640-6E1C-C5A4298F349A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84A64B-FDE2-74B1-0D8E-493303F6557E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614D9-35F0-5F3C-6701-E295EF5E2398}"/>
              </a:ext>
            </a:extLst>
          </p:cNvPr>
          <p:cNvSpPr/>
          <p:nvPr/>
        </p:nvSpPr>
        <p:spPr>
          <a:xfrm>
            <a:off x="1457214" y="1703272"/>
            <a:ext cx="1575546" cy="166381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22FB58-8577-4B9D-0460-9CB520C9AC34}"/>
              </a:ext>
            </a:extLst>
          </p:cNvPr>
          <p:cNvGraphicFramePr>
            <a:graphicFrameLocks noGrp="1"/>
          </p:cNvGraphicFramePr>
          <p:nvPr/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50E5368-525F-25EE-E1BE-6075EEDED70B}"/>
              </a:ext>
            </a:extLst>
          </p:cNvPr>
          <p:cNvSpPr/>
          <p:nvPr/>
        </p:nvSpPr>
        <p:spPr>
          <a:xfrm>
            <a:off x="6497930" y="2398496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767925A-E442-7FDE-C17C-0E7317FE8660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368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970E-4305-535C-6E32-37B35D131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BF6B5B-E3BB-F295-06C6-281AB705D68E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this filter moves in such a way that it does not overlap itself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F5BC6A-F95D-84E5-5E21-41D0C97AC1C8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01FCA1-6A9D-3071-D951-FEC23DA9DC84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C1355-B0FC-AE85-1A4B-B839654A3E93}"/>
              </a:ext>
            </a:extLst>
          </p:cNvPr>
          <p:cNvSpPr/>
          <p:nvPr/>
        </p:nvSpPr>
        <p:spPr>
          <a:xfrm>
            <a:off x="3044760" y="1703272"/>
            <a:ext cx="1575546" cy="166381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4CBDA9-3A88-9F7B-BEF8-B162703CA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74642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EF36B2A-F98C-E901-9DA8-9EE56C0DA905}"/>
              </a:ext>
            </a:extLst>
          </p:cNvPr>
          <p:cNvSpPr/>
          <p:nvPr/>
        </p:nvSpPr>
        <p:spPr>
          <a:xfrm>
            <a:off x="7630465" y="2398496"/>
            <a:ext cx="1137310" cy="103050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E972ADA-7521-7F61-B5F2-17A7D1BF321F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247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FBC3-B999-90E0-AC6D-C7C1C6EC6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B561F99-C26D-A47D-8726-B524AD3BA478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this filter moves in such a way that it does not overlap itself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11AE05-BFDE-C371-F90F-29EA9B7D51C8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DF86D6-4347-7E1B-F0F1-66A0996FE7E4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5282B-C991-9E72-8415-0133BBAAAABD}"/>
              </a:ext>
            </a:extLst>
          </p:cNvPr>
          <p:cNvSpPr/>
          <p:nvPr/>
        </p:nvSpPr>
        <p:spPr>
          <a:xfrm>
            <a:off x="1469214" y="3367082"/>
            <a:ext cx="1575546" cy="1663810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2DE783-2718-B196-7ACD-A3D2AEB5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4707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DB767A-68C4-6AA3-A736-2905575A6BE5}"/>
              </a:ext>
            </a:extLst>
          </p:cNvPr>
          <p:cNvSpPr/>
          <p:nvPr/>
        </p:nvSpPr>
        <p:spPr>
          <a:xfrm>
            <a:off x="6497930" y="3429000"/>
            <a:ext cx="1137310" cy="1030504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10617E-8367-6972-237F-EA81594B7DD7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812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7219-3CBC-5F2F-B842-687E90AC0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787580-6AC9-786A-6814-4371946A3B87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this filter moves in such a way that it does not overlap itself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C59842-A339-6D69-3738-F48F2D43FDA7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0709B1-C00E-80E9-093E-EBA1D1996FD2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EB275-B6DC-DA09-0828-A87D93A1851F}"/>
              </a:ext>
            </a:extLst>
          </p:cNvPr>
          <p:cNvSpPr/>
          <p:nvPr/>
        </p:nvSpPr>
        <p:spPr>
          <a:xfrm>
            <a:off x="3044760" y="3367082"/>
            <a:ext cx="1575546" cy="166381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A52954-4B20-39BD-FCCE-9E9E901AF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98124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10F450-FABC-DB8D-7295-1DCF0F4CB64C}"/>
              </a:ext>
            </a:extLst>
          </p:cNvPr>
          <p:cNvSpPr/>
          <p:nvPr/>
        </p:nvSpPr>
        <p:spPr>
          <a:xfrm>
            <a:off x="7625690" y="3429000"/>
            <a:ext cx="1137310" cy="103050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C595A66-E45F-73B9-6148-A0118F9C799B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6631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F263-C74E-2A9C-901B-83B3C625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C9D354-FF9B-5401-DEA4-F8DA643C4CDF}"/>
              </a:ext>
            </a:extLst>
          </p:cNvPr>
          <p:cNvSpPr txBox="1"/>
          <p:nvPr/>
        </p:nvSpPr>
        <p:spPr>
          <a:xfrm>
            <a:off x="2819400" y="5682473"/>
            <a:ext cx="6103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When we select the maximum value in each region, we are applying </a:t>
            </a:r>
            <a:r>
              <a:rPr lang="en-PH" sz="2500" b="1" dirty="0"/>
              <a:t>max pooling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96623-F3E6-4D06-B0C1-A52943A17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85149"/>
              </p:ext>
            </p:extLst>
          </p:nvPr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5B42F2-B10A-4481-9D17-6D02AE41F4E9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8EF248-8555-8670-D616-D9DC7401366B}"/>
              </a:ext>
            </a:extLst>
          </p:cNvPr>
          <p:cNvGraphicFramePr>
            <a:graphicFrameLocks noGrp="1"/>
          </p:cNvGraphicFramePr>
          <p:nvPr/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B8BDBF-7A6D-8AB6-F20E-B79A7284CF4C}"/>
              </a:ext>
            </a:extLst>
          </p:cNvPr>
          <p:cNvSpPr/>
          <p:nvPr/>
        </p:nvSpPr>
        <p:spPr>
          <a:xfrm>
            <a:off x="1457214" y="1703272"/>
            <a:ext cx="1575546" cy="166381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20E8C-4CB5-2AC9-07C1-B1EC0FBEE68A}"/>
              </a:ext>
            </a:extLst>
          </p:cNvPr>
          <p:cNvSpPr/>
          <p:nvPr/>
        </p:nvSpPr>
        <p:spPr>
          <a:xfrm>
            <a:off x="6497930" y="2398496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63805-133B-2D95-FEE4-70468C90683C}"/>
              </a:ext>
            </a:extLst>
          </p:cNvPr>
          <p:cNvSpPr/>
          <p:nvPr/>
        </p:nvSpPr>
        <p:spPr>
          <a:xfrm>
            <a:off x="3044760" y="1703272"/>
            <a:ext cx="1575546" cy="166381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44939-68D6-67E9-5BF3-321DE09A3D50}"/>
              </a:ext>
            </a:extLst>
          </p:cNvPr>
          <p:cNvSpPr/>
          <p:nvPr/>
        </p:nvSpPr>
        <p:spPr>
          <a:xfrm>
            <a:off x="7630465" y="2398496"/>
            <a:ext cx="1137310" cy="103050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9EB4B-725B-6844-8BF8-5DCDA8049007}"/>
              </a:ext>
            </a:extLst>
          </p:cNvPr>
          <p:cNvSpPr/>
          <p:nvPr/>
        </p:nvSpPr>
        <p:spPr>
          <a:xfrm>
            <a:off x="1469214" y="3367082"/>
            <a:ext cx="1575546" cy="1663810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237E3-1EA0-3586-E760-C1D8B66592D9}"/>
              </a:ext>
            </a:extLst>
          </p:cNvPr>
          <p:cNvSpPr/>
          <p:nvPr/>
        </p:nvSpPr>
        <p:spPr>
          <a:xfrm>
            <a:off x="6497930" y="3429000"/>
            <a:ext cx="1137310" cy="1030504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B172B-B330-91B7-C6D3-38EF86556311}"/>
              </a:ext>
            </a:extLst>
          </p:cNvPr>
          <p:cNvSpPr/>
          <p:nvPr/>
        </p:nvSpPr>
        <p:spPr>
          <a:xfrm>
            <a:off x="3044760" y="3367082"/>
            <a:ext cx="1575546" cy="166381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E009B-D694-7A72-2617-93FF65116246}"/>
              </a:ext>
            </a:extLst>
          </p:cNvPr>
          <p:cNvSpPr/>
          <p:nvPr/>
        </p:nvSpPr>
        <p:spPr>
          <a:xfrm>
            <a:off x="7625690" y="3429000"/>
            <a:ext cx="1137310" cy="103050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FFFF1-266A-031F-1F22-7D40F17D7C2F}"/>
              </a:ext>
            </a:extLst>
          </p:cNvPr>
          <p:cNvSpPr txBox="1"/>
          <p:nvPr/>
        </p:nvSpPr>
        <p:spPr>
          <a:xfrm>
            <a:off x="6833866" y="1886766"/>
            <a:ext cx="1583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Max Pooled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65EFEDE-F806-37F1-B059-613D008466A1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889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38AF-3BF0-0FC8-A8FD-30454A3D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2610E00-CFE2-BD0D-23A9-5D682FDBCCE3}"/>
              </a:ext>
            </a:extLst>
          </p:cNvPr>
          <p:cNvSpPr txBox="1"/>
          <p:nvPr/>
        </p:nvSpPr>
        <p:spPr>
          <a:xfrm>
            <a:off x="2443705" y="5833926"/>
            <a:ext cx="85105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 max </a:t>
            </a:r>
            <a:r>
              <a:rPr lang="en-PH" sz="2500" b="1" dirty="0"/>
              <a:t>pooled values </a:t>
            </a:r>
            <a:r>
              <a:rPr lang="en-PH" sz="2500" dirty="0"/>
              <a:t>are then converted into a </a:t>
            </a:r>
            <a:r>
              <a:rPr lang="en-PH" sz="2500" b="1" dirty="0"/>
              <a:t>column</a:t>
            </a:r>
            <a:r>
              <a:rPr lang="en-PH" sz="2500" dirty="0"/>
              <a:t> </a:t>
            </a:r>
            <a:endParaRPr lang="en-PH" sz="2500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38E4BD2-85EA-E7DA-1897-448EC3078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12885"/>
              </p:ext>
            </p:extLst>
          </p:nvPr>
        </p:nvGraphicFramePr>
        <p:xfrm>
          <a:off x="160545" y="2400732"/>
          <a:ext cx="1625230" cy="168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61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81261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84492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4492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4F577A5-5E55-E718-A966-C2CF60758F97}"/>
              </a:ext>
            </a:extLst>
          </p:cNvPr>
          <p:cNvSpPr/>
          <p:nvPr/>
        </p:nvSpPr>
        <p:spPr>
          <a:xfrm>
            <a:off x="162775" y="2404534"/>
            <a:ext cx="818860" cy="84166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96C9F2-AB0B-4169-F67C-A5195FF0DD5D}"/>
              </a:ext>
            </a:extLst>
          </p:cNvPr>
          <p:cNvSpPr/>
          <p:nvPr/>
        </p:nvSpPr>
        <p:spPr>
          <a:xfrm>
            <a:off x="966992" y="2400732"/>
            <a:ext cx="818783" cy="84166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BBB81B-B994-E7B6-390C-51246FC8B099}"/>
              </a:ext>
            </a:extLst>
          </p:cNvPr>
          <p:cNvSpPr/>
          <p:nvPr/>
        </p:nvSpPr>
        <p:spPr>
          <a:xfrm>
            <a:off x="162775" y="3250004"/>
            <a:ext cx="804217" cy="84057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15688A-ADA7-ED0F-3666-E6B525F0E228}"/>
              </a:ext>
            </a:extLst>
          </p:cNvPr>
          <p:cNvSpPr/>
          <p:nvPr/>
        </p:nvSpPr>
        <p:spPr>
          <a:xfrm>
            <a:off x="961879" y="3250004"/>
            <a:ext cx="817132" cy="8405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D5C550-68DB-45CE-2537-F9EAF83E70AC}"/>
              </a:ext>
            </a:extLst>
          </p:cNvPr>
          <p:cNvSpPr txBox="1"/>
          <p:nvPr/>
        </p:nvSpPr>
        <p:spPr>
          <a:xfrm>
            <a:off x="292728" y="2035202"/>
            <a:ext cx="1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Max Pooled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D896A70-51C3-D560-E3F9-8B6DE3008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34910"/>
              </p:ext>
            </p:extLst>
          </p:nvPr>
        </p:nvGraphicFramePr>
        <p:xfrm>
          <a:off x="2146440" y="1113810"/>
          <a:ext cx="847219" cy="427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219">
                  <a:extLst>
                    <a:ext uri="{9D8B030D-6E8A-4147-A177-3AD203B41FA5}">
                      <a16:colId xmlns:a16="http://schemas.microsoft.com/office/drawing/2014/main" val="2428849131"/>
                    </a:ext>
                  </a:extLst>
                </a:gridCol>
              </a:tblGrid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673424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55450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696547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59663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F55AC35A-0B6B-C0DA-3F98-F7C45DC5DCDD}"/>
              </a:ext>
            </a:extLst>
          </p:cNvPr>
          <p:cNvSpPr/>
          <p:nvPr/>
        </p:nvSpPr>
        <p:spPr>
          <a:xfrm>
            <a:off x="2144059" y="2168178"/>
            <a:ext cx="842474" cy="10774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2DCF8FB-C4CF-47B6-923C-44E7669A9090}"/>
              </a:ext>
            </a:extLst>
          </p:cNvPr>
          <p:cNvSpPr/>
          <p:nvPr/>
        </p:nvSpPr>
        <p:spPr>
          <a:xfrm>
            <a:off x="2155498" y="1094285"/>
            <a:ext cx="847219" cy="108166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A878098-60E1-6603-D703-0E8C1B19BA97}"/>
              </a:ext>
            </a:extLst>
          </p:cNvPr>
          <p:cNvSpPr/>
          <p:nvPr/>
        </p:nvSpPr>
        <p:spPr>
          <a:xfrm>
            <a:off x="2162798" y="3253320"/>
            <a:ext cx="829932" cy="10690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BEFA54-9CB8-758F-5D03-D945B1F46F93}"/>
              </a:ext>
            </a:extLst>
          </p:cNvPr>
          <p:cNvSpPr/>
          <p:nvPr/>
        </p:nvSpPr>
        <p:spPr>
          <a:xfrm>
            <a:off x="2155641" y="4315218"/>
            <a:ext cx="838018" cy="10713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1E64638-BCA3-9BF5-A705-500E7E5EF97F}"/>
              </a:ext>
            </a:extLst>
          </p:cNvPr>
          <p:cNvCxnSpPr>
            <a:cxnSpLocks/>
            <a:stCxn id="21" idx="3"/>
            <a:endCxn id="74" idx="1"/>
          </p:cNvCxnSpPr>
          <p:nvPr/>
        </p:nvCxnSpPr>
        <p:spPr>
          <a:xfrm>
            <a:off x="1785775" y="3245653"/>
            <a:ext cx="360665" cy="7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8005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692D3-01D4-C9AB-C4FF-78AFA7B6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0B1016D-79BD-70AC-D26E-4C85F9A929FB}"/>
              </a:ext>
            </a:extLst>
          </p:cNvPr>
          <p:cNvSpPr txBox="1"/>
          <p:nvPr/>
        </p:nvSpPr>
        <p:spPr>
          <a:xfrm>
            <a:off x="1700837" y="5832536"/>
            <a:ext cx="879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These values will then be used as input into a neural network that will classify the image if it is an </a:t>
            </a:r>
            <a:r>
              <a:rPr lang="en-PH" sz="2500" b="1" dirty="0"/>
              <a:t>O</a:t>
            </a:r>
            <a:r>
              <a:rPr lang="en-PH" sz="2500" dirty="0"/>
              <a:t> or </a:t>
            </a:r>
            <a:r>
              <a:rPr lang="en-PH" sz="2500" b="1" dirty="0"/>
              <a:t>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89866BB-6D2A-7DE6-8F1F-F74A1AE71203}"/>
              </a:ext>
            </a:extLst>
          </p:cNvPr>
          <p:cNvSpPr/>
          <p:nvPr/>
        </p:nvSpPr>
        <p:spPr>
          <a:xfrm>
            <a:off x="3373870" y="225681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150B648-927D-0C51-68B6-F66FCFA931CF}"/>
              </a:ext>
            </a:extLst>
          </p:cNvPr>
          <p:cNvSpPr/>
          <p:nvPr/>
        </p:nvSpPr>
        <p:spPr>
          <a:xfrm>
            <a:off x="6072171" y="284121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2A8991-36FE-B929-F1B4-7E82E9B6C774}"/>
              </a:ext>
            </a:extLst>
          </p:cNvPr>
          <p:cNvSpPr/>
          <p:nvPr/>
        </p:nvSpPr>
        <p:spPr>
          <a:xfrm>
            <a:off x="9992163" y="1476059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50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68C75F-0A20-57B0-A11B-348DB6B40579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4288270" y="2714011"/>
            <a:ext cx="1783901" cy="584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D3D93F-5558-9FCE-C032-524DA158EFB4}"/>
              </a:ext>
            </a:extLst>
          </p:cNvPr>
          <p:cNvCxnSpPr>
            <a:cxnSpLocks/>
            <a:stCxn id="52" idx="6"/>
            <a:endCxn id="73" idx="2"/>
          </p:cNvCxnSpPr>
          <p:nvPr/>
        </p:nvCxnSpPr>
        <p:spPr>
          <a:xfrm flipV="1">
            <a:off x="6986571" y="1905100"/>
            <a:ext cx="953384" cy="1393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825753C-4071-A405-F70F-654775A95D6E}"/>
              </a:ext>
            </a:extLst>
          </p:cNvPr>
          <p:cNvCxnSpPr>
            <a:cxnSpLocks/>
            <a:stCxn id="52" idx="6"/>
            <a:endCxn id="77" idx="2"/>
          </p:cNvCxnSpPr>
          <p:nvPr/>
        </p:nvCxnSpPr>
        <p:spPr>
          <a:xfrm>
            <a:off x="6986571" y="3298416"/>
            <a:ext cx="704614" cy="1439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BA69A0F-597F-878C-E848-C06AB2B9B615}"/>
                  </a:ext>
                </a:extLst>
              </p:cNvPr>
              <p:cNvSpPr txBox="1"/>
              <p:nvPr/>
            </p:nvSpPr>
            <p:spPr>
              <a:xfrm>
                <a:off x="4626320" y="1474213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BA69A0F-597F-878C-E848-C06AB2B9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0" y="1474213"/>
                <a:ext cx="8210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81E3C9-9A03-CAEC-5572-F565226104AC}"/>
                  </a:ext>
                </a:extLst>
              </p:cNvPr>
              <p:cNvSpPr txBox="1"/>
              <p:nvPr/>
            </p:nvSpPr>
            <p:spPr>
              <a:xfrm>
                <a:off x="4436243" y="3304487"/>
                <a:ext cx="6110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C81E3C9-9A03-CAEC-5572-F5652261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43" y="3304487"/>
                <a:ext cx="61106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919BB8-D202-750B-75E3-01B4A0EBA4F7}"/>
                  </a:ext>
                </a:extLst>
              </p:cNvPr>
              <p:cNvSpPr txBox="1"/>
              <p:nvPr/>
            </p:nvSpPr>
            <p:spPr>
              <a:xfrm>
                <a:off x="8603082" y="1936365"/>
                <a:ext cx="9765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−1.33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919BB8-D202-750B-75E3-01B4A0EB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082" y="1936365"/>
                <a:ext cx="9765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A4D71D-8BDE-F8B3-3353-FA50FCB76CA0}"/>
                  </a:ext>
                </a:extLst>
              </p:cNvPr>
              <p:cNvSpPr txBox="1"/>
              <p:nvPr/>
            </p:nvSpPr>
            <p:spPr>
              <a:xfrm>
                <a:off x="8918200" y="5181603"/>
                <a:ext cx="1200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−0.45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EA4D71D-8BDE-F8B3-3353-FA50FCB76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00" y="5181603"/>
                <a:ext cx="120097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913A79-3F08-EB64-7D98-E644DCB3D75A}"/>
                  </a:ext>
                </a:extLst>
              </p:cNvPr>
              <p:cNvSpPr/>
              <p:nvPr/>
            </p:nvSpPr>
            <p:spPr>
              <a:xfrm>
                <a:off x="5544208" y="171271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C913A79-3F08-EB64-7D98-E644DCB3D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8" y="1712716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A443B0E-DFFB-4371-89D1-6C4827F01F0D}"/>
              </a:ext>
            </a:extLst>
          </p:cNvPr>
          <p:cNvCxnSpPr>
            <a:cxnSpLocks/>
            <a:stCxn id="63" idx="4"/>
            <a:endCxn id="52" idx="2"/>
          </p:cNvCxnSpPr>
          <p:nvPr/>
        </p:nvCxnSpPr>
        <p:spPr>
          <a:xfrm>
            <a:off x="5859327" y="2317971"/>
            <a:ext cx="212844" cy="98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BD2B86-2F08-C50D-F778-6C70BB7E5ABD}"/>
                  </a:ext>
                </a:extLst>
              </p:cNvPr>
              <p:cNvSpPr txBox="1"/>
              <p:nvPr/>
            </p:nvSpPr>
            <p:spPr>
              <a:xfrm>
                <a:off x="5932444" y="2391073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BD2B86-2F08-C50D-F778-6C70BB7E5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4" y="2391073"/>
                <a:ext cx="7665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5E0C17-DB89-5636-096E-73B59EC97807}"/>
                  </a:ext>
                </a:extLst>
              </p:cNvPr>
              <p:cNvSpPr txBox="1"/>
              <p:nvPr/>
            </p:nvSpPr>
            <p:spPr>
              <a:xfrm>
                <a:off x="4287849" y="4066151"/>
                <a:ext cx="7665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5E0C17-DB89-5636-096E-73B59EC9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849" y="4066151"/>
                <a:ext cx="76655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B36868A-6474-FE18-AC8A-5AB61B345C94}"/>
                  </a:ext>
                </a:extLst>
              </p:cNvPr>
              <p:cNvSpPr/>
              <p:nvPr/>
            </p:nvSpPr>
            <p:spPr>
              <a:xfrm>
                <a:off x="9047402" y="99721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B36868A-6474-FE18-AC8A-5AB61B345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402" y="997217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CDE221-99AA-97C2-AF90-F7F788140C72}"/>
                  </a:ext>
                </a:extLst>
              </p:cNvPr>
              <p:cNvSpPr txBox="1"/>
              <p:nvPr/>
            </p:nvSpPr>
            <p:spPr>
              <a:xfrm>
                <a:off x="6203996" y="3064282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CCDE221-99AA-97C2-AF90-F7F78814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96" y="3064282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83AE29F6-7966-4522-85FB-51AFAD08C865}"/>
              </a:ext>
            </a:extLst>
          </p:cNvPr>
          <p:cNvSpPr txBox="1"/>
          <p:nvPr/>
        </p:nvSpPr>
        <p:spPr>
          <a:xfrm>
            <a:off x="6204915" y="2959494"/>
            <a:ext cx="7137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ReLU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AA1C4C2-C363-7154-F6D5-FC64906EC2A3}"/>
                  </a:ext>
                </a:extLst>
              </p:cNvPr>
              <p:cNvSpPr/>
              <p:nvPr/>
            </p:nvSpPr>
            <p:spPr>
              <a:xfrm>
                <a:off x="7939955" y="16024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AA1C4C2-C363-7154-F6D5-FC64906EC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55" y="160247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91160D-C98A-6ED6-2923-EC851C40942B}"/>
              </a:ext>
            </a:extLst>
          </p:cNvPr>
          <p:cNvCxnSpPr>
            <a:cxnSpLocks/>
            <a:stCxn id="77" idx="6"/>
            <a:endCxn id="106" idx="2"/>
          </p:cNvCxnSpPr>
          <p:nvPr/>
        </p:nvCxnSpPr>
        <p:spPr>
          <a:xfrm>
            <a:off x="8321422" y="4738365"/>
            <a:ext cx="1569775" cy="1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0F19B10-DB6F-01AD-C9C1-02F8522C6843}"/>
                  </a:ext>
                </a:extLst>
              </p:cNvPr>
              <p:cNvSpPr/>
              <p:nvPr/>
            </p:nvSpPr>
            <p:spPr>
              <a:xfrm>
                <a:off x="7691185" y="44357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0F19B10-DB6F-01AD-C9C1-02F8522C6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85" y="4435737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D5B54E-8D39-97E7-B052-8E9D6832A889}"/>
              </a:ext>
            </a:extLst>
          </p:cNvPr>
          <p:cNvCxnSpPr>
            <a:cxnSpLocks/>
            <a:stCxn id="54" idx="2"/>
            <a:endCxn id="73" idx="6"/>
          </p:cNvCxnSpPr>
          <p:nvPr/>
        </p:nvCxnSpPr>
        <p:spPr>
          <a:xfrm flipH="1" flipV="1">
            <a:off x="8570192" y="1905100"/>
            <a:ext cx="1421971" cy="28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682FBC3-7CCB-F731-5D4C-763CA7B25E9B}"/>
              </a:ext>
            </a:extLst>
          </p:cNvPr>
          <p:cNvCxnSpPr>
            <a:cxnSpLocks/>
            <a:stCxn id="69" idx="5"/>
            <a:endCxn id="54" idx="2"/>
          </p:cNvCxnSpPr>
          <p:nvPr/>
        </p:nvCxnSpPr>
        <p:spPr>
          <a:xfrm>
            <a:off x="9585343" y="1513834"/>
            <a:ext cx="406820" cy="419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A114A85C-BD8E-50BE-3D1F-D0F19BF41434}"/>
              </a:ext>
            </a:extLst>
          </p:cNvPr>
          <p:cNvSpPr/>
          <p:nvPr/>
        </p:nvSpPr>
        <p:spPr>
          <a:xfrm>
            <a:off x="3396801" y="111381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D50DC3-6E59-55BF-BF8B-34BEC16BA606}"/>
              </a:ext>
            </a:extLst>
          </p:cNvPr>
          <p:cNvSpPr/>
          <p:nvPr/>
        </p:nvSpPr>
        <p:spPr>
          <a:xfrm>
            <a:off x="3401405" y="339008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9371E59-C29F-C177-3721-442DFE8790AD}"/>
              </a:ext>
            </a:extLst>
          </p:cNvPr>
          <p:cNvSpPr/>
          <p:nvPr/>
        </p:nvSpPr>
        <p:spPr>
          <a:xfrm>
            <a:off x="3396801" y="4478430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F4E1D-FAB7-EA6D-FAA5-5ABEFFD88124}"/>
              </a:ext>
            </a:extLst>
          </p:cNvPr>
          <p:cNvCxnSpPr>
            <a:cxnSpLocks/>
            <a:stCxn id="82" idx="6"/>
            <a:endCxn id="52" idx="2"/>
          </p:cNvCxnSpPr>
          <p:nvPr/>
        </p:nvCxnSpPr>
        <p:spPr>
          <a:xfrm flipV="1">
            <a:off x="4315805" y="3298416"/>
            <a:ext cx="1756366" cy="548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1B0A84-80F6-7079-1809-2CA950131B5A}"/>
              </a:ext>
            </a:extLst>
          </p:cNvPr>
          <p:cNvCxnSpPr>
            <a:cxnSpLocks/>
            <a:stCxn id="81" idx="6"/>
            <a:endCxn id="52" idx="2"/>
          </p:cNvCxnSpPr>
          <p:nvPr/>
        </p:nvCxnSpPr>
        <p:spPr>
          <a:xfrm>
            <a:off x="4311201" y="1571011"/>
            <a:ext cx="1760970" cy="1727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D9DA75-CB8C-AF18-ED8F-A6DE970B3BD5}"/>
              </a:ext>
            </a:extLst>
          </p:cNvPr>
          <p:cNvCxnSpPr>
            <a:cxnSpLocks/>
            <a:stCxn id="83" idx="6"/>
            <a:endCxn id="52" idx="2"/>
          </p:cNvCxnSpPr>
          <p:nvPr/>
        </p:nvCxnSpPr>
        <p:spPr>
          <a:xfrm flipV="1">
            <a:off x="4311201" y="3298416"/>
            <a:ext cx="1760970" cy="1637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30289C-1004-3B26-22EB-871590B77D1B}"/>
                  </a:ext>
                </a:extLst>
              </p:cNvPr>
              <p:cNvSpPr txBox="1"/>
              <p:nvPr/>
            </p:nvSpPr>
            <p:spPr>
              <a:xfrm>
                <a:off x="4277979" y="2357984"/>
                <a:ext cx="9765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−0.07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430289C-1004-3B26-22EB-871590B7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979" y="2357984"/>
                <a:ext cx="97654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DEE56BE4-650C-C5F1-4D75-09071A4510F7}"/>
              </a:ext>
            </a:extLst>
          </p:cNvPr>
          <p:cNvSpPr/>
          <p:nvPr/>
        </p:nvSpPr>
        <p:spPr>
          <a:xfrm>
            <a:off x="9891197" y="4295556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A43478A-96FD-D10C-ABAC-EBEA25A62075}"/>
                  </a:ext>
                </a:extLst>
              </p:cNvPr>
              <p:cNvSpPr txBox="1"/>
              <p:nvPr/>
            </p:nvSpPr>
            <p:spPr>
              <a:xfrm>
                <a:off x="8443320" y="4321869"/>
                <a:ext cx="7665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1.33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8A43478A-96FD-D10C-ABAC-EBEA25A62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20" y="4321869"/>
                <a:ext cx="76655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BCCACC0-E8E5-32B8-46AD-817FFF397E9E}"/>
                  </a:ext>
                </a:extLst>
              </p:cNvPr>
              <p:cNvSpPr/>
              <p:nvPr/>
            </p:nvSpPr>
            <p:spPr>
              <a:xfrm>
                <a:off x="8495924" y="515529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BCCACC0-E8E5-32B8-46AD-817FFF397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924" y="5155290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E75A038-F98D-3A5A-D386-6D39B6598247}"/>
              </a:ext>
            </a:extLst>
          </p:cNvPr>
          <p:cNvCxnSpPr>
            <a:cxnSpLocks/>
            <a:stCxn id="129" idx="7"/>
            <a:endCxn id="106" idx="2"/>
          </p:cNvCxnSpPr>
          <p:nvPr/>
        </p:nvCxnSpPr>
        <p:spPr>
          <a:xfrm flipV="1">
            <a:off x="9033865" y="4752756"/>
            <a:ext cx="857332" cy="4911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A511A1-9645-7E9A-928A-6DDE97EF9CEA}"/>
                  </a:ext>
                </a:extLst>
              </p:cNvPr>
              <p:cNvSpPr txBox="1"/>
              <p:nvPr/>
            </p:nvSpPr>
            <p:spPr>
              <a:xfrm>
                <a:off x="9579631" y="1082931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1.45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A511A1-9645-7E9A-928A-6DDE97EF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1" y="1082931"/>
                <a:ext cx="91440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385F1C-029D-A0A6-C88F-CFDFA49317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49889" y="4378364"/>
            <a:ext cx="720000" cy="720000"/>
          </a:xfrm>
          <a:prstGeom prst="rect">
            <a:avLst/>
          </a:prstGeom>
        </p:spPr>
      </p:pic>
      <p:pic>
        <p:nvPicPr>
          <p:cNvPr id="3" name="Graphic 2" descr="Harvey Balls 0% with solid fill">
            <a:extLst>
              <a:ext uri="{FF2B5EF4-FFF2-40B4-BE49-F238E27FC236}">
                <a16:creationId xmlns:a16="http://schemas.microsoft.com/office/drawing/2014/main" id="{02FBF761-3E9A-0297-EBA9-38CDD17D8C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50340" y="1513818"/>
            <a:ext cx="720000" cy="7200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873175A-016A-BCD2-1D7F-838E82DF607F}"/>
              </a:ext>
            </a:extLst>
          </p:cNvPr>
          <p:cNvGraphicFramePr>
            <a:graphicFrameLocks noGrp="1"/>
          </p:cNvGraphicFramePr>
          <p:nvPr/>
        </p:nvGraphicFramePr>
        <p:xfrm>
          <a:off x="160545" y="2400732"/>
          <a:ext cx="1625230" cy="168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61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81261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84492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4492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9B0D27-3E9B-F309-CC56-27A4B5CF0C16}"/>
              </a:ext>
            </a:extLst>
          </p:cNvPr>
          <p:cNvSpPr/>
          <p:nvPr/>
        </p:nvSpPr>
        <p:spPr>
          <a:xfrm>
            <a:off x="162775" y="2404534"/>
            <a:ext cx="818860" cy="84166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9545E1-C9E2-A522-6D46-A861737B6446}"/>
              </a:ext>
            </a:extLst>
          </p:cNvPr>
          <p:cNvSpPr/>
          <p:nvPr/>
        </p:nvSpPr>
        <p:spPr>
          <a:xfrm>
            <a:off x="966992" y="2400732"/>
            <a:ext cx="818783" cy="84166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07C00-A3D3-2CFB-2220-134009D707FD}"/>
              </a:ext>
            </a:extLst>
          </p:cNvPr>
          <p:cNvSpPr/>
          <p:nvPr/>
        </p:nvSpPr>
        <p:spPr>
          <a:xfrm>
            <a:off x="162775" y="3250004"/>
            <a:ext cx="804217" cy="84057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9B484-3FEF-30E2-C08C-BA48B2912FF0}"/>
              </a:ext>
            </a:extLst>
          </p:cNvPr>
          <p:cNvSpPr/>
          <p:nvPr/>
        </p:nvSpPr>
        <p:spPr>
          <a:xfrm>
            <a:off x="961879" y="3250004"/>
            <a:ext cx="817132" cy="8405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BB1C40-7FDF-7BCD-796E-36520FB235B8}"/>
              </a:ext>
            </a:extLst>
          </p:cNvPr>
          <p:cNvSpPr txBox="1"/>
          <p:nvPr/>
        </p:nvSpPr>
        <p:spPr>
          <a:xfrm>
            <a:off x="292728" y="2035202"/>
            <a:ext cx="1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Max Pooled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7916E58-8577-A733-7E64-1A1887A2AA9A}"/>
              </a:ext>
            </a:extLst>
          </p:cNvPr>
          <p:cNvGraphicFramePr>
            <a:graphicFrameLocks noGrp="1"/>
          </p:cNvGraphicFramePr>
          <p:nvPr/>
        </p:nvGraphicFramePr>
        <p:xfrm>
          <a:off x="2146440" y="1113810"/>
          <a:ext cx="847219" cy="427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219">
                  <a:extLst>
                    <a:ext uri="{9D8B030D-6E8A-4147-A177-3AD203B41FA5}">
                      <a16:colId xmlns:a16="http://schemas.microsoft.com/office/drawing/2014/main" val="2428849131"/>
                    </a:ext>
                  </a:extLst>
                </a:gridCol>
              </a:tblGrid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673424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55450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696547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59663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DDA8EBB0-C1DE-77D7-394E-9524D88DB62B}"/>
              </a:ext>
            </a:extLst>
          </p:cNvPr>
          <p:cNvSpPr/>
          <p:nvPr/>
        </p:nvSpPr>
        <p:spPr>
          <a:xfrm>
            <a:off x="2144059" y="2168178"/>
            <a:ext cx="842474" cy="10774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0F65C3-331E-C8C8-DC3D-544669C9A84A}"/>
              </a:ext>
            </a:extLst>
          </p:cNvPr>
          <p:cNvSpPr/>
          <p:nvPr/>
        </p:nvSpPr>
        <p:spPr>
          <a:xfrm>
            <a:off x="2155498" y="1094285"/>
            <a:ext cx="847219" cy="108166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64BD2B-AA81-A851-F4A0-00EE77CF4E03}"/>
              </a:ext>
            </a:extLst>
          </p:cNvPr>
          <p:cNvSpPr/>
          <p:nvPr/>
        </p:nvSpPr>
        <p:spPr>
          <a:xfrm>
            <a:off x="2162798" y="3253320"/>
            <a:ext cx="829932" cy="10690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205367-ED89-99B4-EE76-86338F44D9DD}"/>
              </a:ext>
            </a:extLst>
          </p:cNvPr>
          <p:cNvSpPr/>
          <p:nvPr/>
        </p:nvSpPr>
        <p:spPr>
          <a:xfrm>
            <a:off x="2155641" y="4315218"/>
            <a:ext cx="838018" cy="10713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39512E0-CD2D-067E-96AC-9433A35D1A8B}"/>
              </a:ext>
            </a:extLst>
          </p:cNvPr>
          <p:cNvCxnSpPr>
            <a:cxnSpLocks/>
            <a:stCxn id="21" idx="3"/>
            <a:endCxn id="74" idx="1"/>
          </p:cNvCxnSpPr>
          <p:nvPr/>
        </p:nvCxnSpPr>
        <p:spPr>
          <a:xfrm>
            <a:off x="1785775" y="3245653"/>
            <a:ext cx="360665" cy="7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0234864-0F53-7F5B-8817-80EF8287AA21}"/>
              </a:ext>
            </a:extLst>
          </p:cNvPr>
          <p:cNvCxnSpPr>
            <a:cxnSpLocks/>
            <a:stCxn id="74" idx="3"/>
            <a:endCxn id="81" idx="2"/>
          </p:cNvCxnSpPr>
          <p:nvPr/>
        </p:nvCxnSpPr>
        <p:spPr>
          <a:xfrm flipV="1">
            <a:off x="2993659" y="1571011"/>
            <a:ext cx="403142" cy="1682309"/>
          </a:xfrm>
          <a:prstGeom prst="bentConnector3">
            <a:avLst>
              <a:gd name="adj1" fmla="val 47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AB23D4A-F3FA-A5FE-BD31-CFBA4A8B5A74}"/>
              </a:ext>
            </a:extLst>
          </p:cNvPr>
          <p:cNvCxnSpPr>
            <a:cxnSpLocks/>
            <a:stCxn id="74" idx="3"/>
            <a:endCxn id="51" idx="2"/>
          </p:cNvCxnSpPr>
          <p:nvPr/>
        </p:nvCxnSpPr>
        <p:spPr>
          <a:xfrm flipV="1">
            <a:off x="2993659" y="2714011"/>
            <a:ext cx="380211" cy="539309"/>
          </a:xfrm>
          <a:prstGeom prst="bentConnector3">
            <a:avLst>
              <a:gd name="adj1" fmla="val 533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91DFA8D-918E-276C-B757-27539C30C4AC}"/>
              </a:ext>
            </a:extLst>
          </p:cNvPr>
          <p:cNvCxnSpPr>
            <a:cxnSpLocks/>
            <a:stCxn id="74" idx="3"/>
            <a:endCxn id="82" idx="2"/>
          </p:cNvCxnSpPr>
          <p:nvPr/>
        </p:nvCxnSpPr>
        <p:spPr>
          <a:xfrm>
            <a:off x="2993659" y="3253320"/>
            <a:ext cx="407746" cy="593961"/>
          </a:xfrm>
          <a:prstGeom prst="bentConnector3">
            <a:avLst>
              <a:gd name="adj1" fmla="val 492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E246057-0E6C-DF21-21E4-8C6B8534DA3D}"/>
              </a:ext>
            </a:extLst>
          </p:cNvPr>
          <p:cNvCxnSpPr>
            <a:cxnSpLocks/>
            <a:stCxn id="74" idx="3"/>
            <a:endCxn id="83" idx="2"/>
          </p:cNvCxnSpPr>
          <p:nvPr/>
        </p:nvCxnSpPr>
        <p:spPr>
          <a:xfrm>
            <a:off x="2993659" y="3253320"/>
            <a:ext cx="403142" cy="1682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364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0CCE-EE2E-840B-469E-6214543A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EEC8BDB8-C022-CC7F-065E-E69ABAE456CC}"/>
              </a:ext>
            </a:extLst>
          </p:cNvPr>
          <p:cNvSpPr/>
          <p:nvPr/>
        </p:nvSpPr>
        <p:spPr>
          <a:xfrm>
            <a:off x="3373870" y="225681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DC8FA85-B13A-3B96-8CB8-F6E0A09E17A8}"/>
              </a:ext>
            </a:extLst>
          </p:cNvPr>
          <p:cNvSpPr/>
          <p:nvPr/>
        </p:nvSpPr>
        <p:spPr>
          <a:xfrm>
            <a:off x="6072171" y="284121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243944-FB43-67F4-1611-60CC322F5A84}"/>
              </a:ext>
            </a:extLst>
          </p:cNvPr>
          <p:cNvSpPr/>
          <p:nvPr/>
        </p:nvSpPr>
        <p:spPr>
          <a:xfrm>
            <a:off x="9992163" y="1476059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000" b="1" dirty="0"/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6C19BB-BACB-F507-3DA1-FD17FC3025E8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4288270" y="2714011"/>
            <a:ext cx="1783901" cy="584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002114-B464-011B-1D43-3AA1E29F379D}"/>
              </a:ext>
            </a:extLst>
          </p:cNvPr>
          <p:cNvCxnSpPr>
            <a:cxnSpLocks/>
            <a:stCxn id="52" idx="6"/>
            <a:endCxn id="73" idx="2"/>
          </p:cNvCxnSpPr>
          <p:nvPr/>
        </p:nvCxnSpPr>
        <p:spPr>
          <a:xfrm flipV="1">
            <a:off x="6986571" y="1905100"/>
            <a:ext cx="953384" cy="1393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C0D60-025F-E5BE-6231-2F76E63F1013}"/>
              </a:ext>
            </a:extLst>
          </p:cNvPr>
          <p:cNvCxnSpPr>
            <a:cxnSpLocks/>
            <a:stCxn id="52" idx="6"/>
            <a:endCxn id="77" idx="2"/>
          </p:cNvCxnSpPr>
          <p:nvPr/>
        </p:nvCxnSpPr>
        <p:spPr>
          <a:xfrm>
            <a:off x="6986571" y="3298416"/>
            <a:ext cx="704614" cy="1439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22DDEE-C660-BA6B-1F25-69F246F11804}"/>
                  </a:ext>
                </a:extLst>
              </p:cNvPr>
              <p:cNvSpPr txBox="1"/>
              <p:nvPr/>
            </p:nvSpPr>
            <p:spPr>
              <a:xfrm>
                <a:off x="4626320" y="1474213"/>
                <a:ext cx="82105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−0.8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22DDEE-C660-BA6B-1F25-69F246F1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20" y="1474213"/>
                <a:ext cx="8210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6DEFFE-97DB-6190-E1C2-B1C9D2023EC1}"/>
                  </a:ext>
                </a:extLst>
              </p:cNvPr>
              <p:cNvSpPr txBox="1"/>
              <p:nvPr/>
            </p:nvSpPr>
            <p:spPr>
              <a:xfrm>
                <a:off x="4436243" y="3304487"/>
                <a:ext cx="6110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6DEFFE-97DB-6190-E1C2-B1C9D2023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43" y="3304487"/>
                <a:ext cx="61106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FE619A-1358-C5A5-2730-F6540DA4F1CC}"/>
                  </a:ext>
                </a:extLst>
              </p:cNvPr>
              <p:cNvSpPr txBox="1"/>
              <p:nvPr/>
            </p:nvSpPr>
            <p:spPr>
              <a:xfrm>
                <a:off x="8603082" y="1936365"/>
                <a:ext cx="9765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−1.33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3FE619A-1358-C5A5-2730-F6540DA4F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082" y="1936365"/>
                <a:ext cx="97654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9EED16-E1DA-F0E6-01C7-A6C8EF234B65}"/>
                  </a:ext>
                </a:extLst>
              </p:cNvPr>
              <p:cNvSpPr txBox="1"/>
              <p:nvPr/>
            </p:nvSpPr>
            <p:spPr>
              <a:xfrm>
                <a:off x="8918200" y="5181603"/>
                <a:ext cx="1200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−0.45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99EED16-E1DA-F0E6-01C7-A6C8EF234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00" y="5181603"/>
                <a:ext cx="120097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A704898-7ED6-2167-A8F1-A2FC3711B45B}"/>
                  </a:ext>
                </a:extLst>
              </p:cNvPr>
              <p:cNvSpPr/>
              <p:nvPr/>
            </p:nvSpPr>
            <p:spPr>
              <a:xfrm>
                <a:off x="5544208" y="171271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A704898-7ED6-2167-A8F1-A2FC3711B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8" y="1712716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B392BF-A3D8-756E-BC0E-A8383E6E66A6}"/>
              </a:ext>
            </a:extLst>
          </p:cNvPr>
          <p:cNvCxnSpPr>
            <a:cxnSpLocks/>
            <a:stCxn id="63" idx="4"/>
            <a:endCxn id="52" idx="2"/>
          </p:cNvCxnSpPr>
          <p:nvPr/>
        </p:nvCxnSpPr>
        <p:spPr>
          <a:xfrm>
            <a:off x="5859327" y="2317971"/>
            <a:ext cx="212844" cy="98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ED8820-E472-B719-C43F-86251F0FFA4D}"/>
                  </a:ext>
                </a:extLst>
              </p:cNvPr>
              <p:cNvSpPr txBox="1"/>
              <p:nvPr/>
            </p:nvSpPr>
            <p:spPr>
              <a:xfrm>
                <a:off x="5932444" y="2391073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ED8820-E472-B719-C43F-86251F0F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4" y="2391073"/>
                <a:ext cx="7665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F085D7-BC1D-8D0E-014A-6A4C9D6D5E0F}"/>
                  </a:ext>
                </a:extLst>
              </p:cNvPr>
              <p:cNvSpPr txBox="1"/>
              <p:nvPr/>
            </p:nvSpPr>
            <p:spPr>
              <a:xfrm>
                <a:off x="4287849" y="4066151"/>
                <a:ext cx="7665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8F085D7-BC1D-8D0E-014A-6A4C9D6D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849" y="4066151"/>
                <a:ext cx="76655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E5A537F-9BBD-3308-B2AF-534FC351C330}"/>
                  </a:ext>
                </a:extLst>
              </p:cNvPr>
              <p:cNvSpPr/>
              <p:nvPr/>
            </p:nvSpPr>
            <p:spPr>
              <a:xfrm>
                <a:off x="9047402" y="99721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E5A537F-9BBD-3308-B2AF-534FC351C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402" y="997217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B12DEB-ED3A-E82A-454C-1A03C5B88F4E}"/>
                  </a:ext>
                </a:extLst>
              </p:cNvPr>
              <p:cNvSpPr txBox="1"/>
              <p:nvPr/>
            </p:nvSpPr>
            <p:spPr>
              <a:xfrm>
                <a:off x="6203996" y="3064282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6B12DEB-ED3A-E82A-454C-1A03C5B8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96" y="3064282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643647E-0A99-64A4-BAE9-440F4B340CDF}"/>
              </a:ext>
            </a:extLst>
          </p:cNvPr>
          <p:cNvSpPr txBox="1"/>
          <p:nvPr/>
        </p:nvSpPr>
        <p:spPr>
          <a:xfrm>
            <a:off x="6204915" y="2959494"/>
            <a:ext cx="7137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ReLU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614C756-5B0C-35AF-AA79-2178AFFE3DE9}"/>
                  </a:ext>
                </a:extLst>
              </p:cNvPr>
              <p:cNvSpPr/>
              <p:nvPr/>
            </p:nvSpPr>
            <p:spPr>
              <a:xfrm>
                <a:off x="7939955" y="16024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614C756-5B0C-35AF-AA79-2178AFFE3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955" y="160247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4F493F3-4640-88AB-DB99-348BE8396B49}"/>
              </a:ext>
            </a:extLst>
          </p:cNvPr>
          <p:cNvCxnSpPr>
            <a:cxnSpLocks/>
            <a:stCxn id="77" idx="6"/>
            <a:endCxn id="106" idx="2"/>
          </p:cNvCxnSpPr>
          <p:nvPr/>
        </p:nvCxnSpPr>
        <p:spPr>
          <a:xfrm>
            <a:off x="8321422" y="4738365"/>
            <a:ext cx="1569775" cy="1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83F2AB5-D095-01A0-3626-DD82EC90236B}"/>
                  </a:ext>
                </a:extLst>
              </p:cNvPr>
              <p:cNvSpPr/>
              <p:nvPr/>
            </p:nvSpPr>
            <p:spPr>
              <a:xfrm>
                <a:off x="7691185" y="44357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83F2AB5-D095-01A0-3626-DD82EC902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185" y="4435737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9858C6-2A44-D2A6-04BD-D746674ABEDA}"/>
              </a:ext>
            </a:extLst>
          </p:cNvPr>
          <p:cNvCxnSpPr>
            <a:cxnSpLocks/>
            <a:stCxn id="54" idx="2"/>
            <a:endCxn id="73" idx="6"/>
          </p:cNvCxnSpPr>
          <p:nvPr/>
        </p:nvCxnSpPr>
        <p:spPr>
          <a:xfrm flipH="1" flipV="1">
            <a:off x="8570192" y="1905100"/>
            <a:ext cx="1421971" cy="28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A3BF74-F93F-D96D-43D1-08CAD92DAF59}"/>
              </a:ext>
            </a:extLst>
          </p:cNvPr>
          <p:cNvCxnSpPr>
            <a:cxnSpLocks/>
            <a:stCxn id="69" idx="5"/>
            <a:endCxn id="54" idx="2"/>
          </p:cNvCxnSpPr>
          <p:nvPr/>
        </p:nvCxnSpPr>
        <p:spPr>
          <a:xfrm>
            <a:off x="9585343" y="1513834"/>
            <a:ext cx="406820" cy="419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CD47A256-F1E9-C1FA-E522-454580D205FF}"/>
              </a:ext>
            </a:extLst>
          </p:cNvPr>
          <p:cNvSpPr/>
          <p:nvPr/>
        </p:nvSpPr>
        <p:spPr>
          <a:xfrm>
            <a:off x="3396801" y="111381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2ED7B8B-0325-06CC-650E-5D854F57BE19}"/>
              </a:ext>
            </a:extLst>
          </p:cNvPr>
          <p:cNvSpPr/>
          <p:nvPr/>
        </p:nvSpPr>
        <p:spPr>
          <a:xfrm>
            <a:off x="3401405" y="339008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0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A4C3261-6C94-5FF7-D1AD-1D52E3FE7EE2}"/>
              </a:ext>
            </a:extLst>
          </p:cNvPr>
          <p:cNvSpPr/>
          <p:nvPr/>
        </p:nvSpPr>
        <p:spPr>
          <a:xfrm>
            <a:off x="3396801" y="4478430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500" b="1" dirty="0"/>
              <a:t>1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398D16-6445-6FFA-1B15-28419DFA0FFC}"/>
              </a:ext>
            </a:extLst>
          </p:cNvPr>
          <p:cNvCxnSpPr>
            <a:cxnSpLocks/>
            <a:stCxn id="82" idx="6"/>
            <a:endCxn id="52" idx="2"/>
          </p:cNvCxnSpPr>
          <p:nvPr/>
        </p:nvCxnSpPr>
        <p:spPr>
          <a:xfrm flipV="1">
            <a:off x="4315805" y="3298416"/>
            <a:ext cx="1756366" cy="548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26714F-95E6-1BCB-E34D-942CD6CAAE17}"/>
              </a:ext>
            </a:extLst>
          </p:cNvPr>
          <p:cNvCxnSpPr>
            <a:cxnSpLocks/>
            <a:stCxn id="81" idx="6"/>
            <a:endCxn id="52" idx="2"/>
          </p:cNvCxnSpPr>
          <p:nvPr/>
        </p:nvCxnSpPr>
        <p:spPr>
          <a:xfrm>
            <a:off x="4311201" y="1571011"/>
            <a:ext cx="1760970" cy="1727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8BA3108-8288-3C6D-113A-EE41F27F49D3}"/>
              </a:ext>
            </a:extLst>
          </p:cNvPr>
          <p:cNvCxnSpPr>
            <a:cxnSpLocks/>
            <a:stCxn id="83" idx="6"/>
            <a:endCxn id="52" idx="2"/>
          </p:cNvCxnSpPr>
          <p:nvPr/>
        </p:nvCxnSpPr>
        <p:spPr>
          <a:xfrm flipV="1">
            <a:off x="4311201" y="3298416"/>
            <a:ext cx="1760970" cy="1637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652F19D-E20F-653D-633D-233CB601BFF5}"/>
                  </a:ext>
                </a:extLst>
              </p:cNvPr>
              <p:cNvSpPr txBox="1"/>
              <p:nvPr/>
            </p:nvSpPr>
            <p:spPr>
              <a:xfrm>
                <a:off x="4277979" y="2357984"/>
                <a:ext cx="9765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−0.07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652F19D-E20F-653D-633D-233CB601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979" y="2357984"/>
                <a:ext cx="97654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F90A1502-2EEE-13AB-9A97-7FB1EE78FC7A}"/>
              </a:ext>
            </a:extLst>
          </p:cNvPr>
          <p:cNvSpPr/>
          <p:nvPr/>
        </p:nvSpPr>
        <p:spPr>
          <a:xfrm>
            <a:off x="9891197" y="4295556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000" b="1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4D802C-3741-4499-F428-D79076A50935}"/>
                  </a:ext>
                </a:extLst>
              </p:cNvPr>
              <p:cNvSpPr txBox="1"/>
              <p:nvPr/>
            </p:nvSpPr>
            <p:spPr>
              <a:xfrm>
                <a:off x="8443320" y="4321869"/>
                <a:ext cx="7665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1.33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94D802C-3741-4499-F428-D79076A5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20" y="4321869"/>
                <a:ext cx="76655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56897E2-49E1-8F15-60BC-0363E6FE26D0}"/>
                  </a:ext>
                </a:extLst>
              </p:cNvPr>
              <p:cNvSpPr/>
              <p:nvPr/>
            </p:nvSpPr>
            <p:spPr>
              <a:xfrm>
                <a:off x="8495924" y="515529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56897E2-49E1-8F15-60BC-0363E6FE2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924" y="5155290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6FD8128-048F-236E-C2CF-85900622948E}"/>
              </a:ext>
            </a:extLst>
          </p:cNvPr>
          <p:cNvCxnSpPr>
            <a:cxnSpLocks/>
            <a:stCxn id="129" idx="7"/>
            <a:endCxn id="106" idx="2"/>
          </p:cNvCxnSpPr>
          <p:nvPr/>
        </p:nvCxnSpPr>
        <p:spPr>
          <a:xfrm flipV="1">
            <a:off x="9033865" y="4752756"/>
            <a:ext cx="857332" cy="4911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CBBD79E-04E4-1D8F-DAF4-4F8EE07D371A}"/>
                  </a:ext>
                </a:extLst>
              </p:cNvPr>
              <p:cNvSpPr txBox="1"/>
              <p:nvPr/>
            </p:nvSpPr>
            <p:spPr>
              <a:xfrm>
                <a:off x="9579631" y="1082931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1.45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CBBD79E-04E4-1D8F-DAF4-4F8EE07D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31" y="1082931"/>
                <a:ext cx="91440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56019ED1-9958-C20B-D274-0CF3118791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049889" y="4378364"/>
            <a:ext cx="720000" cy="720000"/>
          </a:xfrm>
          <a:prstGeom prst="rect">
            <a:avLst/>
          </a:prstGeom>
        </p:spPr>
      </p:pic>
      <p:pic>
        <p:nvPicPr>
          <p:cNvPr id="3" name="Graphic 2" descr="Harvey Balls 0% with solid fill">
            <a:extLst>
              <a:ext uri="{FF2B5EF4-FFF2-40B4-BE49-F238E27FC236}">
                <a16:creationId xmlns:a16="http://schemas.microsoft.com/office/drawing/2014/main" id="{CF569D2E-5A5D-4409-77D3-4C942B17E09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050340" y="1513818"/>
            <a:ext cx="720000" cy="7200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CB632D7-2544-515D-9995-9708D7034C9A}"/>
              </a:ext>
            </a:extLst>
          </p:cNvPr>
          <p:cNvGraphicFramePr>
            <a:graphicFrameLocks noGrp="1"/>
          </p:cNvGraphicFramePr>
          <p:nvPr/>
        </p:nvGraphicFramePr>
        <p:xfrm>
          <a:off x="160545" y="2400732"/>
          <a:ext cx="1625230" cy="1689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61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81261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84492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44921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A69C763-B544-2D5A-5414-A572CCEB6B9F}"/>
              </a:ext>
            </a:extLst>
          </p:cNvPr>
          <p:cNvSpPr/>
          <p:nvPr/>
        </p:nvSpPr>
        <p:spPr>
          <a:xfrm>
            <a:off x="162775" y="2404534"/>
            <a:ext cx="818860" cy="84166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98805B-EA9D-4AD2-6A79-7AE5C41A6BFE}"/>
              </a:ext>
            </a:extLst>
          </p:cNvPr>
          <p:cNvSpPr/>
          <p:nvPr/>
        </p:nvSpPr>
        <p:spPr>
          <a:xfrm>
            <a:off x="966992" y="2400732"/>
            <a:ext cx="818783" cy="841668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9A1EB-5CF0-2638-8423-FFDE839717CA}"/>
              </a:ext>
            </a:extLst>
          </p:cNvPr>
          <p:cNvSpPr/>
          <p:nvPr/>
        </p:nvSpPr>
        <p:spPr>
          <a:xfrm>
            <a:off x="162775" y="3250004"/>
            <a:ext cx="804217" cy="84057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CE552B-EDD3-07AF-D964-D27B5C29B3B9}"/>
              </a:ext>
            </a:extLst>
          </p:cNvPr>
          <p:cNvSpPr/>
          <p:nvPr/>
        </p:nvSpPr>
        <p:spPr>
          <a:xfrm>
            <a:off x="961879" y="3250004"/>
            <a:ext cx="817132" cy="84057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563B-C5D6-0C61-6DB5-6F84DDE7E574}"/>
              </a:ext>
            </a:extLst>
          </p:cNvPr>
          <p:cNvSpPr txBox="1"/>
          <p:nvPr/>
        </p:nvSpPr>
        <p:spPr>
          <a:xfrm>
            <a:off x="292728" y="2035202"/>
            <a:ext cx="138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Max Pooled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7CB57A1B-3B10-3D62-1E76-6E9FAC221526}"/>
              </a:ext>
            </a:extLst>
          </p:cNvPr>
          <p:cNvGraphicFramePr>
            <a:graphicFrameLocks noGrp="1"/>
          </p:cNvGraphicFramePr>
          <p:nvPr/>
        </p:nvGraphicFramePr>
        <p:xfrm>
          <a:off x="2146440" y="1113810"/>
          <a:ext cx="847219" cy="427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219">
                  <a:extLst>
                    <a:ext uri="{9D8B030D-6E8A-4147-A177-3AD203B41FA5}">
                      <a16:colId xmlns:a16="http://schemas.microsoft.com/office/drawing/2014/main" val="2428849131"/>
                    </a:ext>
                  </a:extLst>
                </a:gridCol>
              </a:tblGrid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673424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55450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696547"/>
                  </a:ext>
                </a:extLst>
              </a:tr>
              <a:tr h="106975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859663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F34408E9-82EE-62B3-EBA3-6A1634AA29FA}"/>
              </a:ext>
            </a:extLst>
          </p:cNvPr>
          <p:cNvSpPr/>
          <p:nvPr/>
        </p:nvSpPr>
        <p:spPr>
          <a:xfrm>
            <a:off x="2144059" y="2168178"/>
            <a:ext cx="842474" cy="107747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BE8DB7-57C0-C4FE-E4AB-D5FEA3634225}"/>
              </a:ext>
            </a:extLst>
          </p:cNvPr>
          <p:cNvSpPr/>
          <p:nvPr/>
        </p:nvSpPr>
        <p:spPr>
          <a:xfrm>
            <a:off x="2155498" y="1094285"/>
            <a:ext cx="847219" cy="108166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C77F0E-C27B-2734-01CB-58B0AFA7D81D}"/>
              </a:ext>
            </a:extLst>
          </p:cNvPr>
          <p:cNvSpPr/>
          <p:nvPr/>
        </p:nvSpPr>
        <p:spPr>
          <a:xfrm>
            <a:off x="2162798" y="3253320"/>
            <a:ext cx="829932" cy="106906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B9D6F8-262F-A5B7-7228-0C721B8DFDB3}"/>
              </a:ext>
            </a:extLst>
          </p:cNvPr>
          <p:cNvSpPr/>
          <p:nvPr/>
        </p:nvSpPr>
        <p:spPr>
          <a:xfrm>
            <a:off x="2155641" y="4315218"/>
            <a:ext cx="838018" cy="107134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DF53B2-EF58-F844-0C99-86EC878CF982}"/>
              </a:ext>
            </a:extLst>
          </p:cNvPr>
          <p:cNvCxnSpPr>
            <a:cxnSpLocks/>
            <a:stCxn id="21" idx="3"/>
            <a:endCxn id="74" idx="1"/>
          </p:cNvCxnSpPr>
          <p:nvPr/>
        </p:nvCxnSpPr>
        <p:spPr>
          <a:xfrm>
            <a:off x="1785775" y="3245653"/>
            <a:ext cx="360665" cy="7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3E955C7-8EBB-C3F4-4AFF-1C77144546C2}"/>
              </a:ext>
            </a:extLst>
          </p:cNvPr>
          <p:cNvCxnSpPr>
            <a:cxnSpLocks/>
            <a:stCxn id="74" idx="3"/>
            <a:endCxn id="81" idx="2"/>
          </p:cNvCxnSpPr>
          <p:nvPr/>
        </p:nvCxnSpPr>
        <p:spPr>
          <a:xfrm flipV="1">
            <a:off x="2993659" y="1571011"/>
            <a:ext cx="403142" cy="1682309"/>
          </a:xfrm>
          <a:prstGeom prst="bentConnector3">
            <a:avLst>
              <a:gd name="adj1" fmla="val 476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D78E0C5-21D8-6041-3090-800317BC2347}"/>
              </a:ext>
            </a:extLst>
          </p:cNvPr>
          <p:cNvCxnSpPr>
            <a:cxnSpLocks/>
            <a:stCxn id="74" idx="3"/>
            <a:endCxn id="51" idx="2"/>
          </p:cNvCxnSpPr>
          <p:nvPr/>
        </p:nvCxnSpPr>
        <p:spPr>
          <a:xfrm flipV="1">
            <a:off x="2993659" y="2714011"/>
            <a:ext cx="380211" cy="539309"/>
          </a:xfrm>
          <a:prstGeom prst="bentConnector3">
            <a:avLst>
              <a:gd name="adj1" fmla="val 533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E97EE6B-9A03-7800-F9A7-A6D7076C28F5}"/>
              </a:ext>
            </a:extLst>
          </p:cNvPr>
          <p:cNvCxnSpPr>
            <a:cxnSpLocks/>
            <a:stCxn id="74" idx="3"/>
            <a:endCxn id="82" idx="2"/>
          </p:cNvCxnSpPr>
          <p:nvPr/>
        </p:nvCxnSpPr>
        <p:spPr>
          <a:xfrm>
            <a:off x="2993659" y="3253320"/>
            <a:ext cx="407746" cy="593961"/>
          </a:xfrm>
          <a:prstGeom prst="bentConnector3">
            <a:avLst>
              <a:gd name="adj1" fmla="val 492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BC40DCF-5D4B-2F16-6B3A-51C1FA82A8F8}"/>
              </a:ext>
            </a:extLst>
          </p:cNvPr>
          <p:cNvCxnSpPr>
            <a:cxnSpLocks/>
            <a:stCxn id="74" idx="3"/>
            <a:endCxn id="83" idx="2"/>
          </p:cNvCxnSpPr>
          <p:nvPr/>
        </p:nvCxnSpPr>
        <p:spPr>
          <a:xfrm>
            <a:off x="2993659" y="3253320"/>
            <a:ext cx="403142" cy="168231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A1F067-07B6-B572-1347-0006A49DB985}"/>
              </a:ext>
            </a:extLst>
          </p:cNvPr>
          <p:cNvSpPr txBox="1"/>
          <p:nvPr/>
        </p:nvSpPr>
        <p:spPr>
          <a:xfrm>
            <a:off x="1700837" y="5832536"/>
            <a:ext cx="8793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These values will then be used as input into a neural network that will classify the image if it is an </a:t>
            </a:r>
            <a:r>
              <a:rPr lang="en-PH" sz="2500" b="1" dirty="0"/>
              <a:t>O</a:t>
            </a:r>
            <a:r>
              <a:rPr lang="en-PH" sz="2500" dirty="0"/>
              <a:t> or </a:t>
            </a:r>
            <a:r>
              <a:rPr lang="en-PH" sz="25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93964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970BB2-1DD5-871D-60F5-DFBE88FD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60" y="3653481"/>
            <a:ext cx="5073410" cy="2880000"/>
          </a:xfrm>
          <a:prstGeom prst="rect">
            <a:avLst/>
          </a:prstGeom>
        </p:spPr>
      </p:pic>
      <p:pic>
        <p:nvPicPr>
          <p:cNvPr id="5" name="Picture 4" descr="A close up of a screen&#10;&#10;AI-generated content may be incorrect.">
            <a:extLst>
              <a:ext uri="{FF2B5EF4-FFF2-40B4-BE49-F238E27FC236}">
                <a16:creationId xmlns:a16="http://schemas.microsoft.com/office/drawing/2014/main" id="{4BD83BFD-BDC8-91CA-8401-836E12AD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327" y="1455476"/>
            <a:ext cx="1186277" cy="1080000"/>
          </a:xfrm>
          <a:prstGeom prst="rect">
            <a:avLst/>
          </a:prstGeom>
        </p:spPr>
      </p:pic>
      <p:pic>
        <p:nvPicPr>
          <p:cNvPr id="9" name="Picture 8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6DE988F-CC5E-886E-F71A-894AE2508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0" y="3690625"/>
            <a:ext cx="1143833" cy="900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20457-2CC4-5F22-CF95-73581DD827D0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134376" y="3506774"/>
            <a:ext cx="1" cy="183851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70F837-5A21-C9A2-837B-E1DDFEEC6F62}"/>
              </a:ext>
            </a:extLst>
          </p:cNvPr>
          <p:cNvSpPr txBox="1"/>
          <p:nvPr/>
        </p:nvSpPr>
        <p:spPr>
          <a:xfrm>
            <a:off x="788768" y="3137442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65BAB3-A228-298A-7BD5-77096B1A860B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1134376" y="2881915"/>
            <a:ext cx="1099" cy="25552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801849-2670-6ADC-3F53-7978216C1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07" y="1081915"/>
            <a:ext cx="1719536" cy="180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86D1CE-73CD-EECF-932D-6E3A854B0BB9}"/>
              </a:ext>
            </a:extLst>
          </p:cNvPr>
          <p:cNvCxnSpPr>
            <a:cxnSpLocks/>
            <a:stCxn id="135" idx="0"/>
            <a:endCxn id="9" idx="2"/>
          </p:cNvCxnSpPr>
          <p:nvPr/>
        </p:nvCxnSpPr>
        <p:spPr>
          <a:xfrm flipV="1">
            <a:off x="1134375" y="4590625"/>
            <a:ext cx="2" cy="33809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380C5E-690F-5FA1-60F7-5F9DA59E2B6D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1995243" y="1981915"/>
            <a:ext cx="180754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EFCF18-3EE3-0AC2-5C23-848887E5EC57}"/>
              </a:ext>
            </a:extLst>
          </p:cNvPr>
          <p:cNvSpPr txBox="1"/>
          <p:nvPr/>
        </p:nvSpPr>
        <p:spPr>
          <a:xfrm>
            <a:off x="2175997" y="1797249"/>
            <a:ext cx="73295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060748-7652-C2B9-7DEC-866CE74A90D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2908955" y="1981915"/>
            <a:ext cx="363337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921F567-EACF-17D0-797E-159A0E68B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2292" y="1081915"/>
            <a:ext cx="1718114" cy="1800000"/>
          </a:xfrm>
          <a:prstGeom prst="rect">
            <a:avLst/>
          </a:prstGeom>
        </p:spPr>
      </p:pic>
      <p:pic>
        <p:nvPicPr>
          <p:cNvPr id="41" name="Picture 40" descr="A screenshot of a screen&#10;&#10;AI-generated content may be incorrect.">
            <a:extLst>
              <a:ext uri="{FF2B5EF4-FFF2-40B4-BE49-F238E27FC236}">
                <a16:creationId xmlns:a16="http://schemas.microsoft.com/office/drawing/2014/main" id="{76343B2C-17DB-5E98-D2ED-D28DB6B161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2800" y="1095476"/>
            <a:ext cx="1718114" cy="180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0E9DD16-37D2-6285-1585-ECCD6672FF0B}"/>
              </a:ext>
            </a:extLst>
          </p:cNvPr>
          <p:cNvSpPr txBox="1"/>
          <p:nvPr/>
        </p:nvSpPr>
        <p:spPr>
          <a:xfrm>
            <a:off x="388737" y="754519"/>
            <a:ext cx="14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Feature Map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052009-04F9-28F5-1C0B-8B71A89EFA2D}"/>
              </a:ext>
            </a:extLst>
          </p:cNvPr>
          <p:cNvSpPr txBox="1"/>
          <p:nvPr/>
        </p:nvSpPr>
        <p:spPr>
          <a:xfrm>
            <a:off x="2061419" y="5614208"/>
            <a:ext cx="14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Input Image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56FC50-9E88-8127-387F-D9B728F8C209}"/>
              </a:ext>
            </a:extLst>
          </p:cNvPr>
          <p:cNvSpPr txBox="1"/>
          <p:nvPr/>
        </p:nvSpPr>
        <p:spPr>
          <a:xfrm>
            <a:off x="1702165" y="3840534"/>
            <a:ext cx="85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Apply Filter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A81187-45E9-C271-6853-D64FB6972CFB}"/>
              </a:ext>
            </a:extLst>
          </p:cNvPr>
          <p:cNvSpPr txBox="1"/>
          <p:nvPr/>
        </p:nvSpPr>
        <p:spPr>
          <a:xfrm>
            <a:off x="2793683" y="754519"/>
            <a:ext cx="277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Feature Map (After </a:t>
            </a:r>
            <a:r>
              <a:rPr lang="en-PH" b="1" dirty="0" err="1"/>
              <a:t>ReLU</a:t>
            </a:r>
            <a:r>
              <a:rPr lang="en-PH" b="1" dirty="0"/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1A6AAE-BBDA-82EB-0853-88AE7CF90C2C}"/>
              </a:ext>
            </a:extLst>
          </p:cNvPr>
          <p:cNvCxnSpPr>
            <a:cxnSpLocks/>
            <a:stCxn id="33" idx="3"/>
            <a:endCxn id="41" idx="1"/>
          </p:cNvCxnSpPr>
          <p:nvPr/>
        </p:nvCxnSpPr>
        <p:spPr>
          <a:xfrm>
            <a:off x="4990406" y="1981915"/>
            <a:ext cx="1222394" cy="13561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4118E0A-422F-D8EF-5EDC-9BD3CD827A1B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7930914" y="1995476"/>
            <a:ext cx="615413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6544228-7C18-9A9F-BC5D-6070BB3E7111}"/>
              </a:ext>
            </a:extLst>
          </p:cNvPr>
          <p:cNvSpPr txBox="1"/>
          <p:nvPr/>
        </p:nvSpPr>
        <p:spPr>
          <a:xfrm>
            <a:off x="6096000" y="754519"/>
            <a:ext cx="207413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Apply Max Pooling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08C86DD-89FB-367C-4FB2-7715588200DE}"/>
              </a:ext>
            </a:extLst>
          </p:cNvPr>
          <p:cNvCxnSpPr>
            <a:cxnSpLocks/>
            <a:stCxn id="5" idx="3"/>
            <a:endCxn id="108" idx="1"/>
          </p:cNvCxnSpPr>
          <p:nvPr/>
        </p:nvCxnSpPr>
        <p:spPr>
          <a:xfrm flipH="1">
            <a:off x="4635840" y="1995476"/>
            <a:ext cx="5096764" cy="3098005"/>
          </a:xfrm>
          <a:prstGeom prst="bentConnector5">
            <a:avLst>
              <a:gd name="adj1" fmla="val -4485"/>
              <a:gd name="adj2" fmla="val 35475"/>
              <a:gd name="adj3" fmla="val 1236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green and brown rectangle&#10;&#10;AI-generated content may be incorrect.">
            <a:extLst>
              <a:ext uri="{FF2B5EF4-FFF2-40B4-BE49-F238E27FC236}">
                <a16:creationId xmlns:a16="http://schemas.microsoft.com/office/drawing/2014/main" id="{9FCE023A-A769-AADA-3456-895DE26A2B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5840" y="3653481"/>
            <a:ext cx="579331" cy="2880000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68DEB45-DA1E-E5E6-72D0-BC85DA1F37F5}"/>
              </a:ext>
            </a:extLst>
          </p:cNvPr>
          <p:cNvCxnSpPr>
            <a:cxnSpLocks/>
            <a:stCxn id="108" idx="3"/>
            <a:endCxn id="3" idx="1"/>
          </p:cNvCxnSpPr>
          <p:nvPr/>
        </p:nvCxnSpPr>
        <p:spPr>
          <a:xfrm>
            <a:off x="5215171" y="5093481"/>
            <a:ext cx="1604689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F3A36EA-3EA2-B8E5-2C30-856F6A0DB935}"/>
              </a:ext>
            </a:extLst>
          </p:cNvPr>
          <p:cNvSpPr txBox="1"/>
          <p:nvPr/>
        </p:nvSpPr>
        <p:spPr>
          <a:xfrm>
            <a:off x="8438913" y="1123851"/>
            <a:ext cx="140110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Max Pooled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01E808-3D9F-288F-E2D6-C7B8A62EBF55}"/>
              </a:ext>
            </a:extLst>
          </p:cNvPr>
          <p:cNvSpPr txBox="1"/>
          <p:nvPr/>
        </p:nvSpPr>
        <p:spPr>
          <a:xfrm>
            <a:off x="3385200" y="4417936"/>
            <a:ext cx="135744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Convert to Column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CCADC0-414D-8523-93C4-1CF7D50EE1A4}"/>
              </a:ext>
            </a:extLst>
          </p:cNvPr>
          <p:cNvSpPr txBox="1"/>
          <p:nvPr/>
        </p:nvSpPr>
        <p:spPr>
          <a:xfrm>
            <a:off x="5437716" y="4405924"/>
            <a:ext cx="135744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Plug into input layer</a:t>
            </a:r>
          </a:p>
        </p:txBody>
      </p:sp>
      <p:pic>
        <p:nvPicPr>
          <p:cNvPr id="135" name="Picture 13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A9109F9-8596-36AA-3511-9AF6FB9142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331" y="4928722"/>
            <a:ext cx="185408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42" grpId="0"/>
      <p:bldP spid="43" grpId="0"/>
      <p:bldP spid="46" grpId="0"/>
      <p:bldP spid="55" grpId="0"/>
      <p:bldP spid="69" grpId="0"/>
      <p:bldP spid="119" grpId="0"/>
      <p:bldP spid="120" grpId="0"/>
      <p:bldP spid="1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8EC2-5A2E-855F-627E-BAFA67F6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DF0174-8FD1-E387-83FB-061710DDA609}"/>
              </a:ext>
            </a:extLst>
          </p:cNvPr>
          <p:cNvSpPr txBox="1"/>
          <p:nvPr/>
        </p:nvSpPr>
        <p:spPr>
          <a:xfrm>
            <a:off x="1548655" y="5400983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Each pixel is represented by either a </a:t>
            </a:r>
            <a:r>
              <a:rPr lang="en-PH" sz="3000" b="1" dirty="0"/>
              <a:t>0</a:t>
            </a:r>
            <a:r>
              <a:rPr lang="en-PH" sz="3000" dirty="0"/>
              <a:t> for a </a:t>
            </a:r>
            <a:r>
              <a:rPr lang="en-PH" sz="3000" b="1" dirty="0"/>
              <a:t>white pixel</a:t>
            </a:r>
            <a:r>
              <a:rPr lang="en-PH" sz="3000" dirty="0"/>
              <a:t> and </a:t>
            </a:r>
            <a:r>
              <a:rPr lang="en-PH" sz="3000" b="1" dirty="0"/>
              <a:t>1</a:t>
            </a:r>
            <a:r>
              <a:rPr lang="en-PH" sz="3000" dirty="0"/>
              <a:t> for a </a:t>
            </a:r>
            <a:r>
              <a:rPr lang="en-PH" sz="3000" b="1" dirty="0"/>
              <a:t>black pixel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AE3DCB-D7D8-E418-0E8E-C218D1B3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10539"/>
              </p:ext>
            </p:extLst>
          </p:nvPr>
        </p:nvGraphicFramePr>
        <p:xfrm>
          <a:off x="117661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8E832F-31E1-576F-F614-1B4A41B36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73867"/>
              </p:ext>
            </p:extLst>
          </p:nvPr>
        </p:nvGraphicFramePr>
        <p:xfrm>
          <a:off x="695810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779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268AFA6-2FD2-6A48-3EEF-6CA65C61B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6BBB5-D021-1ED3-E987-DF03C6461C29}"/>
              </a:ext>
            </a:extLst>
          </p:cNvPr>
          <p:cNvSpPr txBox="1"/>
          <p:nvPr/>
        </p:nvSpPr>
        <p:spPr>
          <a:xfrm>
            <a:off x="1306609" y="5729249"/>
            <a:ext cx="498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It is possible to create a </a:t>
            </a:r>
            <a:r>
              <a:rPr lang="en-PH" sz="3000" b="1" dirty="0"/>
              <a:t>simple neural network </a:t>
            </a:r>
            <a:r>
              <a:rPr lang="en-PH" sz="3000" dirty="0"/>
              <a:t>that can correctly classify it.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7923DC-94E0-4232-05B1-3DCEC616C197}"/>
              </a:ext>
            </a:extLst>
          </p:cNvPr>
          <p:cNvGraphicFramePr>
            <a:graphicFrameLocks noGrp="1"/>
          </p:cNvGraphicFramePr>
          <p:nvPr/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38C114-7306-415E-CEA4-397A7CEFA65C}"/>
              </a:ext>
            </a:extLst>
          </p:cNvPr>
          <p:cNvGraphicFramePr>
            <a:graphicFrameLocks noGrp="1"/>
          </p:cNvGraphicFramePr>
          <p:nvPr/>
        </p:nvGraphicFramePr>
        <p:xfrm>
          <a:off x="8762253" y="-274320"/>
          <a:ext cx="45570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06">
                  <a:extLst>
                    <a:ext uri="{9D8B030D-6E8A-4147-A177-3AD203B41FA5}">
                      <a16:colId xmlns:a16="http://schemas.microsoft.com/office/drawing/2014/main" val="1569765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2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6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2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34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4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3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9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3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37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72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6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2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2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2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1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1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27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6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6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38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0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7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7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4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0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4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62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85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0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5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77572"/>
                  </a:ext>
                </a:extLst>
              </a:tr>
            </a:tbl>
          </a:graphicData>
        </a:graphic>
      </p:graphicFrame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A307189-484D-3101-221B-CA5E44AA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67" y="0"/>
            <a:ext cx="39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8B5B-7216-A570-69F5-49C9EC51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EE624-C49B-B225-E291-8216BC6E6F11}"/>
              </a:ext>
            </a:extLst>
          </p:cNvPr>
          <p:cNvSpPr txBox="1"/>
          <p:nvPr/>
        </p:nvSpPr>
        <p:spPr>
          <a:xfrm>
            <a:off x="1548655" y="5400983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Let us walk through step by step on how a computer can classify an image if it is a letter </a:t>
            </a:r>
            <a:r>
              <a:rPr lang="en-PH" sz="3000" b="1" dirty="0"/>
              <a:t>O</a:t>
            </a:r>
            <a:r>
              <a:rPr lang="en-PH" sz="3000" dirty="0"/>
              <a:t> or a letter </a:t>
            </a:r>
            <a:r>
              <a:rPr lang="en-PH" sz="3000" b="1" dirty="0"/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5649DA-7F2D-F0A7-FBAB-8B198BE92CF4}"/>
              </a:ext>
            </a:extLst>
          </p:cNvPr>
          <p:cNvGraphicFramePr>
            <a:graphicFrameLocks noGrp="1"/>
          </p:cNvGraphicFramePr>
          <p:nvPr/>
        </p:nvGraphicFramePr>
        <p:xfrm>
          <a:off x="117661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29B95A-68EA-BA0B-8AB2-B9805B745F01}"/>
              </a:ext>
            </a:extLst>
          </p:cNvPr>
          <p:cNvGraphicFramePr>
            <a:graphicFrameLocks noGrp="1"/>
          </p:cNvGraphicFramePr>
          <p:nvPr/>
        </p:nvGraphicFramePr>
        <p:xfrm>
          <a:off x="695810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4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D277-DB64-E1E3-BCBF-24FAC94A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B263F-1094-DFE9-B0B7-F209EEC32305}"/>
              </a:ext>
            </a:extLst>
          </p:cNvPr>
          <p:cNvSpPr txBox="1"/>
          <p:nvPr/>
        </p:nvSpPr>
        <p:spPr>
          <a:xfrm>
            <a:off x="1306608" y="5729249"/>
            <a:ext cx="947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Because this image is small with just </a:t>
            </a:r>
            <a:r>
              <a:rPr lang="en-PH" sz="3000" b="1" dirty="0"/>
              <a:t>6 pixels by 6 pixels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6B45AB-A3F8-19CC-D6C5-45B1D674F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7495"/>
              </p:ext>
            </p:extLst>
          </p:nvPr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AE80B284-5CD4-9E8F-DBAC-67C31F10B736}"/>
              </a:ext>
            </a:extLst>
          </p:cNvPr>
          <p:cNvSpPr/>
          <p:nvPr/>
        </p:nvSpPr>
        <p:spPr>
          <a:xfrm>
            <a:off x="4821145" y="1387438"/>
            <a:ext cx="235323" cy="3943775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5678D97-1B23-4ED6-9E58-C8C7DBF063FB}"/>
              </a:ext>
            </a:extLst>
          </p:cNvPr>
          <p:cNvSpPr/>
          <p:nvPr/>
        </p:nvSpPr>
        <p:spPr>
          <a:xfrm rot="16200000">
            <a:off x="2580631" y="-817885"/>
            <a:ext cx="207097" cy="4064006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2697-5F29-9310-6531-0EB730D92045}"/>
              </a:ext>
            </a:extLst>
          </p:cNvPr>
          <p:cNvSpPr txBox="1"/>
          <p:nvPr/>
        </p:nvSpPr>
        <p:spPr>
          <a:xfrm>
            <a:off x="5106893" y="2998623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5CFC-7A0D-DA4E-2AC9-EAAD07532F19}"/>
              </a:ext>
            </a:extLst>
          </p:cNvPr>
          <p:cNvSpPr txBox="1"/>
          <p:nvPr/>
        </p:nvSpPr>
        <p:spPr>
          <a:xfrm>
            <a:off x="2469028" y="549076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307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3475</Words>
  <Application>Microsoft Office PowerPoint</Application>
  <PresentationFormat>Widescreen</PresentationFormat>
  <Paragraphs>1947</Paragraphs>
  <Slides>70</Slides>
  <Notes>59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Aptos</vt:lpstr>
      <vt:lpstr>Aptos Display</vt:lpstr>
      <vt:lpstr>Arial</vt:lpstr>
      <vt:lpstr>Cambria Math</vt:lpstr>
      <vt:lpstr>Office Theme</vt:lpstr>
      <vt:lpstr>Convolutional Neural Network</vt:lpstr>
      <vt:lpstr>Image are Numbers</vt:lpstr>
      <vt:lpstr>Image are Numbers</vt:lpstr>
      <vt:lpstr>Image are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864</cp:revision>
  <dcterms:created xsi:type="dcterms:W3CDTF">2024-08-08T01:29:50Z</dcterms:created>
  <dcterms:modified xsi:type="dcterms:W3CDTF">2025-04-22T01:52:26Z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