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63" r:id="rId3"/>
    <p:sldId id="593" r:id="rId4"/>
    <p:sldId id="629" r:id="rId5"/>
    <p:sldId id="630" r:id="rId6"/>
    <p:sldId id="631" r:id="rId7"/>
    <p:sldId id="594" r:id="rId8"/>
    <p:sldId id="595" r:id="rId9"/>
    <p:sldId id="596" r:id="rId10"/>
    <p:sldId id="598" r:id="rId11"/>
    <p:sldId id="602" r:id="rId12"/>
    <p:sldId id="603" r:id="rId13"/>
    <p:sldId id="604" r:id="rId14"/>
    <p:sldId id="606" r:id="rId15"/>
    <p:sldId id="607" r:id="rId16"/>
    <p:sldId id="608" r:id="rId17"/>
    <p:sldId id="609" r:id="rId18"/>
    <p:sldId id="610" r:id="rId19"/>
    <p:sldId id="619" r:id="rId20"/>
    <p:sldId id="611" r:id="rId21"/>
    <p:sldId id="622" r:id="rId22"/>
    <p:sldId id="612" r:id="rId23"/>
    <p:sldId id="613" r:id="rId24"/>
    <p:sldId id="614" r:id="rId25"/>
    <p:sldId id="615" r:id="rId26"/>
    <p:sldId id="620" r:id="rId27"/>
    <p:sldId id="621" r:id="rId28"/>
    <p:sldId id="616" r:id="rId29"/>
    <p:sldId id="617" r:id="rId30"/>
    <p:sldId id="618" r:id="rId31"/>
    <p:sldId id="623" r:id="rId32"/>
    <p:sldId id="625" r:id="rId33"/>
    <p:sldId id="624" r:id="rId34"/>
    <p:sldId id="626" r:id="rId35"/>
    <p:sldId id="627" r:id="rId36"/>
    <p:sldId id="6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5"/>
    <p:restoredTop sz="94389"/>
  </p:normalViewPr>
  <p:slideViewPr>
    <p:cSldViewPr snapToGrid="0">
      <p:cViewPr>
        <p:scale>
          <a:sx n="143" d="100"/>
          <a:sy n="143" d="100"/>
        </p:scale>
        <p:origin x="111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53-E84C-BC63-353FA382F17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53-E84C-BC63-353FA382F17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53-E84C-BC63-353FA382F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bg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6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252A-A780-7CC2-D114-84E17605B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E7048-81F9-921E-9438-269F644A6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9D0A7-3476-B602-8381-4DBE34317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4D261-80E4-E066-D072-7BC405248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44A6310C-9ACA-9E8A-E2CA-26F04E91C2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57B3786-D5B9-75A5-559A-E2EC02C265F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6D1DBD1-5126-61E2-6E7E-D0E1598366F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bg1"/>
                </a:solidFill>
              </a:rPr>
              <a:t>CS Department</a:t>
            </a:r>
          </a:p>
        </p:txBody>
      </p: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42FD25-B72A-6B9F-EDF4-F6F3D341A76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21A32D9-EC08-CEA3-008B-9352FE38540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177515-D01E-435D-8C24-1221917A222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8CA3AF13-6858-5CC0-B6E3-60163F6175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CCDEPLRL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4BC6280-14D1-A0F9-932F-6AE1D73C1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02E3C40-285E-F2DE-1274-14E9CBC5ACB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2B58354-33DE-CE59-747B-E022E056179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A9AE51-EE04-4A01-C0E3-CCE3252EAD0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6568DCF-55BC-7236-BB25-0F637C24E4BB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DA2906-65FB-8320-13BA-B7C7D4EDC085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51D332-4008-67FF-B5A9-C1F32F3AAE58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A30DD185-8D3F-19F9-5BF7-20D58C225E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29C-870A-3273-7913-92DDF9DA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E27BA4-8CD2-1C5E-0259-E54280CF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91CF3C-EC4A-0790-D00B-C4F00101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B0FBB04-5353-DB7B-01E2-71E3BDFD8F1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BCAC3D7-4691-7163-DABA-4CBC4278EF1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70D1EF-004D-A2C9-0277-733EA226CE5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61C02FE8-AFB5-3D47-025B-21C8AA18A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C37AB0D-1BBD-5A3A-3CA1-4ECA587EB783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EB47D81-86A8-F8B6-1809-5D4AC4F9325E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323FC8-38FB-3638-BB9E-11EC063A241E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F39F6B1-29F2-F346-FB52-9807643B7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ED0F5F3-8E82-F748-CBF2-B4AEAADB1E47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91D9827-4EC7-992B-9135-C3ADB344C89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987D41-B5EF-6BB9-E1EF-7BAA5FCEDD0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2DC3653F-DBD7-E648-D2D8-3AC427A76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B52BAD-D499-DAD0-D01D-C5AB2655603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CDAD829-336E-D4A1-56B6-587A2B16791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35DFD7-1DE0-8284-3EF7-E4B126AC8A34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14D6E90-0CBE-CE41-9669-8AF43373A3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295BC2-CEA6-F9B0-AB63-F0E86526668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D8FC1D1-AA02-E54D-173A-1393477A0A8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76B4E8-A3BB-3A7B-3276-51DB2F13D06A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19F05C1-7917-3B62-4B9E-983F13CA46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2460E22-CC6F-6348-5F9B-93073D760FD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0DD3151-D25A-3F4B-82BE-EE23E62C47D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31877-D26C-E618-23A7-EE36E82F366D}"/>
              </a:ext>
            </a:extLst>
          </p:cNvPr>
          <p:cNvCxnSpPr>
            <a:cxnSpLocks/>
          </p:cNvCxnSpPr>
          <p:nvPr userDrawn="1"/>
        </p:nvCxnSpPr>
        <p:spPr>
          <a:xfrm>
            <a:off x="0" y="667031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EE1A0-953E-8CBF-58A8-7B772D9022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-26113"/>
            <a:ext cx="2051824" cy="650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4BC266F-70C8-954B-9EC8-D842168CE9D2}" type="datetimeFigureOut">
              <a:rPr lang="en-US" smtClean="0"/>
              <a:pPr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AEF18FD-875D-A541-8C07-F37C775C0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hart" Target="../charts/chart3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0070C0"/>
                </a:solidFill>
                <a:latin typeface="Aptos" panose="020B0004020202020204" pitchFamily="34" charset="0"/>
              </a:rPr>
              <a:t>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2381-DA00-7DCF-904D-4D3A3B71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B3A1-65B5-B7E7-5441-3EC85A2F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/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D29B72-B188-A951-7E07-11754E587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8" y="2652409"/>
                <a:ext cx="3863781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8390CF-EC40-EFA9-0140-4ABF6EC5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797302"/>
            <a:ext cx="10515600" cy="1019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dirty="0"/>
              <a:t>The constant rule of derivatives states that the derivative of any constant </a:t>
            </a:r>
            <a:r>
              <a:rPr lang="en-PH"/>
              <a:t>is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6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/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(−7) </m:t>
                    </m:r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D8972-A752-7433-ABF3-E252FBC1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5036032"/>
                <a:ext cx="4104596" cy="1089657"/>
              </a:xfrm>
              <a:prstGeom prst="rect">
                <a:avLst/>
              </a:prstGeom>
              <a:blipFill>
                <a:blip r:embed="rId2"/>
                <a:stretch>
                  <a:fillRect l="-6154" t="-2299" b="-2183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/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DF1730-9C45-50AD-1243-BBEF7B5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09" y="1118414"/>
                <a:ext cx="3863781" cy="1553182"/>
              </a:xfrm>
              <a:prstGeom prst="rect">
                <a:avLst/>
              </a:prstGeom>
              <a:blipFill>
                <a:blip r:embed="rId3"/>
                <a:stretch>
                  <a:fillRect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/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0237A-F327-92A6-9066-1F90D99E2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4" y="3429000"/>
                <a:ext cx="4104596" cy="1089657"/>
              </a:xfrm>
              <a:prstGeom prst="rect">
                <a:avLst/>
              </a:prstGeom>
              <a:blipFill>
                <a:blip r:embed="rId4"/>
                <a:stretch>
                  <a:fillRect l="-6154" t="-3488" b="-232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FC7269A-AB81-5A0C-9E3A-8EDF6D5C677E}"/>
              </a:ext>
            </a:extLst>
          </p:cNvPr>
          <p:cNvSpPr/>
          <p:nvPr/>
        </p:nvSpPr>
        <p:spPr>
          <a:xfrm>
            <a:off x="4164109" y="3516628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89E50-B598-0671-1F54-FA98267B1971}"/>
              </a:ext>
            </a:extLst>
          </p:cNvPr>
          <p:cNvSpPr/>
          <p:nvPr/>
        </p:nvSpPr>
        <p:spPr>
          <a:xfrm>
            <a:off x="4696692" y="512366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5DC42-BA38-3DA3-39F5-D1F0447FC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9E-E5FD-4F75-D234-E6B580B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/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9D55F3-15B3-FC7F-2E92-0D872C69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2652409"/>
                <a:ext cx="5003643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8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38FA-8A89-599C-9F90-A84F6BD3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9951214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1D58F8-D0B9-72AF-5624-7556B7D7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9951214" cy="1200521"/>
              </a:xfrm>
              <a:prstGeom prst="rect">
                <a:avLst/>
              </a:prstGeom>
              <a:blipFill>
                <a:blip r:embed="rId2"/>
                <a:stretch>
                  <a:fillRect l="-3061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E23FF7-AA85-0C9A-A3DB-169B9FF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D63D61-8677-230D-10CE-79253EA42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7837493" cy="1200521"/>
              </a:xfrm>
              <a:prstGeom prst="rect">
                <a:avLst/>
              </a:prstGeom>
              <a:blipFill>
                <a:blip r:embed="rId4"/>
                <a:stretch>
                  <a:fillRect l="-3890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767569B-3808-ADE8-F0A8-25BC41FC8306}"/>
              </a:ext>
            </a:extLst>
          </p:cNvPr>
          <p:cNvSpPr/>
          <p:nvPr/>
        </p:nvSpPr>
        <p:spPr>
          <a:xfrm>
            <a:off x="9939647" y="3429000"/>
            <a:ext cx="66501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E4909-0A94-237A-F78B-75C71F04FDD3}"/>
              </a:ext>
            </a:extLst>
          </p:cNvPr>
          <p:cNvSpPr/>
          <p:nvPr/>
        </p:nvSpPr>
        <p:spPr>
          <a:xfrm>
            <a:off x="6968836" y="5036327"/>
            <a:ext cx="1082634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0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7131-4778-092C-922F-4CD3D545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/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3)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  <m:r>
                      <a:rPr lang="en-GB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35B99B-FC05-315D-908A-06A2B29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9" y="3258052"/>
                <a:ext cx="8158039" cy="1200521"/>
              </a:xfrm>
              <a:prstGeom prst="rect">
                <a:avLst/>
              </a:prstGeom>
              <a:blipFill>
                <a:blip r:embed="rId2"/>
                <a:stretch>
                  <a:fillRect l="-3733" t="-3158" b="-2421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/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5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4E14A3-88E3-6AC7-CA62-545C4751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178" y="1270176"/>
                <a:ext cx="5003643" cy="1553182"/>
              </a:xfrm>
              <a:prstGeom prst="rect">
                <a:avLst/>
              </a:prstGeom>
              <a:blipFill>
                <a:blip r:embed="rId3"/>
                <a:stretch>
                  <a:fillRect l="-1508" t="-3175" b="-2381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/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5000" dirty="0">
                    <a:solidFill>
                      <a:schemeClr val="bg1"/>
                    </a:solidFill>
                  </a:rPr>
                  <a:t>4)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5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5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5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5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5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FC9F0-27D8-857D-8B48-492649F44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4893267"/>
                <a:ext cx="8158039" cy="1200521"/>
              </a:xfrm>
              <a:prstGeom prst="rect">
                <a:avLst/>
              </a:prstGeom>
              <a:blipFill>
                <a:blip r:embed="rId4"/>
                <a:stretch>
                  <a:fillRect l="-3733" t="-3125" b="-229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215E76E-E717-F5FE-A9A0-6FE44A4184DF}"/>
              </a:ext>
            </a:extLst>
          </p:cNvPr>
          <p:cNvSpPr/>
          <p:nvPr/>
        </p:nvSpPr>
        <p:spPr>
          <a:xfrm>
            <a:off x="6958940" y="3449782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76EBDC-A0B3-CD96-5B66-2A29CFC618A0}"/>
              </a:ext>
            </a:extLst>
          </p:cNvPr>
          <p:cNvSpPr/>
          <p:nvPr/>
        </p:nvSpPr>
        <p:spPr>
          <a:xfrm>
            <a:off x="6958940" y="5036327"/>
            <a:ext cx="1199408" cy="914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22E2-961E-5C44-E943-49974A1E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E23-B5F3-99E7-AA8C-62BE2EF2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Multiple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/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969040-E226-88E9-4F0D-3D8C60824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2810388"/>
                <a:ext cx="6309844" cy="1670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61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7969-2A2A-3B03-B8C8-D244B70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0939C-DD44-D2F9-B92B-67AD2C77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9CE7D-07EA-4254-9567-4A3BB40E3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/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98CE12-E141-A751-A89C-52E52EE5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7" y="4572213"/>
                <a:ext cx="5359702" cy="978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=28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A529F-4914-4FF3-0352-CA7FCC5A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75819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0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DE8C-D73A-2128-6189-FA3CE2AE9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/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2C6EB-9ECE-C8C7-DEA6-4B00DA527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28" y="3258052"/>
                <a:ext cx="7362394" cy="978922"/>
              </a:xfrm>
              <a:prstGeom prst="rect">
                <a:avLst/>
              </a:prstGeom>
              <a:blipFill>
                <a:blip r:embed="rId2"/>
                <a:stretch>
                  <a:fillRect l="-3103" t="-1282" b="-217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/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67342-2FC0-A4A6-A01D-37F18275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78" y="1032670"/>
                <a:ext cx="6309844" cy="1670073"/>
              </a:xfrm>
              <a:prstGeom prst="rect">
                <a:avLst/>
              </a:prstGeom>
              <a:blipFill>
                <a:blip r:embed="rId3"/>
                <a:stretch>
                  <a:fillRect l="-1594" t="-3676" r="-2789" b="-2352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/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7C770-80D8-A1B4-7BE9-4344DEA4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4572213"/>
                <a:ext cx="7175665" cy="978922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/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=32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19FCD3-10F3-5D83-A25D-B7A73E3AF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16" y="5722140"/>
                <a:ext cx="6664065" cy="97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1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4755-F63D-D731-6DF9-6A247BF09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F913-8598-06EE-B22E-52D19449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01DBA3-69CA-7670-589C-E2AB89FBE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76"/>
              </a:xfrm>
              <a:prstGeom prst="rect">
                <a:avLst/>
              </a:prstGeom>
              <a:blipFill>
                <a:blip r:embed="rId2"/>
                <a:stretch>
                  <a:fillRect l="-3103" t="-14035" b="-3684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/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4(5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+9(1)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- 0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D26BA9-077A-3F4B-6008-8899CE20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120057"/>
                <a:ext cx="7890164" cy="707886"/>
              </a:xfrm>
              <a:prstGeom prst="rect">
                <a:avLst/>
              </a:prstGeom>
              <a:blipFill>
                <a:blip r:embed="rId3"/>
                <a:stretch>
                  <a:fillRect l="-2087" t="-14035" r="-2087" b="-350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/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BB942-4EBA-A04B-14FE-0FB68ADB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4192371"/>
                <a:ext cx="5681353" cy="707886"/>
              </a:xfrm>
              <a:prstGeom prst="rect">
                <a:avLst/>
              </a:prstGeom>
              <a:blipFill>
                <a:blip r:embed="rId4"/>
                <a:stretch>
                  <a:fillRect l="-2217" r="-887"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9D5E-D41A-988F-0639-8A8F1A28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D955-E5E9-BF25-8712-A2F60479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+7)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95B4E6-A9FD-E9B5-CD57-06BBEAD6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4755776" cy="707886"/>
              </a:xfrm>
              <a:prstGeom prst="rect">
                <a:avLst/>
              </a:prstGeom>
              <a:blipFill>
                <a:blip r:embed="rId2"/>
                <a:stretch>
                  <a:fillRect l="-4615" t="-14655" b="-370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/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6E72A4-ADF4-188D-F000-0B494988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4042534"/>
                <a:ext cx="499092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/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6B575-69C5-C8F6-A7C6-4A9EC882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79" y="5052983"/>
                <a:ext cx="435873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/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CEF54E-5768-24BB-23FF-D6481817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079" y="3093738"/>
                <a:ext cx="4352015" cy="7148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6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is a derivative?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Rules of derivatives</a:t>
            </a:r>
          </a:p>
          <a:p>
            <a:pPr algn="l"/>
            <a:endParaRPr lang="en-US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70C0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ADF3-B57E-2A65-4AF0-9B8AE613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A363-692F-53FC-F1DA-0E1464B5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CB55A1-4578-FD74-FCBB-DD2B579CF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14811"/>
              </a:xfrm>
              <a:prstGeom prst="rect">
                <a:avLst/>
              </a:prstGeom>
              <a:blipFill>
                <a:blip r:embed="rId2"/>
                <a:stretch>
                  <a:fillRect l="-2983" t="-13675" b="-367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AEDDEE-59DF-863B-0A3F-7D843F90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379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/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g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392033-9010-CE47-6D5D-43A7BDD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5382436"/>
                <a:ext cx="3027480" cy="13639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/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GB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8E58C3-663B-7D22-FD15-B8452C9E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37" y="3991258"/>
                <a:ext cx="7695851" cy="1397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3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72EF-0F28-3BF0-1199-B7D0A574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3B56-F01E-D1A9-FBA9-6CFDAF3A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of Radical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/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rad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A9D480-9973-F3F7-A4DA-C95FDEB6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1932"/>
                <a:ext cx="7362394" cy="792718"/>
              </a:xfrm>
              <a:prstGeom prst="rect">
                <a:avLst/>
              </a:prstGeom>
              <a:blipFill>
                <a:blip r:embed="rId2"/>
                <a:stretch>
                  <a:fillRect l="-2983" t="-2308" b="-330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/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1568D1-5740-4166-6344-05C6977A1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010039"/>
                <a:ext cx="2879563" cy="854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/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ad>
                            <m:radPr>
                              <m:ctrlP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0B58-7FBD-9B4C-F740-054CA8004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41" y="5326726"/>
                <a:ext cx="3283324" cy="1409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/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GB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PH" sz="4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GB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4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986AD-1DD8-36C2-AEB1-B3167F3E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961" y="3979293"/>
                <a:ext cx="9497758" cy="11678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0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2BFC-1C70-96EC-4D1C-CFB143B7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D80-47AF-59E8-C7A9-20C57585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/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FE3174-D064-C7AF-3215-DD763DA3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2798474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3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F51F-A444-D0AB-1397-C8CCD112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ACD19A-9742-6790-3E8A-64A07B180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GB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+7)</m:t>
                        </m:r>
                        <m:r>
                          <a:rPr lang="en-GB" sz="4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4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4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04894-BC03-9FED-7580-1352688B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6934200" cy="978922"/>
              </a:xfrm>
              <a:prstGeom prst="rect">
                <a:avLst/>
              </a:prstGeom>
              <a:blipFill>
                <a:blip r:embed="rId3"/>
                <a:stretch>
                  <a:fillRect l="-3166" b="-136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/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F5A829-A7A4-795F-0BA2-895D9872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89" y="456343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/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A1A1BC-4F4D-F7CE-9F42-26FAC9D6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456343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/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F400F5-A497-2278-FBF2-2EC7C42D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77" y="5466395"/>
                <a:ext cx="319815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/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D5125-91E0-8388-F0A2-26C8B15F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65" y="5466395"/>
                <a:ext cx="382344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/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C226E1-F76E-C582-F757-1D9F1A292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" y="456343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0A43-9757-A0F1-6C17-6D197AB5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/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C0D4C2-320B-D1BF-F8AA-1FD88A7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24" y="1218445"/>
                <a:ext cx="9130552" cy="12610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/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1F994B-4FE2-EE72-B0A5-3AD0AA0D8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24" y="2848935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/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C96BDB-0502-4ABA-5AE3-093F9E10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2848935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/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4483D0-2108-1D38-CF7F-9474BF7E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12" y="3751895"/>
                <a:ext cx="319815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/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BF5DDB-E78C-532E-2545-98EA0BA24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00" y="3751895"/>
                <a:ext cx="3823447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/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ABD73A-41B0-1B7D-F379-7D313B25B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3" y="2848935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/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D5563-6490-CC05-73CC-C4874997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7" y="4947351"/>
                <a:ext cx="9424149" cy="9688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3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16BBD-6FEE-C9CC-35DB-10F6AFCF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7109-2166-ADFF-9C50-48408D2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Quotient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/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77A5B8-1A9F-47B4-F131-F10AA8A2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2697934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69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6AA53-0C82-2ADA-55A7-7833BCD9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8CAE1-FC82-8B72-BB8B-1CC900169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9D129-1FA2-7DDC-A602-95F57D9E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93074-2AE4-9172-CEFE-A74FF466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270734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/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23517E-C8A8-D1CB-FCD2-D95D277E5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4583605"/>
                <a:ext cx="229720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3DFC90-75C2-97A3-8755-EC224496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67ACA-F913-AE39-B3B4-0CD10A0AF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F4443-27E5-BBAB-2AAF-0ABE41F7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0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A3B1-36BF-43CE-8694-E5E4609F2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07247-7C29-7372-5708-D5AC8BA2C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/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43DF05-BFF0-4B3B-02A5-FAE6120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1" y="2828764"/>
                <a:ext cx="270734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/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E8319-BDFD-4283-1997-0432C157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2828764"/>
                <a:ext cx="2297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/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9A10B-FE80-CB47-9EF9-AE7637C59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64" y="3738613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/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4827B1-AEF3-FEA3-D629-9EFE7CF9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018" y="3731724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/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D7592A-0AF8-92E2-690B-FB0FBEFB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28764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(1)(1)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4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E3D84C-596A-252E-974A-21F890A2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9982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08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910D-D116-CC35-2078-E9F09C25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819CD7-A023-49E8-358D-0042F9B1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</m:num>
                      <m:den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den>
                    </m:f>
                    <m:r>
                      <a:rPr lang="en-US" sz="45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0A8B2-716C-5B69-4241-3B13665EA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634753" cy="1089657"/>
              </a:xfrm>
              <a:prstGeom prst="rect">
                <a:avLst/>
              </a:prstGeom>
              <a:blipFill>
                <a:blip r:embed="rId3"/>
                <a:stretch>
                  <a:fillRect l="-5526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AB558A-D312-AEE9-F0CF-4C15867D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38458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476305-C624-4EDF-FD2F-A5914C0F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/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93FB51-D78B-ECD9-2CA3-2EB0F2B87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2" y="5493454"/>
                <a:ext cx="2310653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147CEC-919F-F8E5-5F98-0EE1142B0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906807-373F-D7E5-648A-E108A5EF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7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CE6F-D9AA-0D3A-2D0E-1F961A01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087856-47D2-4F58-A185-A067BAE2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/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2516F2-E13C-45B5-0343-84EA775AA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2835487"/>
                <a:ext cx="38458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/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6CB11A-3345-17AC-3C63-E346BB64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2835487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/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8FAAA0-363B-B405-F2DD-93CB45E7A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799" y="3745336"/>
                <a:ext cx="23106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/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B07FD-A9D0-8075-D463-B1F0CF86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3" y="3738447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/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96A63-7152-9917-2943-8DC9456E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5" y="2835487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/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4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BDEE5A-4EA7-4105-FF73-3BAC720C6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6" y="4809311"/>
                <a:ext cx="8839200" cy="14621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9D0-D2BA-530D-CA2A-A20D8EEE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 dirty="0"/>
                  <a:t>A derivative is a function that gives you the slope of some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21273-519C-4824-722A-FEE54C9E9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2C66-723B-45CA-49B1-96479DEF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/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4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8DFD5-64A6-A194-F03A-82F4EFFC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382" y="1057393"/>
                <a:ext cx="8145235" cy="1462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/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  <m:d>
                            <m:dPr>
                              <m:ctrlP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GB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+6)(3)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382CBD-1A3F-B37B-1833-3DA38C342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2778805"/>
                <a:ext cx="6674224" cy="1119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/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(15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−35)−(15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+18)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−35−15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D7F51D-602F-1F7B-9050-A284047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4162928"/>
                <a:ext cx="10493190" cy="111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/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−53</m:t>
                          </m:r>
                        </m:num>
                        <m:den>
                          <m:sSup>
                            <m:sSupPr>
                              <m:ctrlPr>
                                <a:rPr lang="en-GB" sz="30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(3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−7)</m:t>
                              </m:r>
                            </m:e>
                            <m:sup>
                              <m:r>
                                <a:rPr lang="en-US" sz="3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123D4-1471-583C-EC5F-5D63F2EB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5" y="5541938"/>
                <a:ext cx="4072219" cy="1119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2638-98C0-965E-9056-87C0FB03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9C2-AFC7-06DF-A9A7-7A5D27FD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A0B6-4B8F-59DF-3B96-24730C639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dirty="0"/>
                  <a:t>The derivative of the composite function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of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given by this formula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1330ED1-8B6F-8565-5DF8-5D3C58E06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B9FC-271D-7849-8610-7AF640F12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63A7-240F-AEE1-0598-239CBC03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/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28E5C4-5FCC-EB61-6711-7DA15256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2652409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composite function can be described as a function being inside of another function. In this formula,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inside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FE441A1-D7AF-2841-DB9C-34E5DCEBE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4797302"/>
                <a:ext cx="10515600" cy="1019840"/>
              </a:xfrm>
              <a:blipFill>
                <a:blip r:embed="rId3"/>
                <a:stretch>
                  <a:fillRect l="-1159" t="-10778" r="-1797" b="-11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80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42CD-DA06-7C82-D2E9-CD98AE5A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95981-9A63-C851-4405-3850D575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1)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13920E-130E-F6D8-D79D-9C10C6F68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117678"/>
              </a:xfrm>
              <a:prstGeom prst="rect">
                <a:avLst/>
              </a:prstGeom>
              <a:blipFill>
                <a:blip r:embed="rId3"/>
                <a:stretch>
                  <a:fillRect l="-5337" b="-1141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/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1C9D45-B472-E060-62BA-5A4929C5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4583605"/>
                <a:ext cx="40049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/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A23728-790E-FFBD-33C9-8FBFCB50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5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EEB5B5-4CCF-3C65-8DA6-B86D08A8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3075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/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291466-C2B3-987B-5DA3-FE1060299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36" y="5486565"/>
                <a:ext cx="24451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FEDF2D-6C83-1184-57D5-87357BA4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4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B02F1-14C8-B9C6-2450-E3C32641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1B0AF9-F998-3FAE-2BE6-20328494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/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B98B88-0906-FA42-DBFF-882549EE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2774976"/>
                <a:ext cx="400498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/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DA5592-37FA-39B5-AF2E-DFB043F00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4" y="2774976"/>
                <a:ext cx="359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/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8259B6-0993-DB3D-F246-6E2CC68A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9" y="3684825"/>
                <a:ext cx="430754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/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)=5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C1F7E5-B5FF-50A0-5025-3EF7DC671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995" y="3677936"/>
                <a:ext cx="244512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/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551BF9-6E04-8461-766F-92917A4C0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77" y="2774976"/>
                <a:ext cx="878541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/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4[5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1901F9-FC0A-8BF8-3F7D-86ED3829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4594674"/>
                <a:ext cx="7776882" cy="1089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/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[5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20(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1C3CBD-B219-0719-A4E5-93B03713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8" y="5706486"/>
                <a:ext cx="7158318" cy="1089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129A-633A-A18E-3D15-AB4B365A1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9163BA-B506-741E-9179-A065E94C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/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2)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GB" sz="45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A795B3-B6FF-C01C-82E5-5B3F8638F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2958755"/>
                <a:ext cx="4802841" cy="1089657"/>
              </a:xfrm>
              <a:prstGeom prst="rect">
                <a:avLst/>
              </a:prstGeom>
              <a:blipFill>
                <a:blip r:embed="rId3"/>
                <a:stretch>
                  <a:fillRect l="-5337" b="-1452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/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D28E52-4D46-75A9-0A03-B34B067A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8" y="4583605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/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490D3-585D-7907-F7A7-1E61C1F8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0" y="4583605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/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DB05-9CEC-AD72-495D-FEC9E652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0" y="5493454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/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4938C8-434B-50C0-1D0C-17B1CAAB0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5486565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/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45E90C-A746-FEBA-BEDD-B0F8FDA3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8" y="4583605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0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79BF0-7C09-E56A-239B-858B805E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/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5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5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5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5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5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5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5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82AF7F-B665-2384-6D7D-A445E7E88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29" y="978250"/>
                <a:ext cx="8269942" cy="155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/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45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4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5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5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4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45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4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PH" sz="4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72D70-3CA7-CC70-65A2-45869815E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117" y="4594674"/>
                <a:ext cx="9760323" cy="1089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/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6ACBE-52A7-E8B4-331E-66E90C8BA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59" y="2808593"/>
                <a:ext cx="4045323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/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05D7D3-4E69-36A7-A2EE-5EF4D113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1" y="2808593"/>
                <a:ext cx="35993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/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23464-6ADB-7A67-576C-CF2CAF225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61" y="3718442"/>
                <a:ext cx="457424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/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4FF0F0-FB2F-A906-9593-8CF9D6ED1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772" y="3711553"/>
                <a:ext cx="35052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/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𝐿𝑒𝑡</m:t>
                      </m:r>
                    </m:oMath>
                  </m:oMathPara>
                </a14:m>
                <a:endParaRPr lang="en-PH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2E4AF-289F-701D-EE1F-51A78D74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9" y="2808593"/>
                <a:ext cx="878541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E7D64-7AF5-BABA-0D77-5F8CA409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48-5F62-FA32-3F0A-231DA1B4B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BCBB21-3EE3-3E56-2C30-F3034C2EC9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254440"/>
              </p:ext>
            </p:extLst>
          </p:nvPr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65BC5-60FA-40DB-F52B-77860B3E53AD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765BC5-60FA-40DB-F52B-77860B3E5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71287-CF7B-0D48-38F6-4F71A0062F18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771287-CF7B-0D48-38F6-4F71A006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4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3FB7B0-1395-4A58-8B02-831444B82E94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F7BE4A7-C5C7-29B7-56E7-1370DBA17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188827"/>
                <a:ext cx="1647342" cy="523959"/>
              </a:xfrm>
              <a:ln w="28575"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F7BE4A7-C5C7-29B7-56E7-1370DBA17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188827"/>
                <a:ext cx="1647342" cy="523959"/>
              </a:xfrm>
              <a:blipFill>
                <a:blip r:embed="rId5"/>
                <a:stretch>
                  <a:fillRect l="-3731" r="-746" b="-13636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28B384C-C839-0043-7E1E-9D7BA3D33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881099"/>
                <a:ext cx="1113332" cy="503508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28B384C-C839-0043-7E1E-9D7BA3D33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81099"/>
                <a:ext cx="1113332" cy="503508"/>
              </a:xfrm>
              <a:prstGeom prst="rect">
                <a:avLst/>
              </a:prstGeom>
              <a:blipFill>
                <a:blip r:embed="rId6"/>
                <a:stretch>
                  <a:fillRect l="-2174" r="-1087" b="-6977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58C56B7-07CD-0C84-2EA6-243C31E69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3799637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4000" dirty="0"/>
                  <a:t>For example, if we have a function</a:t>
                </a:r>
                <a:r>
                  <a:rPr lang="en-GB" sz="4000" b="0" dirty="0"/>
                  <a:t> </a:t>
                </a:r>
                <a14:m>
                  <m:oMath xmlns:m="http://schemas.openxmlformats.org/officeDocument/2006/math"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4000" dirty="0"/>
                  <a:t>.</a:t>
                </a:r>
                <a:endParaRPr lang="en-US" sz="4000" dirty="0"/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58C56B7-07CD-0C84-2EA6-243C31E6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3799637" cy="763569"/>
              </a:xfrm>
              <a:prstGeom prst="rect">
                <a:avLst/>
              </a:prstGeom>
              <a:blipFill>
                <a:blip r:embed="rId7"/>
                <a:stretch>
                  <a:fillRect l="-3333" t="-21311" r="-3333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ED39B90-E9FB-3421-BF68-59AF0DD20FFD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837FD34-5FDE-35B3-EEB5-3469D54B3BBD}"/>
              </a:ext>
            </a:extLst>
          </p:cNvPr>
          <p:cNvSpPr txBox="1">
            <a:spLocks/>
          </p:cNvSpPr>
          <p:nvPr/>
        </p:nvSpPr>
        <p:spPr>
          <a:xfrm>
            <a:off x="838199" y="4742426"/>
            <a:ext cx="3967887" cy="763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This will give us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14507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A784F-8DC4-DFB9-BE04-46880D86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1081-EE57-9B70-AE56-FD039B51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B1024F7-36A6-C2DB-7A8E-387B6A562907}"/>
              </a:ext>
            </a:extLst>
          </p:cNvPr>
          <p:cNvGraphicFramePr/>
          <p:nvPr/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BBAA0-964C-8DD1-ECE7-362C4F33B943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BBBAA0-964C-8DD1-ECE7-362C4F33B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0FD19-F4E4-85C6-0FB7-670C8DC9EE9B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0FD19-F4E4-85C6-0FB7-670C8DC9E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5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E002C5-FAF9-9913-E8E1-FDA26950599D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2B53D98-ED19-25A4-1BC0-09278A48E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544039"/>
                <a:ext cx="1853794" cy="487592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62B53D98-ED19-25A4-1BC0-09278A48E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4039"/>
                <a:ext cx="1853794" cy="487592"/>
              </a:xfrm>
              <a:prstGeom prst="rect">
                <a:avLst/>
              </a:prstGeom>
              <a:blipFill>
                <a:blip r:embed="rId6"/>
                <a:stretch>
                  <a:fillRect l="-2013" b="-21429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EFFE88-FFC8-4D7C-26A5-1A12A56F71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34354"/>
                <a:ext cx="1934261" cy="562831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82EFFE88-FFC8-4D7C-26A5-1A12A56F7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4354"/>
                <a:ext cx="1934261" cy="562831"/>
              </a:xfrm>
              <a:prstGeom prst="rect">
                <a:avLst/>
              </a:prstGeom>
              <a:blipFill>
                <a:blip r:embed="rId7"/>
                <a:stretch>
                  <a:fillRect l="-2581" t="-4167" b="-8333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126E6DE-EBF5-AABB-663B-7FB284963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86869"/>
                <a:ext cx="4146176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400" dirty="0"/>
                  <a:t>A straight line has a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𝑠𝑙𝑜𝑝𝑒</m:t>
                    </m:r>
                  </m:oMath>
                </a14:m>
                <a:r>
                  <a:rPr lang="en-GB" sz="2400" dirty="0"/>
                  <a:t> of 0.</a:t>
                </a:r>
                <a:endParaRPr lang="en-US" sz="2400" dirty="0"/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126E6DE-EBF5-AABB-663B-7FB28496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86869"/>
                <a:ext cx="4146176" cy="763569"/>
              </a:xfrm>
              <a:prstGeom prst="rect">
                <a:avLst/>
              </a:prstGeom>
              <a:blipFill>
                <a:blip r:embed="rId8"/>
                <a:stretch>
                  <a:fillRect l="-2446" t="-11475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69360D05-6849-300D-B25F-65573D80835A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EAAC2CA-F4AE-8EED-0778-2573134349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97923"/>
                <a:ext cx="3492398" cy="15725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If we are to find the derivative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which is represented by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then its derivative is also 0. </a:t>
                </a: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EAAC2CA-F4AE-8EED-0778-25731343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97923"/>
                <a:ext cx="3492398" cy="1572564"/>
              </a:xfrm>
              <a:prstGeom prst="rect">
                <a:avLst/>
              </a:prstGeom>
              <a:blipFill>
                <a:blip r:embed="rId9"/>
                <a:stretch>
                  <a:fillRect l="-2909" t="-5600" r="-1818" b="-1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8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9E66-4302-98F1-9352-8FC97A73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2CE8-2C02-8B7B-6D96-4713BDD2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derivative?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DC0FE2-0F01-C4DA-1F52-AE5AB6B45729}"/>
              </a:ext>
            </a:extLst>
          </p:cNvPr>
          <p:cNvGraphicFramePr/>
          <p:nvPr/>
        </p:nvGraphicFramePr>
        <p:xfrm>
          <a:off x="5728516" y="1980651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BEDA8-2967-4D65-1AF9-06346DA5D867}"/>
                  </a:ext>
                </a:extLst>
              </p:cNvPr>
              <p:cNvSpPr txBox="1"/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3BEDA8-2967-4D65-1AF9-06346DA5D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39" y="6031631"/>
                <a:ext cx="93070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EEF59F-1187-1774-D04F-DDF5AB776371}"/>
                  </a:ext>
                </a:extLst>
              </p:cNvPr>
              <p:cNvSpPr txBox="1"/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4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EEF59F-1187-1774-D04F-DDF5AB776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177" y="3676721"/>
                <a:ext cx="920943" cy="707886"/>
              </a:xfrm>
              <a:prstGeom prst="rect">
                <a:avLst/>
              </a:prstGeom>
              <a:blipFill>
                <a:blip r:embed="rId5"/>
                <a:stretch>
                  <a:fillRect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B78F85-159D-3CB6-218C-55E00876EA8A}"/>
              </a:ext>
            </a:extLst>
          </p:cNvPr>
          <p:cNvCxnSpPr>
            <a:cxnSpLocks/>
          </p:cNvCxnSpPr>
          <p:nvPr/>
        </p:nvCxnSpPr>
        <p:spPr>
          <a:xfrm flipH="1">
            <a:off x="5961000" y="4802537"/>
            <a:ext cx="5362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293E788-F3CC-71F9-4B4E-342E68EBA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509" y="5543144"/>
                <a:ext cx="2958389" cy="976974"/>
              </a:xfrm>
              <a:prstGeom prst="rect">
                <a:avLst/>
              </a:prstGeom>
              <a:ln w="28575"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293E788-F3CC-71F9-4B4E-342E68EB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09" y="5543144"/>
                <a:ext cx="2958389" cy="976974"/>
              </a:xfrm>
              <a:prstGeom prst="rect">
                <a:avLst/>
              </a:prstGeom>
              <a:blipFill>
                <a:blip r:embed="rId6"/>
                <a:stretch>
                  <a:fillRect l="-1271" t="-2469" r="-2119" b="-4938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98F015D-FD49-DA7A-2C52-76EC28AB1F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375" y="2044077"/>
                <a:ext cx="4241037" cy="10039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300" dirty="0"/>
                  <a:t>Whenever we get the derivative of some of function with respect to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3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300" dirty="0"/>
                  <a:t> We use this notation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98F015D-FD49-DA7A-2C52-76EC28AB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75" y="2044077"/>
                <a:ext cx="4241037" cy="1003923"/>
              </a:xfrm>
              <a:prstGeom prst="rect">
                <a:avLst/>
              </a:prstGeom>
              <a:blipFill>
                <a:blip r:embed="rId7"/>
                <a:stretch>
                  <a:fillRect l="-2090" t="-6173" r="-2985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A86CAF5D-CB8F-B264-A881-942444B0E74A}"/>
              </a:ext>
            </a:extLst>
          </p:cNvPr>
          <p:cNvSpPr/>
          <p:nvPr/>
        </p:nvSpPr>
        <p:spPr>
          <a:xfrm>
            <a:off x="5836384" y="4667537"/>
            <a:ext cx="270000" cy="27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D26B7-309A-D5E3-B561-60F181A03130}"/>
                  </a:ext>
                </a:extLst>
              </p:cNvPr>
              <p:cNvSpPr txBox="1"/>
              <p:nvPr/>
            </p:nvSpPr>
            <p:spPr>
              <a:xfrm>
                <a:off x="2030922" y="3202565"/>
                <a:ext cx="920943" cy="822789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5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D26B7-309A-D5E3-B561-60F181A0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22" y="3202565"/>
                <a:ext cx="920943" cy="822789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D0A7CA-715B-6370-9D4B-1504256BF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128" y="4490113"/>
                <a:ext cx="3799637" cy="763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300" dirty="0"/>
                  <a:t>Thus, the derivate of </a:t>
                </a:r>
                <a14:m>
                  <m:oMath xmlns:m="http://schemas.openxmlformats.org/officeDocument/2006/math">
                    <m:r>
                      <a:rPr lang="en-GB" sz="2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300" dirty="0"/>
                  <a:t>  with respect to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300" dirty="0"/>
                  <a:t> is,</a:t>
                </a:r>
                <a:endParaRPr lang="en-US" sz="23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59D0A7CA-715B-6370-9D4B-1504256B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8" y="4490113"/>
                <a:ext cx="3799637" cy="763569"/>
              </a:xfrm>
              <a:prstGeom prst="rect">
                <a:avLst/>
              </a:prstGeom>
              <a:blipFill>
                <a:blip r:embed="rId9"/>
                <a:stretch>
                  <a:fillRect l="-2333" t="-8197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5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C96D4-F32F-D7B6-5980-246C08E7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86CD-4992-B1FA-A734-9AD69201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/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CAF0D9-5A9C-07B0-E5FE-04CB0DC17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87274"/>
                <a:ext cx="1880944" cy="764312"/>
              </a:xfrm>
              <a:prstGeom prst="rect">
                <a:avLst/>
              </a:prstGeom>
              <a:blipFill>
                <a:blip r:embed="rId2"/>
                <a:stretch>
                  <a:fillRect b="-16923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/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)] 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𝑐𝑓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72143-7C3E-6578-C568-43CE003D5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69034"/>
                <a:ext cx="3360829" cy="764312"/>
              </a:xfrm>
              <a:prstGeom prst="rect">
                <a:avLst/>
              </a:prstGeom>
              <a:blipFill>
                <a:blip r:embed="rId3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/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PH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96D6AD-8B59-D9EC-3D1C-16CA70DAE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51199"/>
                <a:ext cx="3360829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C82C0B5-4ED9-E323-C4F9-34E3CCFE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33" y="2286869"/>
            <a:ext cx="3360829" cy="6007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4000" dirty="0"/>
              <a:t>1. Constant rule: </a:t>
            </a:r>
            <a:endParaRPr lang="en-US" sz="4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1F5CC8-2243-7256-C5EC-46DE405DFE77}"/>
              </a:ext>
            </a:extLst>
          </p:cNvPr>
          <p:cNvSpPr txBox="1">
            <a:spLocks/>
          </p:cNvSpPr>
          <p:nvPr/>
        </p:nvSpPr>
        <p:spPr>
          <a:xfrm>
            <a:off x="838200" y="3750835"/>
            <a:ext cx="5054600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2. Constant multiple  rule: 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1555AE0-6C97-05CF-05C1-DA67D55C4A45}"/>
              </a:ext>
            </a:extLst>
          </p:cNvPr>
          <p:cNvSpPr txBox="1">
            <a:spLocks/>
          </p:cNvSpPr>
          <p:nvPr/>
        </p:nvSpPr>
        <p:spPr>
          <a:xfrm>
            <a:off x="837233" y="5214801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3. Power rule: </a:t>
            </a:r>
            <a:endParaRPr lang="en-US" sz="34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33DDB9C-88BF-EFB0-86C4-5449A0421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A544B-4699-2382-39F5-7271B83A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90F0-F61B-2235-FAAD-6D65FE77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AE5585-72C1-6ACC-A6C5-64519F7018B0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2747211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4. Sum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A3AA50-6238-23B3-BA1F-A317B964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764312"/>
              </a:xfrm>
              <a:prstGeom prst="rect">
                <a:avLst/>
              </a:prstGeom>
              <a:blipFill>
                <a:blip r:embed="rId2"/>
                <a:stretch>
                  <a:fillRect b="-1904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B9AD53-FC58-3742-8103-FFEB9215C26B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5. Difference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E9638-7411-96E1-9AB3-73810160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5A7AD3-A8BF-3DD4-C59E-0D1B62C83EEA}"/>
              </a:ext>
            </a:extLst>
          </p:cNvPr>
          <p:cNvSpPr txBox="1">
            <a:spLocks/>
          </p:cNvSpPr>
          <p:nvPr/>
        </p:nvSpPr>
        <p:spPr>
          <a:xfrm>
            <a:off x="838200" y="513087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6. Product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/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702D59-C466-6F16-A598-F4FD945D6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5049071"/>
                <a:ext cx="5998987" cy="764312"/>
              </a:xfrm>
              <a:prstGeom prst="rect">
                <a:avLst/>
              </a:prstGeom>
              <a:blipFill>
                <a:blip r:embed="rId4"/>
                <a:stretch>
                  <a:fillRect b="-17188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19378216-DC34-7386-57C6-9E123C36C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6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0D90-C908-A0DC-D8EC-07CCC237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7149-4601-4E4A-081C-7BA9588B9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F04F63D-B276-FCCD-6CE5-94602E151AF7}"/>
              </a:ext>
            </a:extLst>
          </p:cNvPr>
          <p:cNvSpPr txBox="1">
            <a:spLocks/>
          </p:cNvSpPr>
          <p:nvPr/>
        </p:nvSpPr>
        <p:spPr>
          <a:xfrm>
            <a:off x="838200" y="2233733"/>
            <a:ext cx="3332018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7. Quotient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/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3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3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GB" sz="23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296BC1-2414-62CE-AFAF-50F030F0D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2151932"/>
                <a:ext cx="5998987" cy="879984"/>
              </a:xfrm>
              <a:prstGeom prst="rect">
                <a:avLst/>
              </a:prstGeom>
              <a:blipFill>
                <a:blip r:embed="rId2"/>
                <a:stretch>
                  <a:fillRect b="-5479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68C5F9-0476-2181-3040-A82037AAE867}"/>
              </a:ext>
            </a:extLst>
          </p:cNvPr>
          <p:cNvSpPr txBox="1">
            <a:spLocks/>
          </p:cNvSpPr>
          <p:nvPr/>
        </p:nvSpPr>
        <p:spPr>
          <a:xfrm>
            <a:off x="838200" y="3641402"/>
            <a:ext cx="3539836" cy="600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400" dirty="0">
                <a:solidFill>
                  <a:schemeClr val="bg1"/>
                </a:solidFill>
              </a:rPr>
              <a:t>8. Chain rule: </a:t>
            </a:r>
            <a:endParaRPr lang="en-US" sz="3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/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3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3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3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sz="23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sz="23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3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3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3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3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91A702-CE2C-08FD-A0C5-28848D3D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472" y="3559601"/>
                <a:ext cx="5998987" cy="764312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009A877A-9BF2-494D-3499-ECC3D16B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476" y="0"/>
            <a:ext cx="50546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4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1124</Words>
  <Application>Microsoft Macintosh PowerPoint</Application>
  <PresentationFormat>Widescreen</PresentationFormat>
  <Paragraphs>178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Wingdings</vt:lpstr>
      <vt:lpstr>Office Theme</vt:lpstr>
      <vt:lpstr>Derivatives</vt:lpstr>
      <vt:lpstr>PowerPoint Presentation</vt:lpstr>
      <vt:lpstr>What is a derivative?</vt:lpstr>
      <vt:lpstr>What is a derivative?</vt:lpstr>
      <vt:lpstr>What is a derivative?</vt:lpstr>
      <vt:lpstr>What is a derivative?</vt:lpstr>
      <vt:lpstr>Derivative Rules</vt:lpstr>
      <vt:lpstr>Derivative Rules</vt:lpstr>
      <vt:lpstr>Derivative Rules</vt:lpstr>
      <vt:lpstr>Constant Rule</vt:lpstr>
      <vt:lpstr>PowerPoint Presentation</vt:lpstr>
      <vt:lpstr>Power Rule</vt:lpstr>
      <vt:lpstr>PowerPoint Presentation</vt:lpstr>
      <vt:lpstr>PowerPoint Presentation</vt:lpstr>
      <vt:lpstr>Constant Multiple Rule</vt:lpstr>
      <vt:lpstr>PowerPoint Presentation</vt:lpstr>
      <vt:lpstr>PowerPoint Presentation</vt:lpstr>
      <vt:lpstr>Derivatives of Polynomials</vt:lpstr>
      <vt:lpstr>Derivatives of Polynomials</vt:lpstr>
      <vt:lpstr>Derivatives of Radical functions</vt:lpstr>
      <vt:lpstr>Derivatives of Radical functions</vt:lpstr>
      <vt:lpstr>Product Rule</vt:lpstr>
      <vt:lpstr>PowerPoint Presentation</vt:lpstr>
      <vt:lpstr>PowerPoint Presentation</vt:lpstr>
      <vt:lpstr>Quotient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</vt:lpstr>
      <vt:lpstr>Chain Rule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802</cp:revision>
  <dcterms:created xsi:type="dcterms:W3CDTF">2024-08-08T01:29:50Z</dcterms:created>
  <dcterms:modified xsi:type="dcterms:W3CDTF">2025-04-04T06:11:55Z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