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7" r:id="rId2"/>
    <p:sldId id="263" r:id="rId3"/>
    <p:sldId id="532" r:id="rId4"/>
    <p:sldId id="533" r:id="rId5"/>
    <p:sldId id="537" r:id="rId6"/>
    <p:sldId id="536" r:id="rId7"/>
    <p:sldId id="538" r:id="rId8"/>
    <p:sldId id="535" r:id="rId9"/>
    <p:sldId id="539" r:id="rId10"/>
    <p:sldId id="540" r:id="rId11"/>
    <p:sldId id="541" r:id="rId12"/>
    <p:sldId id="542" r:id="rId13"/>
    <p:sldId id="543" r:id="rId14"/>
    <p:sldId id="544" r:id="rId15"/>
    <p:sldId id="545" r:id="rId16"/>
    <p:sldId id="546" r:id="rId17"/>
    <p:sldId id="547" r:id="rId18"/>
    <p:sldId id="548" r:id="rId19"/>
    <p:sldId id="549" r:id="rId20"/>
    <p:sldId id="550" r:id="rId21"/>
    <p:sldId id="551" r:id="rId22"/>
    <p:sldId id="552" r:id="rId23"/>
    <p:sldId id="553" r:id="rId24"/>
    <p:sldId id="554" r:id="rId25"/>
    <p:sldId id="555" r:id="rId26"/>
    <p:sldId id="556" r:id="rId27"/>
    <p:sldId id="557" r:id="rId28"/>
    <p:sldId id="558" r:id="rId29"/>
    <p:sldId id="559" r:id="rId30"/>
    <p:sldId id="560" r:id="rId31"/>
    <p:sldId id="561" r:id="rId32"/>
    <p:sldId id="562" r:id="rId33"/>
    <p:sldId id="563" r:id="rId34"/>
    <p:sldId id="564" r:id="rId35"/>
    <p:sldId id="565" r:id="rId36"/>
    <p:sldId id="566" r:id="rId37"/>
    <p:sldId id="567" r:id="rId38"/>
    <p:sldId id="568" r:id="rId39"/>
    <p:sldId id="569" r:id="rId40"/>
    <p:sldId id="570" r:id="rId41"/>
    <p:sldId id="571" r:id="rId42"/>
    <p:sldId id="572" r:id="rId43"/>
    <p:sldId id="573" r:id="rId44"/>
    <p:sldId id="574" r:id="rId45"/>
    <p:sldId id="575" r:id="rId46"/>
    <p:sldId id="576" r:id="rId47"/>
    <p:sldId id="577" r:id="rId48"/>
    <p:sldId id="578" r:id="rId49"/>
    <p:sldId id="579" r:id="rId50"/>
    <p:sldId id="580" r:id="rId51"/>
    <p:sldId id="582" r:id="rId52"/>
    <p:sldId id="583" r:id="rId53"/>
    <p:sldId id="584" r:id="rId54"/>
    <p:sldId id="585" r:id="rId55"/>
    <p:sldId id="588" r:id="rId56"/>
    <p:sldId id="589" r:id="rId57"/>
    <p:sldId id="587" r:id="rId58"/>
    <p:sldId id="590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34"/>
    <p:restoredTop sz="94422"/>
  </p:normalViewPr>
  <p:slideViewPr>
    <p:cSldViewPr snapToGrid="0">
      <p:cViewPr varScale="1">
        <p:scale>
          <a:sx n="121" d="100"/>
          <a:sy n="121" d="100"/>
        </p:scale>
        <p:origin x="1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2.xlsx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3.xlsx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4.xlsx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5.xlsx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6.xlsx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7.xlsx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8.xlsx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9.xlsx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0.xlsx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1.xlsx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2.xlsx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3.xlsx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4.xlsx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5.xlsx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6.xlsx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7.xlsx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8.xlsx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9.xlsx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0.xlsx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1.xlsx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2.xlsx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3.xlsx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4.xlsx"/><Relationship Id="rId2" Type="http://schemas.microsoft.com/office/2011/relationships/chartColorStyle" Target="colors55.xml"/><Relationship Id="rId1" Type="http://schemas.microsoft.com/office/2011/relationships/chartStyle" Target="style55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5.xlsx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6.xlsx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7.xlsx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8.xlsx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9.xlsx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0.xlsx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1.xlsx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2.xlsx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3.xlsx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4.xlsx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5.xlsx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6.xlsx"/><Relationship Id="rId2" Type="http://schemas.microsoft.com/office/2011/relationships/chartColorStyle" Target="colors67.xml"/><Relationship Id="rId1" Type="http://schemas.microsoft.com/office/2011/relationships/chartStyle" Target="style67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7.xlsx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8.xlsx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9.xlsx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0.xlsx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1.xlsx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2.xlsx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3.xlsx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4.xlsx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5.xlsx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6.xlsx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7.xlsx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8.xlsx"/><Relationship Id="rId2" Type="http://schemas.microsoft.com/office/2011/relationships/chartColorStyle" Target="colors79.xml"/><Relationship Id="rId1" Type="http://schemas.microsoft.com/office/2011/relationships/chartStyle" Target="style79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2248690012533969E-2"/>
          <c:y val="3.2784515833557439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4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B4-4980-A49B-352F8A2AECE3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B4-4980-A49B-352F8A2AECE3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EB4-4980-A49B-352F8A2AEC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3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775084777941882E-2"/>
          <c:y val="2.2901372013685577E-2"/>
          <c:w val="0.94484928702336102"/>
          <c:h val="0.90036058430382204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2540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70C0"/>
              </a:solidFill>
              <a:ln w="76200">
                <a:solidFill>
                  <a:srgbClr val="0070C0"/>
                </a:solidFill>
              </a:ln>
              <a:effectLst/>
            </c:spPr>
          </c:marker>
          <c:dPt>
            <c:idx val="0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57150" cap="rnd">
                <a:solidFill>
                  <a:srgbClr val="FF0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6B1-4647-8196-5A54CDC01ECE}"/>
              </c:ext>
            </c:extLst>
          </c:dPt>
          <c:dPt>
            <c:idx val="9"/>
            <c:marker>
              <c:symbol val="circle"/>
              <c:size val="5"/>
              <c:spPr>
                <a:solidFill>
                  <a:srgbClr val="0070C0"/>
                </a:solidFill>
                <a:ln w="76200">
                  <a:solidFill>
                    <a:srgbClr val="0070C0"/>
                  </a:solidFill>
                </a:ln>
                <a:effectLst/>
              </c:spPr>
            </c:marker>
            <c:bubble3D val="0"/>
            <c:spPr>
              <a:ln w="25400" cap="rnd">
                <a:solidFill>
                  <a:schemeClr val="tx1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6B1-4647-8196-5A54CDC01ECE}"/>
              </c:ext>
            </c:extLst>
          </c:dPt>
          <c:xVal>
            <c:numRef>
              <c:f>Sheet1!$A$2:$A$19</c:f>
              <c:numCache>
                <c:formatCode>General</c:formatCode>
                <c:ptCount val="18"/>
                <c:pt idx="1">
                  <c:v>0.3</c:v>
                </c:pt>
              </c:numCache>
            </c:numRef>
          </c:xVal>
          <c:yVal>
            <c:numRef>
              <c:f>Sheet1!$B$2:$B$19</c:f>
              <c:numCache>
                <c:formatCode>General</c:formatCode>
                <c:ptCount val="18"/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6B1-4647-8196-5A54CDC01E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8243231"/>
        <c:axId val="198242271"/>
      </c:scatterChart>
      <c:valAx>
        <c:axId val="198243231"/>
        <c:scaling>
          <c:orientation val="minMax"/>
          <c:max val="2"/>
          <c:min val="0"/>
        </c:scaling>
        <c:delete val="0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2271"/>
        <c:crosses val="autoZero"/>
        <c:crossBetween val="midCat"/>
        <c:minorUnit val="1"/>
      </c:valAx>
      <c:valAx>
        <c:axId val="198242271"/>
        <c:scaling>
          <c:orientation val="minMax"/>
          <c:max val="2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63500" cap="flat" cmpd="sng" algn="ctr">
            <a:solidFill>
              <a:schemeClr val="tx1"/>
            </a:solidFill>
            <a:round/>
            <a:tailEnd type="triangle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243231"/>
        <c:crosses val="autoZero"/>
        <c:crossBetween val="midCat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781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5.xml"/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9.xml"/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1.xml"/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3.xml"/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5.xml"/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7.xml"/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9.xml"/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1.xml"/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3.xml"/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5.xml"/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7.xml"/><Relationship Id="rId2" Type="http://schemas.openxmlformats.org/officeDocument/2006/relationships/chart" Target="../charts/chart4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9.xml"/><Relationship Id="rId2" Type="http://schemas.openxmlformats.org/officeDocument/2006/relationships/chart" Target="../charts/chart4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1.xml"/><Relationship Id="rId2" Type="http://schemas.openxmlformats.org/officeDocument/2006/relationships/chart" Target="../charts/chart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3.xml"/><Relationship Id="rId2" Type="http://schemas.openxmlformats.org/officeDocument/2006/relationships/chart" Target="../charts/chart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5.xml"/><Relationship Id="rId2" Type="http://schemas.openxmlformats.org/officeDocument/2006/relationships/chart" Target="../charts/chart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7.xml"/><Relationship Id="rId2" Type="http://schemas.openxmlformats.org/officeDocument/2006/relationships/chart" Target="../charts/chart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9.xml"/><Relationship Id="rId2" Type="http://schemas.openxmlformats.org/officeDocument/2006/relationships/chart" Target="../charts/chart5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hart" Target="../charts/chart6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chart" Target="../charts/chart6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4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7.xml"/><Relationship Id="rId2" Type="http://schemas.openxmlformats.org/officeDocument/2006/relationships/chart" Target="../charts/chart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8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hart" Target="../charts/chart6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1.xml"/><Relationship Id="rId2" Type="http://schemas.openxmlformats.org/officeDocument/2006/relationships/chart" Target="../charts/chart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3.xml"/><Relationship Id="rId2" Type="http://schemas.openxmlformats.org/officeDocument/2006/relationships/chart" Target="../charts/chart7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5.xml"/><Relationship Id="rId2" Type="http://schemas.openxmlformats.org/officeDocument/2006/relationships/chart" Target="../charts/chart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7.xml"/><Relationship Id="rId2" Type="http://schemas.openxmlformats.org/officeDocument/2006/relationships/chart" Target="../charts/chart7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8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chart" Target="../charts/chart7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>
                <a:solidFill>
                  <a:srgbClr val="32418C"/>
                </a:solidFill>
                <a:latin typeface="Aptos" panose="020B0004020202020204" pitchFamily="34" charset="0"/>
              </a:rPr>
              <a:t>The Chain Rule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DFDE4-EA34-319D-F958-F561CB3B5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A096C65-8520-46D5-F0F6-AFDF64717B6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DB3561-C67C-FDD4-D752-22158F24F7D1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CF0FE-D286-D2B2-0F4A-721BA8EA7450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1AB7B36-23FA-3FF7-0E48-7D3FE388A97B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7D1FE6-C5A3-F641-A0BF-44C943555171}"/>
              </a:ext>
            </a:extLst>
          </p:cNvPr>
          <p:cNvCxnSpPr>
            <a:cxnSpLocks/>
          </p:cNvCxnSpPr>
          <p:nvPr/>
        </p:nvCxnSpPr>
        <p:spPr>
          <a:xfrm flipH="1">
            <a:off x="5257800" y="2974886"/>
            <a:ext cx="1098985" cy="171141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6C2B98D-105F-6E2F-BDC0-4F2AD2A36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FA822B6-236E-601C-CB70-D969A2EB5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04B248-E8C4-1EF9-F388-F46E5F06731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429306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15235-357B-D623-1F31-5C0F68F5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C615105-CDBF-DF58-2CA0-A8BC8F8249CD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C1D50F-8A77-3259-6A99-7748AF272916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C5D83D-4818-8912-876A-E6FC052983F7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A9968B0-A398-62B8-06F6-0E9B417FD2D2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D93D15-15FD-66BD-6473-F71F31E2F20D}"/>
              </a:ext>
            </a:extLst>
          </p:cNvPr>
          <p:cNvCxnSpPr>
            <a:cxnSpLocks/>
          </p:cNvCxnSpPr>
          <p:nvPr/>
        </p:nvCxnSpPr>
        <p:spPr>
          <a:xfrm flipH="1">
            <a:off x="4714760" y="3620389"/>
            <a:ext cx="1381240" cy="125847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B10D0C5-F912-268F-5339-856BA8A67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EBD2B-5703-31D9-2E0C-EBC3F932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965507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derivative</a:t>
            </a:r>
            <a:r>
              <a:rPr lang="en-US" sz="2300" dirty="0"/>
              <a:t> of this equation tells us 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</a:t>
            </a:r>
            <a:r>
              <a:rPr lang="en-US" sz="2300" dirty="0"/>
              <a:t> at any point along the curve</a:t>
            </a:r>
          </a:p>
        </p:txBody>
      </p:sp>
    </p:spTree>
    <p:extLst>
      <p:ext uri="{BB962C8B-B14F-4D97-AF65-F5344CB8AC3E}">
        <p14:creationId xmlns:p14="http://schemas.microsoft.com/office/powerpoint/2010/main" val="334259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5751-BFE5-C37F-E2A2-A72DCF694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6412DF1-C1BA-B242-7DE1-A6E8CEE537C2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97EC5B5-3BC9-957E-1077-C249AA6C6E33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B1693-6F57-B578-8991-AC233479600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758F22D-B5C9-2317-FFF0-8678DF21261C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AE8AC6-7B62-7E6F-371F-DD46346860C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FC4731A-E22C-9068-CFE3-1FBDF13AD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AE62FD5-CA10-BCE6-1A2E-52BAFC9D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610E7F-C1FA-47B4-9B22-4F46F66DEBC2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3736218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FA4D6-AE63-ACD1-18A3-DC8684502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A40A29-F8DE-C22E-F5CD-F53D47E5387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C30257B-E107-4897-9FBF-C88FB1A12832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9BCBA-63E6-A1B1-25C8-7D959988050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2284D68-DC85-3FE9-E5A0-4BD9ED60DF95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739CF2-C6D4-0669-E7E1-EE0DE19303D9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55A6BB-77FB-ABC0-9254-F9089D7F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D62D-B64C-ECC8-1995-8C1FC0CE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slope of the </a:t>
            </a:r>
            <a:r>
              <a:rPr lang="en-US" sz="2300" b="1" dirty="0">
                <a:solidFill>
                  <a:srgbClr val="00B050"/>
                </a:solidFill>
              </a:rPr>
              <a:t>tangent line </a:t>
            </a:r>
            <a:r>
              <a:rPr lang="en-US" sz="2300" dirty="0"/>
              <a:t>tells us how quickly </a:t>
            </a:r>
            <a:r>
              <a:rPr lang="en-US" sz="2300" b="1" dirty="0"/>
              <a:t>Blood pressure</a:t>
            </a:r>
            <a:r>
              <a:rPr lang="en-US" sz="2300" dirty="0"/>
              <a:t> is changing with respect to </a:t>
            </a:r>
            <a:r>
              <a:rPr lang="en-US" sz="2300" b="1" dirty="0"/>
              <a:t>Weight</a:t>
            </a:r>
            <a:r>
              <a:rPr lang="en-US" sz="2300" dirty="0">
                <a:solidFill>
                  <a:srgbClr val="00B050"/>
                </a:solidFill>
              </a:rPr>
              <a:t>	</a:t>
            </a:r>
            <a:r>
              <a:rPr lang="en-US" sz="2300" b="1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69442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C9980-3A67-3FA7-88D0-99976901A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86A1D34-6715-F352-7C93-372F9DFA8A5B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8084C6-13BD-EA1A-26E5-701F84541EE4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AFFE2E-D27B-9374-5871-13C27C7FECE6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62F2116-B7BC-29EA-FCB4-51E65B7137A9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358BFAF-96BD-34BA-3CC4-6F2661A9C4F8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0F2768-5415-B6B7-4BBC-2E93145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A039B-E2E5-68C7-9724-A4817390B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We can calculate the derivative of </a:t>
            </a:r>
            <a:r>
              <a:rPr lang="en-US" sz="2300" b="1" dirty="0"/>
              <a:t>Blood Pressure </a:t>
            </a:r>
            <a:r>
              <a:rPr lang="en-US" sz="2300" dirty="0"/>
              <a:t>with respect to </a:t>
            </a:r>
            <a:r>
              <a:rPr lang="en-US" sz="2300" b="1" dirty="0"/>
              <a:t>Weight</a:t>
            </a:r>
            <a:r>
              <a:rPr lang="en-US" sz="2300" dirty="0"/>
              <a:t> by using the </a:t>
            </a:r>
            <a:r>
              <a:rPr lang="en-US" sz="2300" b="1" dirty="0"/>
              <a:t>Power Rule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/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743DCF-0FA9-C2DE-CB50-A544EDEA3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3606944"/>
                <a:ext cx="4107628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362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63D50-CF00-226C-14BE-ACC64DAEF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EAAC7F0-97A4-8D7E-080E-D7EC784AFE39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D53735-E483-F7C5-0BA1-219F02CEB67C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800E3-5D97-EB37-1F85-76A8703B2FE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54D9350-F178-83BC-9AB2-3ED008F47856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087F7A2-4ED5-A2D4-296D-D4CF24F16AAB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934E2C1-255C-A5D3-663D-9B6D10136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663CB-8283-E753-23AD-2E2187FD5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128709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/>
              <a:t>The </a:t>
            </a:r>
            <a:r>
              <a:rPr lang="en-US" sz="2300" b="1" dirty="0"/>
              <a:t>Power Rule </a:t>
            </a:r>
            <a:r>
              <a:rPr lang="en-US" sz="2300" dirty="0"/>
              <a:t>tells us to multiply </a:t>
            </a:r>
            <a:r>
              <a:rPr lang="en-US" sz="2300" b="1" dirty="0"/>
              <a:t>Weight</a:t>
            </a:r>
            <a:r>
              <a:rPr lang="en-US" sz="2300" dirty="0"/>
              <a:t> by the power, which is 2 and raise </a:t>
            </a:r>
            <a:r>
              <a:rPr lang="en-US" sz="2300" b="1" dirty="0"/>
              <a:t>Weight</a:t>
            </a:r>
            <a:r>
              <a:rPr lang="en-US" sz="2300" dirty="0"/>
              <a:t> by the power of 2 minus 1 </a:t>
            </a:r>
            <a:endParaRPr lang="en-US" sz="23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CD1255-0DA8-98E1-8BF7-294D5C672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63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816A9-DE30-C297-828A-A8E770518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08FF336-3767-54AD-9F23-D33E29302FE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F865B7-94EB-0E22-8FF8-A3A4680EEFDF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C76B95-0C6C-40BE-CF8E-B581F01B405F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67390066-E55C-E5F1-F997-88C13A5CDEAD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BF32430-1D6F-2DC2-E767-3A4230600DB7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37C180-8CFC-1CC7-DB74-DE1E8174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300" dirty="0"/>
                  <a:t>Since </a:t>
                </a:r>
                <a14:m>
                  <m:oMath xmlns:m="http://schemas.openxmlformats.org/officeDocument/2006/math"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300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2300" b="1" dirty="0">
                    <a:solidFill>
                      <a:srgbClr val="00B050"/>
                    </a:solidFill>
                  </a:rPr>
                  <a:t> </a:t>
                </a:r>
                <a:r>
                  <a:rPr lang="en-US" sz="2300" dirty="0"/>
                  <a:t>and raising something by 1 is the same as omitting the power…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CAE194-6620-6AB5-F0B0-602514BD34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08552" y="1267851"/>
                <a:ext cx="4185372" cy="1287090"/>
              </a:xfrm>
              <a:blipFill>
                <a:blip r:embed="rId4"/>
                <a:stretch>
                  <a:fillRect l="-2187" t="-61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/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𝑊𝑒𝑖𝑔h𝑡</m:t>
                          </m:r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2−1</m:t>
                          </m:r>
                        </m:sup>
                      </m:sSup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D49F04-BBA8-AFC6-8C3D-974083948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070" y="3606944"/>
                <a:ext cx="4894854" cy="8263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9480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87C71-896C-6CAD-85D4-1E7D6990B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D9DBC94-B3EB-947A-CBDD-E2958E83B3B6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529C635-1959-B597-5C22-627C9943CB1A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7D8DA-B47E-B23A-1158-067391695F84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9755307-7429-E98C-DB48-6C0150AA4B41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035CAB-CC49-736B-B4C5-9A07AFFC6191}"/>
              </a:ext>
            </a:extLst>
          </p:cNvPr>
          <p:cNvCxnSpPr>
            <a:cxnSpLocks/>
          </p:cNvCxnSpPr>
          <p:nvPr/>
        </p:nvCxnSpPr>
        <p:spPr>
          <a:xfrm flipH="1">
            <a:off x="3938355" y="4161864"/>
            <a:ext cx="1709897" cy="927847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FD61A7-C771-49DA-00A9-D5C6BF578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E9CEE-A980-F936-D8BA-A770026E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8552" y="1267851"/>
            <a:ext cx="4185372" cy="82638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We end up with </a:t>
            </a:r>
            <a:r>
              <a:rPr lang="en-US" sz="3000" b="1" dirty="0"/>
              <a:t>2</a:t>
            </a:r>
            <a:r>
              <a:rPr lang="en-US" sz="3000" dirty="0"/>
              <a:t> times </a:t>
            </a:r>
            <a:r>
              <a:rPr lang="en-US" sz="30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/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𝐵𝑙𝑜𝑜𝑑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𝑃𝑟𝑒𝑠𝑠𝑢𝑟𝑒</m:t>
                          </m:r>
                        </m:num>
                        <m:den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den>
                      </m:f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F67DE75-4E3C-11DF-C8F2-D66B5AB8B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250" y="3606944"/>
                <a:ext cx="4597674" cy="8263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5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AC1B4-0F99-A45D-94AC-87A4B7188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3D59633-3873-5F4A-1587-D6BDC34E1B1F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D02336B-8911-84C1-C8ED-5F3F492DF318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FADCFC-2001-8880-F97E-937C019E2FB2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C92F429-43CF-C928-CE4B-7952AF9193D7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E0ED6A-E8B6-3DE0-343B-8EA00CA39FE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EB4E4D1-9127-8BF5-F905-507B0AEB4E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0144274-9258-E19A-15B6-21F71A581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46943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Let use another example.</a:t>
            </a:r>
          </a:p>
          <a:p>
            <a:pPr marL="0" indent="0">
              <a:buNone/>
            </a:pPr>
            <a:endParaRPr lang="en-US" sz="3500" dirty="0"/>
          </a:p>
          <a:p>
            <a:pPr marL="0" indent="0">
              <a:buNone/>
            </a:pPr>
            <a:r>
              <a:rPr lang="en-US" sz="3500" dirty="0"/>
              <a:t>Imagine we collected </a:t>
            </a:r>
            <a:r>
              <a:rPr lang="en-US" sz="3500" b="1" dirty="0"/>
              <a:t>Weight</a:t>
            </a:r>
            <a:r>
              <a:rPr lang="en-US" sz="3500" dirty="0"/>
              <a:t> and </a:t>
            </a:r>
            <a:r>
              <a:rPr lang="en-US" sz="3500" b="1" dirty="0"/>
              <a:t>Height</a:t>
            </a:r>
            <a:r>
              <a:rPr lang="en-US" sz="3500" dirty="0"/>
              <a:t> measurements from </a:t>
            </a:r>
            <a:r>
              <a:rPr lang="en-US" sz="3500" b="1" dirty="0">
                <a:solidFill>
                  <a:srgbClr val="00B0F0"/>
                </a:solidFill>
              </a:rPr>
              <a:t>3 people</a:t>
            </a:r>
            <a:endParaRPr lang="en-PH" sz="35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86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A097-FD34-49E3-C133-C64797196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11D562A-19F2-B40E-688F-C7BF6392C87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A8FC4F-4E96-2B8D-E9E4-24A35C56ADD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E2D8C0-7A96-F333-64AF-13F4AFC3A180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649465E-4060-83C7-75C1-DAED4EB8B790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9FE4109-6B7E-8B74-B02B-DBD79B597023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934CAE2-DD8D-D708-D006-5C3D2E5C97F1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8391FA3-E974-821B-BC2C-B78C41AE1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then we fit a </a:t>
            </a:r>
            <a:r>
              <a:rPr lang="en-US" sz="3500" b="1" dirty="0">
                <a:solidFill>
                  <a:srgbClr val="00B050"/>
                </a:solidFill>
              </a:rPr>
              <a:t>line</a:t>
            </a:r>
            <a:r>
              <a:rPr lang="en-US" sz="3500" dirty="0"/>
              <a:t> to the data.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34FEF0-E25B-649F-08BA-34EAA07E5888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55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9AB3F01-B55F-9A63-14C3-6FC44C166E39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/>
              <a:t>Derivatives</a:t>
            </a:r>
          </a:p>
          <a:p>
            <a:pPr marL="685800" indent="-685800" algn="l">
              <a:buFont typeface="Wingdings" pitchFamily="2" charset="2"/>
              <a:buChar char="Ø"/>
            </a:pPr>
            <a:r>
              <a:rPr lang="en-US" sz="4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Chain Rule</a:t>
            </a:r>
          </a:p>
          <a:p>
            <a:pPr marL="685800" indent="-685800" algn="l">
              <a:buFont typeface="Wingdings" pitchFamily="2" charset="2"/>
              <a:buChar char="Ø"/>
            </a:pP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040CE-CACD-0DC8-2221-0DE503F00D88}"/>
              </a:ext>
            </a:extLst>
          </p:cNvPr>
          <p:cNvSpPr txBox="1">
            <a:spLocks/>
          </p:cNvSpPr>
          <p:nvPr/>
        </p:nvSpPr>
        <p:spPr>
          <a:xfrm>
            <a:off x="838199" y="826369"/>
            <a:ext cx="10974049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rgbClr val="32418C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11571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BA374-5879-E668-7CF0-ED15EC299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4D4E058-DF11-CA2C-3A7F-21CF8501771E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09C578B-74C6-6B43-F37F-1510CA3F2AEC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E45E2B-A130-15F4-52CF-A7B6785BE666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EC56D7B-386A-EAB4-F971-064A85256B0D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CA7E416-97A3-EF56-7C4A-CFDB4206F964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6888E4C-4090-DCA5-4497-FAEF8779C25B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C120B1E-83A4-11BB-C67A-F6146B2BF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If someone weighs this much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71E4FBB-494F-B248-8E8A-FC8AC22AC859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5C63F5A5-2EA6-3B6D-429B-0A259FB61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07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61931-8225-674B-D0B2-5003B235F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E0BE684-F33D-75D3-F098-8FDA43F03B3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46584F-A72F-FE99-E0FB-E7A0E7D25E55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550F6-387F-3DB4-C171-A972618D38BA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86747F2-7320-B2AE-6D6B-F40044EADEC9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0F89006-552E-FCE7-816A-005D509AC292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D26B216-3B49-1009-9B72-C83C8DB45D28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01ABE2D-B050-98BB-73FE-EA03FE25B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8C397AC-F72B-4FD9-6C0C-BFA285F7868F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7ED6692C-E0D0-F847-18FF-EC886DC71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DA8F234-2CE0-AC26-4DCA-26980FD6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624880F-8016-EDDE-63BC-4F7B6B184773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8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0DA83-A312-5AC0-5823-5D112FE1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2B85057-97BB-3F95-FB0B-62BB02474FFC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B309546-E565-FD99-704A-208F05149401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D68485-1890-A2D6-0398-43108501992D}"/>
              </a:ext>
            </a:extLst>
          </p:cNvPr>
          <p:cNvSpPr txBox="1"/>
          <p:nvPr/>
        </p:nvSpPr>
        <p:spPr>
          <a:xfrm>
            <a:off x="882592" y="3059668"/>
            <a:ext cx="920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Height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28B5244-7775-B28B-E857-12808585F7CB}"/>
              </a:ext>
            </a:extLst>
          </p:cNvPr>
          <p:cNvSpPr/>
          <p:nvPr/>
        </p:nvSpPr>
        <p:spPr>
          <a:xfrm>
            <a:off x="4183708" y="45066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04D19A1-1C88-7237-D156-141EFEB0987D}"/>
              </a:ext>
            </a:extLst>
          </p:cNvPr>
          <p:cNvSpPr/>
          <p:nvPr/>
        </p:nvSpPr>
        <p:spPr>
          <a:xfrm>
            <a:off x="4543708" y="238441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3C77D78-06F3-97E3-F0C0-9FA4A7356EC4}"/>
              </a:ext>
            </a:extLst>
          </p:cNvPr>
          <p:cNvSpPr/>
          <p:nvPr/>
        </p:nvSpPr>
        <p:spPr>
          <a:xfrm>
            <a:off x="6730299" y="18928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3AC7500-C093-6403-DF77-2C27FD019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We can use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to predict that they are this tall</a:t>
            </a:r>
            <a:endParaRPr lang="en-PH" sz="3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CCE71CF-9101-5B2B-1038-8BCDF09D503C}"/>
              </a:ext>
            </a:extLst>
          </p:cNvPr>
          <p:cNvCxnSpPr>
            <a:cxnSpLocks/>
          </p:cNvCxnSpPr>
          <p:nvPr/>
        </p:nvCxnSpPr>
        <p:spPr>
          <a:xfrm flipH="1">
            <a:off x="2405575" y="1363598"/>
            <a:ext cx="4684724" cy="365856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B01A705-B99E-5296-0038-8167257B36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4684844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BDD8609E-CE06-DDB6-AC74-B7985CF6F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55573" y="2165880"/>
            <a:ext cx="914400" cy="914400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CFA7E875-9B62-EF06-728F-A1529E398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71216" y="2164337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5B8B6-A6ED-7D63-0808-68DB58F82961}"/>
              </a:ext>
            </a:extLst>
          </p:cNvPr>
          <p:cNvCxnSpPr>
            <a:cxnSpLocks/>
          </p:cNvCxnSpPr>
          <p:nvPr/>
        </p:nvCxnSpPr>
        <p:spPr>
          <a:xfrm flipV="1">
            <a:off x="5396753" y="2892152"/>
            <a:ext cx="0" cy="1974516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9D12F1-02A8-8F27-177D-F10658F55054}"/>
              </a:ext>
            </a:extLst>
          </p:cNvPr>
          <p:cNvCxnSpPr>
            <a:cxnSpLocks/>
          </p:cNvCxnSpPr>
          <p:nvPr/>
        </p:nvCxnSpPr>
        <p:spPr>
          <a:xfrm flipH="1">
            <a:off x="2796988" y="2625361"/>
            <a:ext cx="2300588" cy="0"/>
          </a:xfrm>
          <a:prstGeom prst="straightConnector1">
            <a:avLst/>
          </a:prstGeom>
          <a:ln w="762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3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B6232-597B-BE28-B527-4CDCF4176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6979BBE-17FC-6F61-398F-B0002B427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5523" y="5091980"/>
            <a:ext cx="9056594" cy="1130731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imagine we collected </a:t>
            </a:r>
            <a:r>
              <a:rPr lang="en-US" sz="4000" b="1" dirty="0"/>
              <a:t>Height</a:t>
            </a:r>
            <a:r>
              <a:rPr lang="en-US" sz="4000" dirty="0"/>
              <a:t> and </a:t>
            </a:r>
            <a:r>
              <a:rPr lang="en-US" sz="4000" b="1" dirty="0"/>
              <a:t>Shoe size </a:t>
            </a:r>
            <a:r>
              <a:rPr lang="en-US" sz="4000" dirty="0"/>
              <a:t>measurements 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A1CCFA5-C284-720E-F974-764683E4D75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9FD90D7-CADD-95D7-EAFC-DD4A9B817F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10575987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0EE385-7E79-6397-DB40-E20E975C32E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57EEB8-65A8-F63B-76C0-29477BEA2CDD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4BB488-94F2-4D22-9DCA-DBA685613237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27C130-286C-BE91-3474-C4A14E5638E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62AD4EF-DA2F-F891-FE3A-7A317EE498AB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61C35C62-8627-526B-CB04-6AAC8DB0F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9EFFA4-4AFB-8D4E-8179-DBA6E2F42B32}"/>
              </a:ext>
            </a:extLst>
          </p:cNvPr>
          <p:cNvGrpSpPr/>
          <p:nvPr/>
        </p:nvGrpSpPr>
        <p:grpSpPr>
          <a:xfrm>
            <a:off x="5977218" y="1297641"/>
            <a:ext cx="4976390" cy="3152946"/>
            <a:chOff x="526294" y="1363598"/>
            <a:chExt cx="7241921" cy="4513608"/>
          </a:xfrm>
        </p:grpSpPr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11C42B27-30A9-1586-E732-75601646394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29838862"/>
                </p:ext>
              </p:extLst>
            </p:nvPr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3BD5B9-4D0E-3538-AFEE-73025C00ED1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 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1BC1A6-7770-735A-EF0E-773CA9B8E3D2}"/>
                </a:ext>
              </a:extLst>
            </p:cNvPr>
            <p:cNvSpPr txBox="1"/>
            <p:nvPr/>
          </p:nvSpPr>
          <p:spPr>
            <a:xfrm>
              <a:off x="526294" y="3059669"/>
              <a:ext cx="1461073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Shoe size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1043C8F-0D8D-70DB-DA03-C5C068881D5F}"/>
                </a:ext>
              </a:extLst>
            </p:cNvPr>
            <p:cNvSpPr/>
            <p:nvPr/>
          </p:nvSpPr>
          <p:spPr>
            <a:xfrm>
              <a:off x="3645564" y="4040792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A564EC9-3E4A-BE30-9523-C78B7295FF3C}"/>
                </a:ext>
              </a:extLst>
            </p:cNvPr>
            <p:cNvSpPr/>
            <p:nvPr/>
          </p:nvSpPr>
          <p:spPr>
            <a:xfrm>
              <a:off x="5740307" y="4504347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74059C8-25AD-CCF1-B602-A9B3F5F0C4FA}"/>
                </a:ext>
              </a:extLst>
            </p:cNvPr>
            <p:cNvSpPr/>
            <p:nvPr/>
          </p:nvSpPr>
          <p:spPr>
            <a:xfrm>
              <a:off x="6984696" y="3110981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167239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A1805-DCF7-BFA9-49C6-9D463B941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33E82411-A937-54DF-047B-6BEC54BDD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5243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fit a </a:t>
            </a:r>
            <a:r>
              <a:rPr lang="en-US" sz="4000" b="1" dirty="0">
                <a:solidFill>
                  <a:srgbClr val="FFC000"/>
                </a:solidFill>
              </a:rPr>
              <a:t>line</a:t>
            </a:r>
            <a:r>
              <a:rPr lang="en-US" sz="4000" dirty="0"/>
              <a:t> to the data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7F4E40B-1966-F251-0385-30789727998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E4ECE0C-F51C-B2F1-8B2F-26937C0A8F5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D3BFC69-CE81-9FEE-31FD-6C53452E11F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D25D6-F976-78B2-D976-A9F68D5E654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09AC7A9-D4CD-EFE6-FABA-D088B0F9ED98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7F6A3B8-C008-C97C-20D6-E0D6FD5C25BA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2FDE37-41E1-B0DE-D066-347F80DC776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0B1AC89-C995-4454-BD15-49A76AD00F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27756C6-F703-962F-1EA6-CBD62B8F081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80E22F7-A185-76AB-9A12-60DDA297FF1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449B44-27CF-CC14-6503-CD86A2C5761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E38E4B-D844-B1B2-56CD-11010F1EE4EF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109E13-74B5-CCC2-F48F-A392943AC6CC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5A4B42-35EA-AC13-B201-0A84B87537ED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BBA9FAA-2F79-362E-CEA3-8F2B4C68130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73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16D8-354E-4D19-8DAF-5E8CBAC4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2CB2DF3-DC73-52EF-2E76-E1527B530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are this tall…</a:t>
            </a:r>
            <a:endParaRPr lang="en-PH" sz="4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9B922A-93FD-79B9-1953-729F4F766B0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4CDDBF-8335-C7E3-F97A-EC603DC3519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25E66A-9CC1-01CD-2CD8-797E61A9116C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A920A3D-DD12-433D-970B-739E4AD7FB9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CA22200-A641-8275-70ED-9AD9BC7AA93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3EC4B-C9B5-CA12-DF1B-83619CAF1398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F452BB5-5017-ACD9-11AD-D8AF1DF77D15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5532DDE-28FC-B6BD-C445-89B54BE565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36C828C-32B2-DE21-3C1A-8682F1BB3E5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9AAE5F6-4B97-7DAA-E5C7-CD952FB86C7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C9C3D8-0E15-02D0-5D84-81C55A0AB46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9B5521-B98C-B8DF-0DFC-BF8C5DE92F89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D16F11-8CEB-246A-B341-4A10F0E44379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598E-117A-A41B-F080-B0E569D8EBF9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3B1A3B-4B11-4071-E8CF-3F9A99AC971E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D54F64B-3DCA-1299-A0AE-AF12F2ADB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78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0CC52-40D4-DEC8-9E86-F296735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47D1596-0302-0581-FCFC-B8FB308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can use the</a:t>
            </a:r>
            <a:r>
              <a:rPr lang="en-US" sz="4000" b="1" dirty="0">
                <a:solidFill>
                  <a:srgbClr val="FFC000"/>
                </a:solidFill>
              </a:rPr>
              <a:t> orange line </a:t>
            </a:r>
            <a:r>
              <a:rPr lang="en-US" sz="4000" dirty="0"/>
              <a:t>to predict their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9475A12-0B81-7820-886A-C1FDE83C1907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F7C730E-3AB1-C2EA-8184-B43DA6250F30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D313572-68B2-0FA0-ED21-655FF37D09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C05C94-4634-F0DE-CCA9-A94D6D3E203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B78E99C-5BA6-284A-B72D-427D401ED22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A752370-9397-FE0D-7A16-AB503930FB3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E9B1986-7AFE-9656-9671-0FE753349B3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97B6937-A2D9-00ED-77C5-838E16251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26BD280-ED3D-6985-ABCC-2BBA0E85463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AEA05E6-04F9-FFA7-F796-27776C562C5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EB899-3C99-2834-1095-B6C2723A20D1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1D16905-0D32-EC77-C057-C117FC797C5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744F619-D56A-C434-ED8D-197C26BFFE0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9EA16D5-E554-C507-666A-51BF70BA3D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40E8B7-6A14-6778-C90F-C39787D2067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F1D98C6-37EE-BBBC-5D06-96F70CD0B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353132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43FC2E68-2673-4C6D-4C6C-9D73B476C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8891" y="2745529"/>
            <a:ext cx="540000" cy="54000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9D1A6951-20C7-D17C-5C55-71BD19566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4337" y="2745529"/>
            <a:ext cx="540000" cy="54000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CB572A-012F-EB6C-8C04-FA6151C7800D}"/>
              </a:ext>
            </a:extLst>
          </p:cNvPr>
          <p:cNvCxnSpPr>
            <a:cxnSpLocks/>
          </p:cNvCxnSpPr>
          <p:nvPr/>
        </p:nvCxnSpPr>
        <p:spPr>
          <a:xfrm flipV="1">
            <a:off x="10257864" y="3084064"/>
            <a:ext cx="0" cy="5600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C1FB456-DBA8-36A4-5D02-71C5C0073D04}"/>
              </a:ext>
            </a:extLst>
          </p:cNvPr>
          <p:cNvCxnSpPr>
            <a:cxnSpLocks/>
          </p:cNvCxnSpPr>
          <p:nvPr/>
        </p:nvCxnSpPr>
        <p:spPr>
          <a:xfrm flipH="1">
            <a:off x="7569536" y="3015529"/>
            <a:ext cx="2474156" cy="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21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BA2D8-CD14-E2F3-9DE8-31C07172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1F6A79C-C4ED-F509-97E2-117464DC3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if someone tells us that they </a:t>
            </a:r>
            <a:r>
              <a:rPr lang="en-US" sz="4000" b="1" dirty="0"/>
              <a:t>weigh</a:t>
            </a:r>
            <a:r>
              <a:rPr lang="en-US" sz="4000" dirty="0"/>
              <a:t> this much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20B927-6807-A5CB-5164-10D1FD8922F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507268F-1096-8CBA-66CA-17C83CAB79F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2D3223-E834-2F4F-E57C-6C1741CFF52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9C43C6B-2807-DCAE-F835-7A4D76C1029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C88A83-4227-6D59-B489-EB67A75E2D44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9ABE532-5C21-BD60-DB6F-3DFC30CD60F5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F1292E9-5DC6-B06B-CF62-7F67A3086B8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2D907836-F2BF-B463-1548-3A14817702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1CF6B60-B686-2495-A5C0-E8324AF620C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A3B169-E777-7DE0-C276-6B33A24B86D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EF40AE-51FF-D20F-4E8E-398F5CC6B7E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7C403B-BB5A-C441-4A4F-28C213DDF48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5B93FE-AF7E-1B48-6730-5298A94FFA3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C18AF59-6CE2-F182-D6E8-97332EDA2E8A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952F36-41D9-5461-E22B-567AB9C62F94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D2734396-C984-53E6-259C-AB9B59C79E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628AB-25F8-0F3C-F9C9-A2DE6DB11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6A7FD1E-9654-0D31-D8D4-C2BA1E04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Then we can predict their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D345C1-871B-1A64-9591-1E76326026A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B93E2D7B-64FB-72A4-B978-0CC19739056B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DD4A8EB-5B7E-FDAD-A31D-898DB716832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B166F8-B572-4D6B-2C84-6D440842265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0D96032-683A-432D-FC93-B892FAF780ED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1396598-716D-F5F3-67B9-82F586393963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39F8B86D-265B-0E5D-C9E6-2BDFD45EE4BE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EC384DD-04EC-9D55-274B-01D0F0F54E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8053B79-D3C8-BAE4-3EA8-B03F5AC479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E52F6E-3425-7BD6-2BAA-5F3EBC5E89A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F0812-2352-8F35-B96A-D95A9D668EA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923887-568A-E738-3A06-0F12E11B0E0B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1E69048-476A-A43A-BE70-342B3F95E990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508A540-71AA-4929-A009-9119A010AE07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C904E3-C5F9-9C6D-956F-19B84967DD06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D72754-F8E2-A068-3A6B-2BEC6BD778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7D3D64E-D751-7929-2B22-F565078011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DC3254C0-6205-232E-A2A8-AC8931ED6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554A026-3E05-976D-2575-3608FD830B60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75E954-0DC9-9EDD-8BC4-1D825F4B259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3F252-96BA-5087-CC5E-7943B56C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B468588-ABCF-055D-891B-4973769BD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we can use the predicted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B7AB65C-46DE-BCC4-530E-592474D3698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734AFEA-4C4C-270F-211C-FB21D894F1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677A586-6793-5ED8-874A-2CEB1CF1762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9F4E8-1658-0ECE-3BF3-08ADA7BBB9B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7B46A1-7D8E-BFE6-A8AF-29CF31E6CE5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7BFE140-CE13-6C4A-7252-DBCAE8F9FBF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5656BCA-1A5F-0165-31C1-C9B9D46ED231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8430A41-1DAA-3C19-47AC-465FC8B8C5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88984AA-8700-F86E-B6A1-AC57F7175E7B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EC13AA-13F5-BACE-6991-AC9ADD1D9BD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B45ED7-2BDF-2600-AFD2-5D60AC19335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D65199-C186-EEA9-306F-003877E8AE1D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13263AC-BB9B-D53E-EE55-77C34959528E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F4521C-BC13-135C-451D-74928E22C74C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1FA348-CAEE-C3CD-403D-47799A91AB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FE44320-2066-9476-FA9E-081C62051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EC5C36-C8D3-3FBA-D3E8-97FE74E5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1FF91E6C-01A4-9BBC-52AA-1A6B3F2E2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B778B13-E56B-A740-5B16-F02A1D5B0141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ADF8B84-5A8D-F0F1-9CBE-332D4F02D97A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50BAA0EA-2827-976F-B17C-B3CBFD03C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04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CF3-F71A-A02C-A1DC-4592F79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000" b="0" i="0" dirty="0">
                    <a:effectLst/>
                    <a:latin typeface="Aptos (Body)"/>
                  </a:rPr>
                  <a:t>A </a:t>
                </a:r>
                <a:r>
                  <a:rPr lang="en-US" sz="3000" b="1" i="0" dirty="0">
                    <a:solidFill>
                      <a:srgbClr val="0070C0"/>
                    </a:solidFill>
                    <a:effectLst/>
                    <a:latin typeface="Aptos (Body)"/>
                  </a:rPr>
                  <a:t>derivative</a:t>
                </a:r>
                <a:r>
                  <a:rPr lang="en-US" sz="3000" b="0" i="0" dirty="0">
                    <a:effectLst/>
                    <a:latin typeface="Aptos (Body)"/>
                  </a:rPr>
                  <a:t> in calculus is the </a:t>
                </a:r>
                <a:r>
                  <a:rPr lang="en-US" sz="3000" b="1" i="0" dirty="0">
                    <a:effectLst/>
                    <a:latin typeface="Aptos (Body)"/>
                  </a:rPr>
                  <a:t>rate of change </a:t>
                </a:r>
                <a:r>
                  <a:rPr lang="en-US" sz="3000" b="0" i="0" dirty="0">
                    <a:effectLst/>
                    <a:latin typeface="Aptos (Body)"/>
                  </a:rPr>
                  <a:t>of a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sz="3000" b="0" i="0" dirty="0">
                    <a:effectLst/>
                    <a:latin typeface="Aptos (Body)"/>
                  </a:rPr>
                  <a:t> with respect to another quantity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effectLst/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PH" sz="3000" b="1" dirty="0">
                  <a:latin typeface="Aptos (Body)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9F4D9E-E34D-2924-4931-8A1452C0C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6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91854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E6C73-AC4F-4D6A-FDCA-546BBE241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949E6DA-711B-ECDD-98EE-A7E0E9ADC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247" y="5110965"/>
            <a:ext cx="6390100" cy="108140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To predict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B2D08A-538C-10DB-B22A-B0650F5056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DC3DAFD-3DE6-9E52-3951-5B6F95585C5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85C640-1549-6EF2-398A-8C4D1E2221C6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C5CA3-96E5-3406-B12B-F11AAD419B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492628D-BEEC-FE7F-13B6-93BC4351F799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46E623F-B7B8-997B-418A-BA4716FA71F4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9047771-CA3A-C426-8C2E-710347FB10A9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D80EACA-0551-29D6-C7D0-2EFC07351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32164F8-D451-0F10-8E3C-2D62E71176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6670DB9-4D4F-3954-3E2B-5946059A17E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4F29B-3AF2-3E7A-5738-31A47FCAC56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D954E7-E3AF-29FC-A442-37EB37802F42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F4505A-57B9-2C10-FD3B-F7E7D687004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7139CD-C8B3-7738-928C-E905B692EA7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484890-2959-C8AC-765E-51AB4B497E6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8812CB90-B297-698A-1066-8CAE53FAD9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3FFB6768-D260-8076-EA63-36E3FFE91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44A24B8-0A35-3C8C-C6C5-B3F7A1E01B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1178CE-F899-A9E9-2617-6D0F9B0ACCDA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75E2AD-278D-DC64-181F-92C49DE57584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25A483B2-6CC1-1147-E50B-2E26B85C85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DA834A72-FD8A-5B57-200B-ECE108A1F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709EBA25-5F3E-F52F-4623-A64D6E33A0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5BD6AB-F8CF-2C78-A179-5A3CA50AFEB0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9E273C-053D-BC01-03BC-EAEDACEBBB27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6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6DD2C-2856-DAED-E39B-381C43968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388D0C8-1E26-96E5-D3AE-D26453DF3B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304468-04B9-9C04-6F16-081C97E2101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1FA9B714-ADB3-A250-F5E4-4CD9565405F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090DE75-A479-6FD4-0025-191E4647C7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FD1E29-4742-A413-EC6B-D82F04AEC2E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C39585E-B077-95E3-906D-69C17BB0C9D2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115E10B-9562-C821-BF22-632E5A619A0C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0E775A-C636-192F-0C4D-357D535B80A3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2F9F4D-8781-3E3B-C86A-BB045B3D8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D216768-93AA-446D-4ABC-AFF9C0BC279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B333E02-DC16-8272-8214-88BAF582470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2AD65-3BB9-8D70-3FB6-3B0E0D7D74C2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316DAF-6236-432E-0DE9-DE5A18CF8925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BD959A7-89B2-B2F9-ACE1-5580AAAC05F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3920A6-5B4C-FFB5-6B38-DB01ADA4CAE2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B1AC7-1EEB-B679-3675-47D731463D19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950B025C-534B-FDCB-E5F6-780691FE48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C190869E-5769-C8C7-EE1F-24DFD42FA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646A7D86-4006-2B65-1B9A-E76108977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E28F6-AFE0-14DD-9D80-DC846870F7B7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39CF2F-5FD3-6081-BF31-677B642AED35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D25F3B8-B564-E9B3-A12B-3DC0761A82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A59BAF3-1BE6-2D35-1E1F-8200415518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49DA0F0-D52A-4480-D9B4-54E1FC1BA4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8DB4AF-2DB7-1670-C935-3E3DAFB3BDF6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743162-D6F0-F07A-C6D9-294EA80B5069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484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84EF0-2961-FDD8-D6B1-FE4B3AEA0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31F547B-EF8E-DEDE-D071-7EBEFD60B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13C696-40B1-69C8-FD1B-EDB92D150D70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E57C738-F5ED-1220-75F9-9133616D8ADF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F660706-4BD8-E349-B4C1-C40A093225E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924841-A17C-1E24-8327-C92C7F6AEC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B1CD522-DB7F-06EB-61E5-81EC3E86DE50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1D3135D-2F39-7F1A-98F5-4488963FEAC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8151F-9C76-38FB-7D50-CEC13577615D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25AA5E8-5F52-1967-EBF9-54560BC03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5DC5BCD-1C2E-9814-9342-77EED3196D75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E7FDF88-C5EB-146D-CC6C-7C550A445672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A8941-F651-7FCC-DD7C-131D8E3F326D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634CB73-1FA0-BBC3-98A6-7AC29D27CED0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6BEAC3-6F8B-B85B-FEC5-4BC641A997C5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0FC425C-EE06-D2D5-4751-0A31ED5B58E1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EF53DD4-1690-CDDE-48AF-8679215328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CCB44F5E-9259-0398-A7B2-3040349E0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D6F8CF5F-3122-0A42-EF08-812A55A9A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A45B59C8-7D35-7895-488A-13F5D0FF1C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7D048B-68C9-FDB9-89AC-21B69C611CA9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49EAEE-DFF1-A271-D838-AD3259EF7C36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1E34E308-68A4-2795-9826-63745277B7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56AA0F-27AC-F3CB-B7A4-083B76501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6E4B4EB6-6096-45D6-FDA3-7911B59F86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BB4555E-07AD-7E45-528B-8F9451406529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86D6-7706-5F0E-ABB0-642F597025D3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660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86915-EBDE-A513-23AE-1EBC19B4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47503AD-15EE-FFA4-24C7-A9FCC64D1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80F19C6-8B15-66AE-887F-85A5DB8C332F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860D8B0-D780-0E04-7CCA-F754B970A3C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FC9208-9258-602E-52B0-43B4EE92BB3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680EB6-64CB-6D1C-26DF-F3BD0FAE95A6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4A0252-4511-7D8A-B93C-CA9EF38D07D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E7BD013-6F5D-FF59-A0ED-5CDEF2953E2B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4EAD9EF-1C4C-0C21-9973-13CAB692E67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99230E3-211D-2560-C8B5-9E6DF34B16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F7F0563-5074-B6B2-3F95-FD71AC4750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2914064"/>
              </p:ext>
            </p:extLst>
          </p:nvPr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43F1F8E-2F02-D8AA-D311-9C07F61C985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8AF6B4-AC81-89C6-E398-48A14B3196E6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833641-E832-4788-D4DA-BAE0FB30DD7C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F7FAE66-79D4-BF40-7FBB-29254600B248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5725516-9651-5ED0-508C-D2682CCE683B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2AE51D6-D92B-3645-BE0D-187AA051254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BA07E5D2-73CF-8FCE-DE69-C6720B0461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1154" y="355866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09810333-F18E-5892-1348-9BE8AAA86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80473" y="2963204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02253FA-3827-79AF-11CF-A28C90FDEB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1712" y="2963204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D27511-67EC-97AA-D473-030A4AE01697}"/>
              </a:ext>
            </a:extLst>
          </p:cNvPr>
          <p:cNvCxnSpPr>
            <a:cxnSpLocks/>
          </p:cNvCxnSpPr>
          <p:nvPr/>
        </p:nvCxnSpPr>
        <p:spPr>
          <a:xfrm flipH="1">
            <a:off x="1335360" y="3233204"/>
            <a:ext cx="41275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85AF9C-D1A2-F1A5-CBCC-CED6AB6810BA}"/>
              </a:ext>
            </a:extLst>
          </p:cNvPr>
          <p:cNvCxnSpPr>
            <a:cxnSpLocks/>
          </p:cNvCxnSpPr>
          <p:nvPr/>
        </p:nvCxnSpPr>
        <p:spPr>
          <a:xfrm flipV="1">
            <a:off x="1950473" y="3336807"/>
            <a:ext cx="1788" cy="35441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FCBDEC80-F348-7EEC-30F6-F522796A7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43821" y="359241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F5271A21-4D85-AE9F-E374-4D98D37AE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39543" y="3195657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7F8F03-6C9A-938F-DAD2-E46DBC09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39264" y="3181293"/>
            <a:ext cx="540000" cy="5400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AF76B61-29B4-BB89-B876-7F618917D63A}"/>
              </a:ext>
            </a:extLst>
          </p:cNvPr>
          <p:cNvCxnSpPr>
            <a:cxnSpLocks/>
          </p:cNvCxnSpPr>
          <p:nvPr/>
        </p:nvCxnSpPr>
        <p:spPr>
          <a:xfrm flipH="1" flipV="1">
            <a:off x="7444839" y="3444974"/>
            <a:ext cx="923209" cy="215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75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1E3F-1CCB-5F8A-0E4B-1D09ACE0F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E3935F4-B5AC-2347-786D-5AAA47B3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FB5645-20A9-3981-19B8-BD0432065B2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3166265-D5FA-1E91-8155-292DA7CC78C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6229536-BFCE-4A9F-29CC-D9854E1508A1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7AACA06-4C16-B49F-B2EB-EC2B8107DBF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2320CB-9F8B-E341-A39D-267760FC15C5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0C448BB-5066-D5BB-3542-DDFC1A5BD826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A1C9C50-5454-0E3B-E95B-0D947E4F06DF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A8041A1-16E2-45A3-DE5C-4F615E9DBB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F6A71CD-FE32-F25D-EEDD-89911C2E721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1A52B2B-88FB-82FA-3F34-BE6F4B55014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EEAE9E-E59A-B0CE-13CA-0662C3F616B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B2AC879-5FB4-C2DC-41C3-1A28147EEB96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9089F5-531E-A0C3-8D36-C9A3C57DA614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97BAA9F-A530-A83F-27EA-1397B502CAF6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6AA73A-259F-B54D-07F7-643B285FF6C5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FC92A03B-F5E1-BA11-7513-0B6897FAD4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4332" y="3566742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87C12EC7-5AD0-8260-BA65-A7597CC9F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08208" y="2316729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DCDE28B-556C-A2D9-E121-C4BE7F15BC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67" y="2319822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FAFF20B-13FB-BB36-75A8-770AEB3B75D1}"/>
              </a:ext>
            </a:extLst>
          </p:cNvPr>
          <p:cNvCxnSpPr>
            <a:cxnSpLocks/>
          </p:cNvCxnSpPr>
          <p:nvPr/>
        </p:nvCxnSpPr>
        <p:spPr>
          <a:xfrm flipH="1">
            <a:off x="1405218" y="2586729"/>
            <a:ext cx="1172848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872C08-C03C-30D2-F680-FA3800570204}"/>
              </a:ext>
            </a:extLst>
          </p:cNvPr>
          <p:cNvCxnSpPr>
            <a:cxnSpLocks/>
          </p:cNvCxnSpPr>
          <p:nvPr/>
        </p:nvCxnSpPr>
        <p:spPr>
          <a:xfrm flipV="1">
            <a:off x="2771882" y="2805583"/>
            <a:ext cx="0" cy="84988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9B87698D-FBDD-BCC9-D4D5-3381CA09B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356927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C9DB04C1-74ED-597B-F31E-03647148C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02359" y="2859641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CBEFEBB3-AF78-7604-3C4E-AF6B50F230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3514" y="2859641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BBB257-CC0F-EA5A-5724-45B4D9E56DE3}"/>
              </a:ext>
            </a:extLst>
          </p:cNvPr>
          <p:cNvCxnSpPr>
            <a:cxnSpLocks/>
          </p:cNvCxnSpPr>
          <p:nvPr/>
        </p:nvCxnSpPr>
        <p:spPr>
          <a:xfrm flipV="1">
            <a:off x="9672359" y="3188253"/>
            <a:ext cx="1079" cy="554809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EF770E-0EFF-91EF-7FE2-5C149332121C}"/>
              </a:ext>
            </a:extLst>
          </p:cNvPr>
          <p:cNvCxnSpPr>
            <a:cxnSpLocks/>
          </p:cNvCxnSpPr>
          <p:nvPr/>
        </p:nvCxnSpPr>
        <p:spPr>
          <a:xfrm flipH="1" flipV="1">
            <a:off x="7452590" y="3129839"/>
            <a:ext cx="2054481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15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D9F0-F480-0974-F7C6-005152F63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509E2ADA-4315-8753-180D-E3F5A5931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950" y="4740609"/>
            <a:ext cx="6390100" cy="156550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And if we change the value of </a:t>
            </a:r>
            <a:r>
              <a:rPr lang="en-US" sz="4000" b="1" dirty="0"/>
              <a:t>Weight</a:t>
            </a:r>
            <a:r>
              <a:rPr lang="en-US" sz="4000" dirty="0"/>
              <a:t>, we see a change in </a:t>
            </a:r>
            <a:r>
              <a:rPr lang="en-US" sz="4000" b="1" dirty="0"/>
              <a:t>Shoe size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775D72-01D3-668D-0F4E-8258D7A9B14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D756078-6212-AE58-86B7-47048AE8206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CD757E-5074-7829-E1F7-9FC90D3F86F9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8C456B7-F577-5C3B-0211-7562ED83035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AE8E775-36A2-8FF4-AFF7-7C7CF911ABC3}"/>
                </a:ext>
              </a:extLst>
            </p:cNvPr>
            <p:cNvSpPr/>
            <p:nvPr/>
          </p:nvSpPr>
          <p:spPr>
            <a:xfrm>
              <a:off x="4183708" y="4506668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BC2C105-C01B-7649-38F3-F50E63F4786F}"/>
                </a:ext>
              </a:extLst>
            </p:cNvPr>
            <p:cNvSpPr/>
            <p:nvPr/>
          </p:nvSpPr>
          <p:spPr>
            <a:xfrm>
              <a:off x="4543708" y="238441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A28BCFA-E883-CCDA-2558-41851CF265A2}"/>
                </a:ext>
              </a:extLst>
            </p:cNvPr>
            <p:cNvSpPr/>
            <p:nvPr/>
          </p:nvSpPr>
          <p:spPr>
            <a:xfrm>
              <a:off x="6730299" y="1892874"/>
              <a:ext cx="360000" cy="360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510BD27-BD24-5533-3B8A-F9670DF95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3D3AEF-35D1-6DA5-900B-35A439DD899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DC828E-F47E-EA8E-1341-B437C0A55401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86AA83-7F12-C37B-87F5-F3EAD7A2B58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ED32E4D-C883-AF59-3057-9090B6696837}"/>
              </a:ext>
            </a:extLst>
          </p:cNvPr>
          <p:cNvSpPr/>
          <p:nvPr/>
        </p:nvSpPr>
        <p:spPr>
          <a:xfrm>
            <a:off x="8120669" y="3167774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49C11C-83FD-4409-04D6-14B98642E7DD}"/>
              </a:ext>
            </a:extLst>
          </p:cNvPr>
          <p:cNvSpPr/>
          <p:nvPr/>
        </p:nvSpPr>
        <p:spPr>
          <a:xfrm>
            <a:off x="9560102" y="3491587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45538D-23F0-7013-98A0-0CBEA3A2E72F}"/>
              </a:ext>
            </a:extLst>
          </p:cNvPr>
          <p:cNvSpPr/>
          <p:nvPr/>
        </p:nvSpPr>
        <p:spPr>
          <a:xfrm>
            <a:off x="10415202" y="2518262"/>
            <a:ext cx="247379" cy="251475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3D922E5-54A4-9CD4-D2D0-0CB88672533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79172EBA-1659-133D-902E-FEF58ACCE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3538413"/>
            <a:ext cx="540000" cy="540000"/>
          </a:xfrm>
          <a:prstGeom prst="rect">
            <a:avLst/>
          </a:prstGeom>
        </p:spPr>
      </p:pic>
      <p:pic>
        <p:nvPicPr>
          <p:cNvPr id="7" name="Graphic 6" descr="Close with solid fill">
            <a:extLst>
              <a:ext uri="{FF2B5EF4-FFF2-40B4-BE49-F238E27FC236}">
                <a16:creationId xmlns:a16="http://schemas.microsoft.com/office/drawing/2014/main" id="{49140ABA-3E6B-AB8F-752B-5525167F30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5813" y="1965682"/>
            <a:ext cx="540000" cy="5400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0FD3AB5-DD1E-0F24-37D5-C6EEE6A77B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2346" y="2004855"/>
            <a:ext cx="540000" cy="5400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26BCFA-5CBA-3893-8E92-4A77DBBEF7A5}"/>
              </a:ext>
            </a:extLst>
          </p:cNvPr>
          <p:cNvCxnSpPr>
            <a:cxnSpLocks/>
          </p:cNvCxnSpPr>
          <p:nvPr/>
        </p:nvCxnSpPr>
        <p:spPr>
          <a:xfrm flipH="1">
            <a:off x="1411941" y="2239152"/>
            <a:ext cx="1643539" cy="23047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7D0956B-2C45-A995-1DC1-9E0126FD94F7}"/>
              </a:ext>
            </a:extLst>
          </p:cNvPr>
          <p:cNvCxnSpPr>
            <a:cxnSpLocks/>
          </p:cNvCxnSpPr>
          <p:nvPr/>
        </p:nvCxnSpPr>
        <p:spPr>
          <a:xfrm flipV="1">
            <a:off x="3190859" y="2389586"/>
            <a:ext cx="0" cy="124938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82DD39BA-0B55-ADBD-A15A-6491525DE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3580190"/>
            <a:ext cx="540000" cy="540000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0F76B6D4-0A18-4C1E-63F8-6F7165CFBE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0544" y="2689650"/>
            <a:ext cx="540000" cy="540000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A2A2ACE4-14C7-C0C6-64CE-138C56B06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67678" y="2684682"/>
            <a:ext cx="540000" cy="54000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F3DD708-AEE0-5862-890F-A59A7BBFEBEA}"/>
              </a:ext>
            </a:extLst>
          </p:cNvPr>
          <p:cNvCxnSpPr>
            <a:cxnSpLocks/>
          </p:cNvCxnSpPr>
          <p:nvPr/>
        </p:nvCxnSpPr>
        <p:spPr>
          <a:xfrm flipV="1">
            <a:off x="10375485" y="3083141"/>
            <a:ext cx="0" cy="65992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F08A3BE-EB00-4DA0-E4B7-A3660559BFC8}"/>
              </a:ext>
            </a:extLst>
          </p:cNvPr>
          <p:cNvCxnSpPr>
            <a:cxnSpLocks/>
          </p:cNvCxnSpPr>
          <p:nvPr/>
        </p:nvCxnSpPr>
        <p:spPr>
          <a:xfrm flipH="1" flipV="1">
            <a:off x="7463118" y="2963208"/>
            <a:ext cx="2786967" cy="7271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405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5A97-7E81-1F2C-4BB5-693A4F05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6BF60F5C-4A29-2349-813A-EE1F354BC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Now let us focus on this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that represents the relationship between </a:t>
            </a:r>
            <a:r>
              <a:rPr lang="en-US" sz="4000" b="1" dirty="0"/>
              <a:t>Height</a:t>
            </a:r>
            <a:r>
              <a:rPr lang="en-US" sz="4000" dirty="0"/>
              <a:t> and Weight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95CEA9-20EE-75BE-6BD4-21497BBCFD58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224C242-5147-4550-71F0-1633560371F9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11522F-519C-994D-0B3C-2C904C0EED1E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7D06638-65CC-A1E5-6FF6-5E0EF00E0FB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E531F64-508A-ADD9-743F-496E50A13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6513AD1-D8F3-6C2A-91FA-4A235F864AAD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973FEA9-0D55-52CB-56E1-C83B546D3EE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6185D5-4669-AC4B-0F59-BF5675205F40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E96CA2E-30ED-EB81-6E5B-C0284C1DF6B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096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BEAEC-80F2-C426-43BA-EFB9F410C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BA786B30-4515-C718-C7DC-39C599746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1" y="4740609"/>
            <a:ext cx="8216538" cy="162100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We see that for every </a:t>
            </a:r>
            <a:r>
              <a:rPr lang="en-US" sz="4000" b="1" dirty="0">
                <a:solidFill>
                  <a:srgbClr val="FF0000"/>
                </a:solidFill>
              </a:rPr>
              <a:t>1 unit </a:t>
            </a:r>
            <a:r>
              <a:rPr lang="en-US" sz="4000" dirty="0"/>
              <a:t>increase in </a:t>
            </a:r>
            <a:r>
              <a:rPr lang="en-US" sz="4000" b="1" dirty="0"/>
              <a:t>Weight</a:t>
            </a:r>
            <a:r>
              <a:rPr lang="en-US" sz="4000" dirty="0"/>
              <a:t>, there is a </a:t>
            </a:r>
            <a:r>
              <a:rPr lang="en-US" sz="4000" b="1" dirty="0">
                <a:solidFill>
                  <a:srgbClr val="FF0000"/>
                </a:solidFill>
              </a:rPr>
              <a:t>2 unit </a:t>
            </a:r>
            <a:r>
              <a:rPr lang="en-US" sz="4000" dirty="0"/>
              <a:t>increase in </a:t>
            </a:r>
            <a:r>
              <a:rPr lang="en-US" sz="4000" b="1" dirty="0"/>
              <a:t>Height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6D194D-B0A5-FE00-B0F5-54B121735F14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E4745C0-9F03-455B-12FA-5E66F77EAA3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AEA68E-14BF-25B1-EABB-3AA018D164F5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8644AFF-C902-1A67-8B26-85F27D3EB97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FE1F3E9-3C2F-A51A-28A7-4FB8FF717C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05711D7-2EF1-9EBB-76F9-E523EC68C22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755AE3-515E-FBFD-A5BB-5C7A202D7944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5F0A4E-1496-1CC7-DB1F-4D004BB3AB9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A9306E-ABC4-1E8A-C86C-3ADCBB53CD3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349D10-E30B-E1E6-F333-020881430347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564F19-6999-5ADC-3909-4FA5824E448C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AD5B5B-CD9B-1E83-320F-350934C54E9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0D80-DD36-7F0B-462E-B81391D00870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006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1F0C3-C2E0-64A0-D35D-CBA708A9D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BCDD963-0F0E-B066-C402-C5CD11F90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982" y="4655751"/>
            <a:ext cx="9862393" cy="57149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/>
              <a:t>In other words, the slope of the </a:t>
            </a:r>
            <a:r>
              <a:rPr lang="en-US" sz="4000" b="1" dirty="0">
                <a:solidFill>
                  <a:srgbClr val="00B050"/>
                </a:solidFill>
              </a:rPr>
              <a:t>green line </a:t>
            </a:r>
            <a:r>
              <a:rPr lang="en-US" sz="4000" dirty="0"/>
              <a:t>is</a:t>
            </a:r>
            <a:endParaRPr lang="en-PH" sz="4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A013BE-5B15-03CC-2F03-9E842E07B3DB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8ACE443-B35B-8946-1C74-4635D6F9823C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A493E16-1FC5-141C-7A9F-76A8AA2B00ED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749E1F-012D-2B85-78B7-F7FD9EA8F61F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C136ED2-076E-6A79-2D42-297FACD58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3DD5616F-8778-FC3F-F409-B6636624F2F7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654C79E-8030-5700-0AFD-AD6899FFF04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5B730-4995-D58C-8086-59B8FCCE5A8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423233E-B345-2864-5136-D55EDDA0B0A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4BAE12-BD02-4CD7-4A88-AD1901423AE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EEE41F-07CB-A028-FF77-2BE7FB1C5DD7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E47B00-52F9-CA82-CD1C-CE0F4BE23981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1AC6F1-57BD-37A2-7725-31FB2D64A8A5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/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PH" sz="40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73B4C82-0FA1-2A7B-BB49-858CB7EAF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929" y="5295939"/>
                <a:ext cx="1712447" cy="1244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897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3270-2E05-3914-F935-75834343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3FB1993-0028-FFFA-557E-8D82062FA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And since the slope is 2, the </a:t>
            </a:r>
            <a:r>
              <a:rPr lang="en-US" sz="3500" b="1" dirty="0"/>
              <a:t>derivative</a:t>
            </a:r>
            <a:r>
              <a:rPr lang="en-US" sz="3500" dirty="0"/>
              <a:t> , the change in </a:t>
            </a:r>
            <a:r>
              <a:rPr lang="en-US" sz="3500" b="1" dirty="0"/>
              <a:t>Height</a:t>
            </a:r>
            <a:r>
              <a:rPr lang="en-US" sz="3500" dirty="0"/>
              <a:t> with respect to change in </a:t>
            </a:r>
            <a:r>
              <a:rPr lang="en-US" sz="3500" b="1" dirty="0"/>
              <a:t>Weight </a:t>
            </a:r>
            <a:r>
              <a:rPr lang="en-US" sz="3500" dirty="0"/>
              <a:t>is also </a:t>
            </a:r>
            <a:r>
              <a:rPr lang="en-US" sz="3500" b="1" dirty="0"/>
              <a:t>2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D2D9DA-FA85-9430-D551-6D390461817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817D28E3-B6FD-F501-E59E-221FBE1B841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CE354A-65A2-1123-A8BA-38C9C5718BA3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E4649B2-661F-64E6-A792-45AAAA8FAE4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BA9E0F2-4E4A-D44F-48BB-57D9CCE44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FFCF8B0-0302-9EAC-2E54-5158EF4E951E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B84A7B3-3709-010A-D71B-D213B2238CB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8D4741-77C1-0C9A-077A-E8C26B4A69C9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10D6B3-52C0-B9EC-A9F7-10C98A068A1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699FF8-A8B8-8632-29B8-BAFC954C8A05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9AB4E5-9AAC-8A1D-AC20-4AF334E252A5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0C87439-B8CB-BF63-C141-E1BFAF53E16C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6AD33F-E51F-5F26-8FAF-575AE168C7E1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/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386CAD-943E-1504-9E59-9123C2BF1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4671" y="5635364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0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904732E-06B8-3B25-E8E9-DF4057F9B0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6701397"/>
              </p:ext>
            </p:extLst>
          </p:nvPr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1" name="Oval 30">
            <a:extLst>
              <a:ext uri="{FF2B5EF4-FFF2-40B4-BE49-F238E27FC236}">
                <a16:creationId xmlns:a16="http://schemas.microsoft.com/office/drawing/2014/main" id="{02CFB526-980C-BFB1-6BC6-3375909CB985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757E554-5FE1-98CE-65D3-B7C9E5DD9E06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12B1BDA-76FE-DB74-13EB-1812665984A7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A658E78-1870-1E95-A6FD-6E75FC823A6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0B8604CA-4D0A-FB09-7475-0D5C519A0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1499658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000" dirty="0"/>
              <a:t>Imagine that we collected these measurements from </a:t>
            </a:r>
            <a:r>
              <a:rPr lang="en-US" sz="3000" b="1" dirty="0">
                <a:solidFill>
                  <a:srgbClr val="00B0F0"/>
                </a:solidFill>
              </a:rPr>
              <a:t>four persons</a:t>
            </a:r>
            <a:endParaRPr lang="en-PH" sz="3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384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588B1-E56D-E39A-5D7F-E6DA4728C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E4EAF806-246C-1AC6-AFDD-E82F13ED9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since the slope of the </a:t>
            </a:r>
            <a:r>
              <a:rPr lang="en-US" sz="3500" b="1" dirty="0">
                <a:solidFill>
                  <a:srgbClr val="00B050"/>
                </a:solidFill>
              </a:rPr>
              <a:t>green line </a:t>
            </a:r>
            <a:r>
              <a:rPr lang="en-US" sz="3500" dirty="0"/>
              <a:t>is the same as its </a:t>
            </a:r>
            <a:r>
              <a:rPr lang="en-US" sz="3500" b="1" dirty="0"/>
              <a:t>derivative</a:t>
            </a:r>
            <a:r>
              <a:rPr lang="en-US" sz="3500" dirty="0"/>
              <a:t> 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E71D186-2A5D-4F17-40A4-B31997F0D86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27661EFF-B8DC-09BD-E398-B72879DF3128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75D4832-4E0C-096E-AE38-1357FB88A692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683E21-3EA5-A9AB-B3F8-23EB18165FDB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97FAC51F-CE1B-C11C-70A3-6E41BFD92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148292E-2874-294B-3EC8-4C358A09D670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735A23F-F578-E84C-12A4-B46A9AC55885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0F8A25-0294-26A6-77CD-478A589B1FA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1742BB-0DA2-98AD-3CB7-C75CB61FFB2C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47A34D-1FCA-ED05-026D-CD6ECB205BB2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69B9A-F9FC-9349-314D-407873686B52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309688D-28A8-2272-067F-2C133902D03E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64957A-00B5-5298-54FF-51D63DAE633E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/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6A3E24-6C34-4FC4-4314-78F552EB9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175" y="5325100"/>
                <a:ext cx="2807649" cy="1049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054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C5572-3459-FE86-3E47-8B961A11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D46F13C-CEA8-1B0A-4E13-EEAD0622F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1363" y="4513666"/>
            <a:ext cx="5569275" cy="553998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The equation for </a:t>
            </a:r>
            <a:r>
              <a:rPr lang="en-US" sz="3500" b="1" dirty="0"/>
              <a:t>Height</a:t>
            </a:r>
            <a:r>
              <a:rPr lang="en-US" sz="3500" dirty="0"/>
              <a:t> 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55C4C0-87E9-DC9E-CBDB-ED467852931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2323972-9754-4342-20ED-89E4DDD95703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CE015BC-C52D-B2A2-ACB5-3A17A09C92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6B1EA9B-586D-9FC8-842E-039C7B2840D3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CA5E828-53DB-570B-2218-65C749E2F8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4DCBC0B-BC55-5C28-2C43-B74721D36EF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FF99E0-6BDB-9605-AC8F-DE957BE9ED1F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775B8F-7CC6-BC6A-AABA-7C31554B25FC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C9B588-D4C5-3BAC-DDED-4DEAA900639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5B69A22-F25E-F13C-C437-E4EEC6F6B010}"/>
              </a:ext>
            </a:extLst>
          </p:cNvPr>
          <p:cNvCxnSpPr>
            <a:cxnSpLocks/>
          </p:cNvCxnSpPr>
          <p:nvPr/>
        </p:nvCxnSpPr>
        <p:spPr>
          <a:xfrm>
            <a:off x="1537466" y="3653014"/>
            <a:ext cx="144944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6C494D5-7CF8-2651-91D0-FB2247277A7F}"/>
              </a:ext>
            </a:extLst>
          </p:cNvPr>
          <p:cNvCxnSpPr>
            <a:cxnSpLocks/>
          </p:cNvCxnSpPr>
          <p:nvPr/>
        </p:nvCxnSpPr>
        <p:spPr>
          <a:xfrm flipV="1">
            <a:off x="2986913" y="2482418"/>
            <a:ext cx="0" cy="117059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65DB5C-4FBF-964B-06FB-51B276CE1290}"/>
              </a:ext>
            </a:extLst>
          </p:cNvPr>
          <p:cNvSpPr txBox="1"/>
          <p:nvPr/>
        </p:nvSpPr>
        <p:spPr>
          <a:xfrm>
            <a:off x="2063931" y="3260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661D04-74A5-58AE-C51F-568C86C81D2F}"/>
              </a:ext>
            </a:extLst>
          </p:cNvPr>
          <p:cNvSpPr txBox="1"/>
          <p:nvPr/>
        </p:nvSpPr>
        <p:spPr>
          <a:xfrm>
            <a:off x="3107995" y="29161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/>
              <p:nvPr/>
            </p:nvSpPr>
            <p:spPr>
              <a:xfrm>
                <a:off x="7029533" y="5478030"/>
                <a:ext cx="4308906" cy="507831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=2 ×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PH" sz="27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B614F4-EA05-A43C-613E-9AF15C557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533" y="5478030"/>
                <a:ext cx="4308906" cy="507831"/>
              </a:xfrm>
              <a:prstGeom prst="rect">
                <a:avLst/>
              </a:prstGeom>
              <a:blipFill>
                <a:blip r:embed="rId4"/>
                <a:stretch>
                  <a:fillRect b="-16279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/>
              <p:nvPr/>
            </p:nvSpPr>
            <p:spPr>
              <a:xfrm>
                <a:off x="116111" y="5229917"/>
                <a:ext cx="5979890" cy="95436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𝐻𝑒𝑖𝑔h𝑡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7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7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𝑊𝑒𝑖𝑔h𝑡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+0</m:t>
                      </m:r>
                      <m:r>
                        <a:rPr lang="en-US" sz="27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27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A38173-71E6-5F3C-4258-256CCCB3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1" y="5229917"/>
                <a:ext cx="5979890" cy="954364"/>
              </a:xfrm>
              <a:prstGeom prst="rect">
                <a:avLst/>
              </a:prstGeom>
              <a:blipFill>
                <a:blip r:embed="rId5"/>
                <a:stretch>
                  <a:fillRect t="-1266" b="-1012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864A4C7D-4C78-6777-89C8-4D85C6F94635}"/>
              </a:ext>
            </a:extLst>
          </p:cNvPr>
          <p:cNvCxnSpPr>
            <a:cxnSpLocks/>
            <a:stCxn id="13" idx="2"/>
            <a:endCxn id="12" idx="2"/>
          </p:cNvCxnSpPr>
          <p:nvPr/>
        </p:nvCxnSpPr>
        <p:spPr>
          <a:xfrm rot="5400000" flipH="1" flipV="1">
            <a:off x="6045811" y="3046106"/>
            <a:ext cx="198420" cy="6077930"/>
          </a:xfrm>
          <a:prstGeom prst="curvedConnector3">
            <a:avLst>
              <a:gd name="adj1" fmla="val -11521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1798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6AD03-76B0-C8D4-DE2B-5FF7AC0FB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9D7CCB-CFAE-97C0-FE64-7222C5F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8"/>
            <a:ext cx="10307171" cy="998674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500" dirty="0"/>
              <a:t>Now, let us focus on the </a:t>
            </a:r>
            <a:r>
              <a:rPr lang="en-US" sz="3500" b="1" dirty="0">
                <a:solidFill>
                  <a:srgbClr val="FFC000"/>
                </a:solidFill>
              </a:rPr>
              <a:t>orange line </a:t>
            </a:r>
            <a:r>
              <a:rPr lang="en-US" sz="3500" dirty="0"/>
              <a:t>that represents the relationship between </a:t>
            </a:r>
            <a:r>
              <a:rPr lang="en-US" sz="3500" b="1" dirty="0"/>
              <a:t>Height</a:t>
            </a:r>
            <a:r>
              <a:rPr lang="en-US" sz="3500" dirty="0"/>
              <a:t> and </a:t>
            </a:r>
            <a:r>
              <a:rPr lang="en-US" sz="3500" b="1" dirty="0"/>
              <a:t>Shoe size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87EB6E3-D6CE-18B3-720C-3E61EC2BD2E2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7A28DF4-493B-E315-803C-84BD2D53D337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43BA57-0B2A-2E14-44D2-199EC49F7BE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2CBCA2-3FDE-681E-1C0C-CA64AF31FD15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E24FFB9D-B412-97E0-8ACD-1B241C678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D1009CA-25BD-97EA-9A05-4CB0E3900D7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E4848F8-5C8D-C75E-81EC-85FB5E0C53FC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C91D61-3BFA-24E7-A7FB-6389E956D03F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EFA39E-9D02-91EB-46FC-A306E43D562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8098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3F38A-D3D0-C839-68C8-E843810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3500" dirty="0"/>
                  <a:t>In this case, we see that for every 1 unit increase in </a:t>
                </a:r>
                <a:r>
                  <a:rPr lang="en-US" sz="3500" b="1" dirty="0"/>
                  <a:t>Height,</a:t>
                </a:r>
                <a:r>
                  <a:rPr lang="en-US" sz="3500" dirty="0"/>
                  <a:t> there is a </a:t>
                </a:r>
                <a14:m>
                  <m:oMath xmlns:m="http://schemas.openxmlformats.org/officeDocument/2006/math">
                    <m:f>
                      <m:fPr>
                        <m:type m:val="skw"/>
                        <m:ctrlPr>
                          <a:rPr lang="en-US" sz="35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5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sz="3500" dirty="0"/>
                  <a:t> increase in </a:t>
                </a:r>
                <a:r>
                  <a:rPr lang="en-US" sz="3500" b="1" dirty="0"/>
                  <a:t>Shoe size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B87285C3-9059-55AD-3E10-6763FB8DF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8"/>
                <a:ext cx="10307171" cy="998674"/>
              </a:xfrm>
              <a:blipFill>
                <a:blip r:embed="rId2"/>
                <a:stretch>
                  <a:fillRect l="-1715" t="-14024" b="-286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0F30636-00ED-6B79-D9A1-B18DC8686DF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3BE1A4F2-F6EA-E732-A8D4-0F140DDDE466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6C23E3-6F91-A8B8-C32D-3D6D993B921F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937E99E-2809-A46D-17DE-5F49A39C9882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0C10FCFB-B8EC-13E0-FEE1-C280EBBBA2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E08E3D6B-7AB9-D279-8CF5-A6B2549FD963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81D65A-2105-A27B-87B0-0117950D958E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68B48-098E-8A79-93B5-8A542611D144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0763C3-9C7D-BEA0-8118-D4E60A6FFAF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BF628C-F005-A9C6-D98B-016505E9664C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4C3C351-B7F0-2980-3E19-75D6326D87A8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613C53-252E-560F-D85C-41D3EA28E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10FC9D-75C7-CDA4-6D28-7BCC7B474B7A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384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11F44-3B59-8B0E-5F3B-C622DE50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Because we go up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 </a:t>
                </a:r>
                <a:r>
                  <a:rPr lang="en-PH" sz="3500" dirty="0"/>
                  <a:t>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we go over, the slope is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784EB7DD-5270-D219-ECC8-D32983E166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145997"/>
              </a:xfrm>
              <a:blipFill>
                <a:blip r:embed="rId2"/>
                <a:stretch>
                  <a:fillRect l="-1715" b="-3936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225A558-7DD2-E84A-0636-F3A67608263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97840BC-2B7F-22F8-8A5E-1223AA47FE51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A4C0E0-0C5C-9F8B-0315-A9695CCFD0BB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174581F-3BFC-56CC-C4A5-69BA0B47F96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4A96013-0E6A-56ED-F3F9-7467C8F584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C024B3D-918F-29F4-5FFD-D14687445708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E0F9D1A-3176-7A58-EAA7-493AF0802690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993471-1AC6-A5DE-02A6-66C3017C301E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89F56F-5158-AC97-7071-56D076B7CC1D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6CA0A-29F3-2AA1-84BC-C00F0B7F2369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DC891CA-D954-0264-0D6A-42FBD80B14A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48F01C-83B9-7D4A-82D0-3551E0E9D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793FF9-390D-B670-A54C-D6A16E84D42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/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PH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PH" sz="3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5EC79-9721-8A86-35FA-ECA10CD82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189" y="5451324"/>
                <a:ext cx="1503724" cy="12557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37595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CB7FD-B844-A34B-B349-5C24F2677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since the slope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PH" sz="3500" b="1" dirty="0"/>
                  <a:t>, </a:t>
                </a:r>
                <a:r>
                  <a:rPr lang="en-PH" sz="3500" dirty="0"/>
                  <a:t>the </a:t>
                </a:r>
                <a:r>
                  <a:rPr lang="en-PH" sz="3500" b="1" dirty="0"/>
                  <a:t>derivative</a:t>
                </a:r>
                <a:r>
                  <a:rPr lang="en-PH" sz="3500" dirty="0"/>
                  <a:t>, or the change in </a:t>
                </a:r>
                <a:r>
                  <a:rPr lang="en-PH" sz="3500" b="1" dirty="0"/>
                  <a:t>Shoe size </a:t>
                </a:r>
                <a:r>
                  <a:rPr lang="en-PH" sz="3500" dirty="0"/>
                  <a:t>with respect to a change in </a:t>
                </a:r>
                <a:r>
                  <a:rPr lang="en-PH" sz="3500" b="1" dirty="0"/>
                  <a:t>Height</a:t>
                </a:r>
                <a:r>
                  <a:rPr lang="en-PH" sz="3500" dirty="0"/>
                  <a:t> is…</a:t>
                </a:r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C26D6DAB-5EFF-1182-C98C-E8020651D0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7"/>
                <a:ext cx="10307171" cy="1495504"/>
              </a:xfrm>
              <a:blipFill>
                <a:blip r:embed="rId2"/>
                <a:stretch>
                  <a:fillRect l="-1715" b="-329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31A7A239-211D-1711-4EF6-51F520F5E8E9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DDBC50CE-41E7-042A-CD57-B6007CCA9CF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BE57702-D981-03C3-0F93-0E83E8256A7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1DFD43-DBB3-5CD4-B798-B21701B6CF17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4AD08AA-B060-A549-C996-262B014C23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81E15EE-C001-B28B-3DC8-6E3A4D0EA151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06A3196-C27A-DA90-0E3C-BBD7B3176FB7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43DAD8-4AFE-E2A8-1881-6244167F7A0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53B374-5189-52CF-58CA-6EB83A4068FB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1D1687-88A5-CB20-D695-72E0D379EB1F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828B3D9-A960-9A25-9D57-33264CBAF473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ACD4F8-5A1F-2B0C-5CC0-EEC4285A6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00DB1B-9DC4-390C-A9AE-A07D028A5BE7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805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29AA4-60E4-889C-18DB-919B86C5D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9EE3CCF-39E6-AC3C-A761-DA3315108E33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C769EDC-4081-5122-90E7-4E9BDBA498ED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B4677D-7709-2759-E625-FC0184D6728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6344C52-11D9-5DD2-58C0-AB096C80113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02CDFEC-2F18-9F41-E987-0834437BAC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ED0CF5-DCEC-F3B2-6BE6-023260B5292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07AA92-FFA4-2FDC-6C3C-2520B6392CE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4D5A28-DFDA-3ABF-6F62-95FD8EBC5B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0C4C6AE-7BD1-AFC9-C749-B4037BE46AD8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F17752D-B938-D241-EEA6-BCCA4B6A5C9A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46F232-0645-C263-1DF1-3EC5C07900DA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33D7C6-6B79-DC75-A717-82374EF51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110117-9CC1-C663-40B4-03BD7C4D86F2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/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E65284D-669B-4E57-968E-3F7F4DF04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056" y="5035471"/>
                <a:ext cx="358647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791EB2B-B58B-E808-5D50-6A86097CC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2494429"/>
          </a:xfrm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60761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11D6E-5C76-1C96-FE53-F477518A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Since the slope is of the </a:t>
                </a:r>
                <a:r>
                  <a:rPr lang="en-PH" sz="3500" b="1" dirty="0">
                    <a:solidFill>
                      <a:srgbClr val="FFC000"/>
                    </a:solidFill>
                  </a:rPr>
                  <a:t>orange line </a:t>
                </a:r>
                <a:r>
                  <a:rPr lang="en-PH" sz="3500" dirty="0"/>
                  <a:t>is the same as its derivative,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3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3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endParaRPr lang="en-PH" sz="3500" b="1" dirty="0"/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6048D10E-C126-03E5-7963-9A221CFB0B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57300" y="4489366"/>
                <a:ext cx="10307171" cy="1395067"/>
              </a:xfrm>
              <a:blipFill>
                <a:blip r:embed="rId2"/>
                <a:stretch>
                  <a:fillRect l="-1715" t="-10044" b="-2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94AE7C31-B8DE-981D-6AB3-8C995D61A01C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63BD88B-0796-A845-66D8-40AC937BCA7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DD4518-A7E6-5959-EE60-7BFAAE0E8630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A2418-8312-07F0-E48E-22C451632B4E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889FBC-3EF6-EB61-3F8F-96AEA4636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861FFFB-81A9-6175-1756-F6597FDE12A6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56855F-4B96-973E-1C5F-298F8D1688B8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319FA6-C750-A391-EE79-C9B8832261F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1A1FBF-C526-1790-2AA9-E3F44A323582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0476785-6E4C-2AC9-9CD5-E1A0F8FCCA17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AF5A1D-65BF-6A35-5897-8728E94C7FDB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95D28D-357D-3640-02DC-3FD06C40F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B553797-1B2C-773C-5F19-477797BA8BD9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0007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A5086-B149-661A-DDCC-3F5B101EC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D052B0A-486E-27E6-D4D2-CD573D929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4489367"/>
            <a:ext cx="10307171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equation for </a:t>
            </a:r>
            <a:r>
              <a:rPr lang="en-PH" sz="3500" b="1" dirty="0"/>
              <a:t>Shoe size </a:t>
            </a:r>
            <a:r>
              <a:rPr lang="en-PH" sz="3500" dirty="0"/>
              <a:t>is…</a:t>
            </a:r>
            <a:endParaRPr lang="en-PH" sz="35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F7B9C8-4434-8FCE-2E9A-FCA5744E65C6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55D4C721-C5D4-40BC-A4F4-2F1A9593FDDA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DFFCE1E-F32F-C8E1-7AD1-AC40B2E25B07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077371-DCF7-69FD-A6EC-7704EF349678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D2C746E-8B2E-4A63-C4D0-6E603896ED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6930C54-98CA-2DEF-6F79-C155FBBFC5D2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57AD571-918F-DEE1-855B-F6D3A9AEC61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313D9-E4BD-AEFB-79ED-CAC8E1D79D17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BB34AE-07BB-3233-7817-7413DFAA6C8F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D4113B-5222-4EF9-3B7B-1E77C1C45132}"/>
              </a:ext>
            </a:extLst>
          </p:cNvPr>
          <p:cNvCxnSpPr>
            <a:cxnSpLocks/>
          </p:cNvCxnSpPr>
          <p:nvPr/>
        </p:nvCxnSpPr>
        <p:spPr>
          <a:xfrm>
            <a:off x="7414365" y="3792070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2D6B31-2F32-2B18-B6F3-69C9B875203E}"/>
              </a:ext>
            </a:extLst>
          </p:cNvPr>
          <p:cNvSpPr txBox="1"/>
          <p:nvPr/>
        </p:nvSpPr>
        <p:spPr>
          <a:xfrm>
            <a:off x="7829298" y="383085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en-PH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/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</m:oMath>
                  </m:oMathPara>
                </a14:m>
                <a:endParaRPr lang="en-PH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6B5560-DE70-C848-0469-D77D7874E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0013" y="2810073"/>
                <a:ext cx="36901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B4AA78-D017-B14B-874C-009866532A8F}"/>
              </a:ext>
            </a:extLst>
          </p:cNvPr>
          <p:cNvCxnSpPr>
            <a:cxnSpLocks/>
          </p:cNvCxnSpPr>
          <p:nvPr/>
        </p:nvCxnSpPr>
        <p:spPr>
          <a:xfrm flipV="1">
            <a:off x="8484519" y="3496235"/>
            <a:ext cx="0" cy="26030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/>
              <p:nvPr/>
            </p:nvSpPr>
            <p:spPr>
              <a:xfrm>
                <a:off x="373004" y="5112883"/>
                <a:ext cx="6232192" cy="9543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7E9038-D6BB-1011-DD17-400799184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04" y="5112883"/>
                <a:ext cx="6232192" cy="954364"/>
              </a:xfrm>
              <a:prstGeom prst="rect">
                <a:avLst/>
              </a:prstGeom>
              <a:blipFill>
                <a:blip r:embed="rId5"/>
                <a:stretch>
                  <a:fillRect b="-86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/>
              <p:nvPr/>
            </p:nvSpPr>
            <p:spPr>
              <a:xfrm>
                <a:off x="6872415" y="5145206"/>
                <a:ext cx="5068573" cy="870175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𝑆h𝑜𝑒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𝑆𝑖𝑧𝑒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9492EE4-439F-AF11-9213-0F4069417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15" y="5145206"/>
                <a:ext cx="5068573" cy="870175"/>
              </a:xfrm>
              <a:prstGeom prst="rect">
                <a:avLst/>
              </a:prstGeom>
              <a:blipFill>
                <a:blip r:embed="rId6"/>
                <a:stretch>
                  <a:fillRect b="-4054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5C54C966-086A-C26F-6CBE-A9B9BAB38F8A}"/>
              </a:ext>
            </a:extLst>
          </p:cNvPr>
          <p:cNvCxnSpPr>
            <a:cxnSpLocks/>
            <a:stCxn id="8" idx="2"/>
            <a:endCxn id="12" idx="2"/>
          </p:cNvCxnSpPr>
          <p:nvPr/>
        </p:nvCxnSpPr>
        <p:spPr>
          <a:xfrm rot="5400000" flipH="1" flipV="1">
            <a:off x="6421968" y="3082513"/>
            <a:ext cx="51866" cy="5917602"/>
          </a:xfrm>
          <a:prstGeom prst="curvedConnector3">
            <a:avLst>
              <a:gd name="adj1" fmla="val -44075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5929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54D5-3544-9D60-7F6A-1EE1BF16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85A0E14E-CB23-4668-9CAB-BBCB4D511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90" y="932584"/>
            <a:ext cx="8114780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Now, because </a:t>
            </a:r>
            <a:r>
              <a:rPr lang="en-PH" sz="3500" b="1" dirty="0"/>
              <a:t>Weight</a:t>
            </a:r>
            <a:r>
              <a:rPr lang="en-PH" sz="3500" dirty="0"/>
              <a:t> can predict </a:t>
            </a:r>
            <a:r>
              <a:rPr lang="en-PH" sz="3500" b="1" dirty="0"/>
              <a:t>Height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/>
              <p:nvPr/>
            </p:nvSpPr>
            <p:spPr>
              <a:xfrm>
                <a:off x="528989" y="1754176"/>
                <a:ext cx="63362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99B7DD9-01E6-3305-D5AB-841B82E42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89" y="1754176"/>
                <a:ext cx="6336255" cy="1050224"/>
              </a:xfrm>
              <a:prstGeom prst="rect">
                <a:avLst/>
              </a:prstGeom>
              <a:blipFill>
                <a:blip r:embed="rId2"/>
                <a:stretch>
                  <a:fillRect l="-397" t="-1136" b="-9091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/>
              <p:nvPr/>
            </p:nvSpPr>
            <p:spPr>
              <a:xfrm>
                <a:off x="7175352" y="1913310"/>
                <a:ext cx="4659296" cy="553998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H" sz="3000" b="1" i="1" smtClean="0">
                        <a:latin typeface="Cambria Math" panose="02040503050406030204" pitchFamily="18" charset="0"/>
                      </a:rPr>
                      <m:t>𝑯𝒆𝒊𝒈𝒉𝒕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r>
                      <a:rPr lang="en-PH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𝑾𝒆𝒊𝒈𝒉𝒕</m:t>
                    </m:r>
                    <m:r>
                      <a:rPr lang="en-GB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30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PH" sz="3000" b="1" dirty="0"/>
                  <a:t>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EAE47-86B2-83F6-AB8C-1C97B6D10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352" y="1913310"/>
                <a:ext cx="4659296" cy="553998"/>
              </a:xfrm>
              <a:prstGeom prst="rect">
                <a:avLst/>
              </a:prstGeom>
              <a:blipFill>
                <a:blip r:embed="rId3"/>
                <a:stretch>
                  <a:fillRect l="-1613" b="-163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/>
              <p:nvPr/>
            </p:nvSpPr>
            <p:spPr>
              <a:xfrm>
                <a:off x="410656" y="4622422"/>
                <a:ext cx="6232192" cy="95436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27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C3C3DC5-26DE-83B9-CA5D-AEEDD95E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56" y="4622422"/>
                <a:ext cx="6232192" cy="954364"/>
              </a:xfrm>
              <a:prstGeom prst="rect">
                <a:avLst/>
              </a:prstGeom>
              <a:blipFill>
                <a:blip r:embed="rId4"/>
                <a:stretch>
                  <a:fillRect b="-8642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/>
              <p:nvPr/>
            </p:nvSpPr>
            <p:spPr>
              <a:xfrm>
                <a:off x="6865244" y="4666563"/>
                <a:ext cx="5068573" cy="89896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27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27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27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27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27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27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82E79B-3876-D54F-96B9-7644D48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5244" y="4666563"/>
                <a:ext cx="5068573" cy="898964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1F31A18-9417-BAC7-539C-4890E95886F5}"/>
              </a:ext>
            </a:extLst>
          </p:cNvPr>
          <p:cNvSpPr txBox="1">
            <a:spLocks/>
          </p:cNvSpPr>
          <p:nvPr/>
        </p:nvSpPr>
        <p:spPr>
          <a:xfrm>
            <a:off x="410656" y="3637838"/>
            <a:ext cx="6764696" cy="57748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And</a:t>
            </a:r>
            <a:r>
              <a:rPr lang="en-PH" sz="3500" b="1" dirty="0"/>
              <a:t> Height </a:t>
            </a:r>
            <a:r>
              <a:rPr lang="en-PH" sz="3500" dirty="0"/>
              <a:t>can predict </a:t>
            </a:r>
            <a:r>
              <a:rPr lang="en-PH" sz="3500" b="1" dirty="0"/>
              <a:t>Shoe Size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EF35877-E8F9-1686-15E8-E9FD9B23B801}"/>
              </a:ext>
            </a:extLst>
          </p:cNvPr>
          <p:cNvCxnSpPr>
            <a:cxnSpLocks/>
            <a:stCxn id="8" idx="2"/>
            <a:endCxn id="17" idx="2"/>
          </p:cNvCxnSpPr>
          <p:nvPr/>
        </p:nvCxnSpPr>
        <p:spPr>
          <a:xfrm rot="5400000" flipH="1" flipV="1">
            <a:off x="6432512" y="-268088"/>
            <a:ext cx="337092" cy="5807883"/>
          </a:xfrm>
          <a:prstGeom prst="curvedConnector3">
            <a:avLst>
              <a:gd name="adj1" fmla="val -67815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9C92551A-1715-66CB-E1FC-72101C42B14B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6457511" y="2634767"/>
            <a:ext cx="11259" cy="5872779"/>
          </a:xfrm>
          <a:prstGeom prst="curvedConnector3">
            <a:avLst>
              <a:gd name="adj1" fmla="val -2030376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671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  <p:bldP spid="19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8FB4C-5B47-264E-2B47-D86E1168F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D20482D-BA5B-5E64-1877-875C0B17926A}"/>
              </a:ext>
            </a:extLst>
          </p:cNvPr>
          <p:cNvGraphicFramePr/>
          <p:nvPr/>
        </p:nvGraphicFramePr>
        <p:xfrm>
          <a:off x="2142931" y="1363598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AD6FF22-0119-C1AC-7CA1-5157D0E8EE79}"/>
              </a:ext>
            </a:extLst>
          </p:cNvPr>
          <p:cNvSpPr txBox="1"/>
          <p:nvPr/>
        </p:nvSpPr>
        <p:spPr>
          <a:xfrm>
            <a:off x="4557854" y="5414578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D496F-CAED-C136-F12C-5FA9EEA6DE76}"/>
              </a:ext>
            </a:extLst>
          </p:cNvPr>
          <p:cNvSpPr txBox="1"/>
          <p:nvPr/>
        </p:nvSpPr>
        <p:spPr>
          <a:xfrm>
            <a:off x="162269" y="3104228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FA31D7D-790A-40D3-B713-2276142414C1}"/>
              </a:ext>
            </a:extLst>
          </p:cNvPr>
          <p:cNvSpPr/>
          <p:nvPr/>
        </p:nvSpPr>
        <p:spPr>
          <a:xfrm>
            <a:off x="2371463" y="4741236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CD5CC5-22D7-D05C-FD01-417136933F3A}"/>
              </a:ext>
            </a:extLst>
          </p:cNvPr>
          <p:cNvSpPr/>
          <p:nvPr/>
        </p:nvSpPr>
        <p:spPr>
          <a:xfrm>
            <a:off x="4406832" y="432378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D040E2-6F3B-379A-C31D-FDE6C8537F3D}"/>
              </a:ext>
            </a:extLst>
          </p:cNvPr>
          <p:cNvSpPr/>
          <p:nvPr/>
        </p:nvSpPr>
        <p:spPr>
          <a:xfrm>
            <a:off x="5995486" y="2768268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C444578-522F-9E87-0AF4-5DE2D66BE1EB}"/>
              </a:ext>
            </a:extLst>
          </p:cNvPr>
          <p:cNvSpPr/>
          <p:nvPr/>
        </p:nvSpPr>
        <p:spPr>
          <a:xfrm>
            <a:off x="6294201" y="128796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A82ED2B-900D-B3FE-18AD-17CA5BCC3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0056" y="1363598"/>
            <a:ext cx="3177641" cy="2515878"/>
          </a:xfrm>
          <a:ln>
            <a:noFill/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000" dirty="0"/>
              <a:t>On the x-axis, we measured their </a:t>
            </a:r>
            <a:r>
              <a:rPr lang="en-US" sz="3000" b="1" dirty="0"/>
              <a:t>Weight.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And in the y-axis, we measured their </a:t>
            </a:r>
            <a:r>
              <a:rPr lang="en-US" sz="3000" b="1" dirty="0"/>
              <a:t>Blood Pressure</a:t>
            </a:r>
          </a:p>
          <a:p>
            <a:pPr marL="0" indent="0">
              <a:buNone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470800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4034-23C9-A43F-2CF8-BCB204526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CA1C2633-6D2D-A73C-8856-1B847D5B7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89" y="932584"/>
            <a:ext cx="11207603" cy="57748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can plug the equation for </a:t>
            </a:r>
            <a:r>
              <a:rPr lang="en-PH" sz="3500" b="1" dirty="0"/>
              <a:t>Height</a:t>
            </a:r>
            <a:r>
              <a:rPr lang="en-PH" sz="3500" dirty="0"/>
              <a:t> into the equation for </a:t>
            </a:r>
            <a:r>
              <a:rPr lang="en-PH" sz="3500" b="1" dirty="0"/>
              <a:t>Shoe size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/>
              <p:nvPr/>
            </p:nvSpPr>
            <p:spPr>
              <a:xfrm>
                <a:off x="2448910" y="3688227"/>
                <a:ext cx="6905297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𝑯𝒆𝒊𝒈𝒉𝒕</m:t>
                      </m:r>
                      <m:r>
                        <a:rPr lang="en-GB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375D4B5-894C-7BF7-A0B4-43F831B0E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910" y="3688227"/>
                <a:ext cx="6905297" cy="1050224"/>
              </a:xfrm>
              <a:prstGeom prst="rect">
                <a:avLst/>
              </a:prstGeom>
              <a:blipFill>
                <a:blip r:embed="rId2"/>
                <a:stretch>
                  <a:fillRect l="-367" t="-2410" r="-367" b="-13253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/>
              <p:nvPr/>
            </p:nvSpPr>
            <p:spPr>
              <a:xfrm>
                <a:off x="1366344" y="5262930"/>
                <a:ext cx="9911255" cy="1050224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8243D-2E29-0F5F-DFD2-150D04975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44" y="5262930"/>
                <a:ext cx="9911255" cy="1050224"/>
              </a:xfrm>
              <a:prstGeom prst="rect">
                <a:avLst/>
              </a:prstGeom>
              <a:blipFill>
                <a:blip r:embed="rId3"/>
                <a:stretch>
                  <a:fillRect l="-384" t="-2381" r="-256" b="-11905"/>
                </a:stretch>
              </a:blipFill>
              <a:ln w="571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/>
              <p:nvPr/>
            </p:nvSpPr>
            <p:spPr>
              <a:xfrm>
                <a:off x="2921876" y="2081376"/>
                <a:ext cx="6340457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𝑯𝒆𝒊𝒈𝒉𝒕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4973D97-B8C4-132C-B394-1A18D4C9E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1876" y="2081376"/>
                <a:ext cx="6340457" cy="1050224"/>
              </a:xfrm>
              <a:prstGeom prst="rect">
                <a:avLst/>
              </a:prstGeom>
              <a:blipFill>
                <a:blip r:embed="rId4"/>
                <a:stretch>
                  <a:fillRect l="-397" b="-8989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E13CA2DE-0A69-C80D-F4BE-6B574FC1A3A4}"/>
              </a:ext>
            </a:extLst>
          </p:cNvPr>
          <p:cNvCxnSpPr>
            <a:cxnSpLocks/>
            <a:stCxn id="3" idx="2"/>
            <a:endCxn id="32" idx="0"/>
          </p:cNvCxnSpPr>
          <p:nvPr/>
        </p:nvCxnSpPr>
        <p:spPr>
          <a:xfrm rot="16200000" flipH="1">
            <a:off x="6631793" y="2591912"/>
            <a:ext cx="742873" cy="1822248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1434E8A2-3109-746A-24A3-1D5231E5280B}"/>
              </a:ext>
            </a:extLst>
          </p:cNvPr>
          <p:cNvSpPr/>
          <p:nvPr/>
        </p:nvSpPr>
        <p:spPr>
          <a:xfrm>
            <a:off x="7220732" y="3874473"/>
            <a:ext cx="1387242" cy="677732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83CDDC-C93A-2CFA-769F-CE6E47D20B73}"/>
              </a:ext>
            </a:extLst>
          </p:cNvPr>
          <p:cNvSpPr/>
          <p:nvPr/>
        </p:nvSpPr>
        <p:spPr>
          <a:xfrm>
            <a:off x="6092104" y="5197226"/>
            <a:ext cx="4469787" cy="11816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F70982AB-703A-58F0-3B2B-B5C1FD974D96}"/>
              </a:ext>
            </a:extLst>
          </p:cNvPr>
          <p:cNvCxnSpPr>
            <a:cxnSpLocks/>
            <a:stCxn id="32" idx="3"/>
            <a:endCxn id="37" idx="0"/>
          </p:cNvCxnSpPr>
          <p:nvPr/>
        </p:nvCxnSpPr>
        <p:spPr>
          <a:xfrm flipH="1">
            <a:off x="8326998" y="4213339"/>
            <a:ext cx="280976" cy="983887"/>
          </a:xfrm>
          <a:prstGeom prst="curvedConnector4">
            <a:avLst>
              <a:gd name="adj1" fmla="val -81359"/>
              <a:gd name="adj2" fmla="val 67221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2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" grpId="0"/>
      <p:bldP spid="3" grpId="0" animBg="1"/>
      <p:bldP spid="32" grpId="0" animBg="1"/>
      <p:bldP spid="3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C47F-372B-2F7F-34FC-F52900A9B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4B874603-F707-2531-44F5-42369DE8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414" y="4773532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Now if we want to determine exactly how </a:t>
            </a:r>
            <a:r>
              <a:rPr lang="en-PH" sz="3500" b="1" dirty="0"/>
              <a:t>Shoe Size </a:t>
            </a:r>
            <a:r>
              <a:rPr lang="en-PH" sz="3500" dirty="0"/>
              <a:t>changes with respect to changes in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5FA29E-A75A-76E0-A4FC-56D3EF70F02E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F2625144-DA4A-FD7D-389B-05EAC24138E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4C9286F-CCB1-9C4B-E9BF-E25F79353C04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32825-3C70-14A4-F680-184220B4E8B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48E48202-E8D8-9CA4-6DD7-1FF3EC2EE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1CB9749-F177-2FA7-05AD-6C7DDDEBDF44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8A0C11-7200-6961-FE5E-34C4EA222E2A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0473F6-BFBD-7958-70F3-713F23C80BBA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791E31-FF3C-8AFA-7649-7DCC3915B6C7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009925-22F1-4F5E-11F1-2728AEE89F9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4A480CE-CBA2-393B-F797-A4ED9FA21B0E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371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AE76-D2A5-94E1-67C5-081B9C3A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9532069-71D4-6B4D-8067-1DA4E7248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632" y="4613039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We take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19EDE8A-FAF6-3EAB-4020-88C8D6186241}"/>
              </a:ext>
            </a:extLst>
          </p:cNvPr>
          <p:cNvGrpSpPr/>
          <p:nvPr/>
        </p:nvGrpSpPr>
        <p:grpSpPr>
          <a:xfrm>
            <a:off x="116110" y="1297641"/>
            <a:ext cx="4731555" cy="3152946"/>
            <a:chOff x="882592" y="1363598"/>
            <a:chExt cx="6885623" cy="4513608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77109FF1-7A99-6525-67BF-2DD176E0C3F5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795487-5C3F-65F3-FBCC-8836F2154898}"/>
                </a:ext>
              </a:extLst>
            </p:cNvPr>
            <p:cNvSpPr txBox="1"/>
            <p:nvPr/>
          </p:nvSpPr>
          <p:spPr>
            <a:xfrm>
              <a:off x="4557854" y="5414578"/>
              <a:ext cx="1204547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578C79F-0B95-80B1-8823-B302AC31016C}"/>
                </a:ext>
              </a:extLst>
            </p:cNvPr>
            <p:cNvSpPr txBox="1"/>
            <p:nvPr/>
          </p:nvSpPr>
          <p:spPr>
            <a:xfrm>
              <a:off x="882592" y="3059668"/>
              <a:ext cx="1104775" cy="462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454A4A6-F2E3-3980-ED84-912D26F4D1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AD66427-B610-8B66-8443-0D61F2DDB6BC}"/>
              </a:ext>
            </a:extLst>
          </p:cNvPr>
          <p:cNvGraphicFramePr/>
          <p:nvPr/>
        </p:nvGraphicFramePr>
        <p:xfrm>
          <a:off x="7088113" y="12976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08070F-3247-DC96-E50D-EAD7E2BCC456}"/>
              </a:ext>
            </a:extLst>
          </p:cNvPr>
          <p:cNvSpPr txBox="1"/>
          <p:nvPr/>
        </p:nvSpPr>
        <p:spPr>
          <a:xfrm>
            <a:off x="8747562" y="4127422"/>
            <a:ext cx="8277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Height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45AC08-5744-18F4-E010-688C6D77C8D3}"/>
              </a:ext>
            </a:extLst>
          </p:cNvPr>
          <p:cNvSpPr txBox="1"/>
          <p:nvPr/>
        </p:nvSpPr>
        <p:spPr>
          <a:xfrm>
            <a:off x="5977218" y="2482418"/>
            <a:ext cx="100399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/>
              <a:t>Shoe size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826E2-B92F-2CE3-74E3-3734D74E5CA3}"/>
              </a:ext>
            </a:extLst>
          </p:cNvPr>
          <p:cNvCxnSpPr>
            <a:cxnSpLocks/>
          </p:cNvCxnSpPr>
          <p:nvPr/>
        </p:nvCxnSpPr>
        <p:spPr>
          <a:xfrm flipH="1">
            <a:off x="7414365" y="28055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B73CCD-D3C9-E05B-1B6B-4886D5F7D2C3}"/>
              </a:ext>
            </a:extLst>
          </p:cNvPr>
          <p:cNvCxnSpPr>
            <a:cxnSpLocks/>
          </p:cNvCxnSpPr>
          <p:nvPr/>
        </p:nvCxnSpPr>
        <p:spPr>
          <a:xfrm rot="16200000">
            <a:off x="7425123" y="3223088"/>
            <a:ext cx="1137964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A62E0A-2270-E6C9-36D4-D48DC1A2D051}"/>
              </a:ext>
            </a:extLst>
          </p:cNvPr>
          <p:cNvCxnSpPr>
            <a:cxnSpLocks/>
          </p:cNvCxnSpPr>
          <p:nvPr/>
        </p:nvCxnSpPr>
        <p:spPr>
          <a:xfrm>
            <a:off x="1724190" y="3631139"/>
            <a:ext cx="1201890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/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</m:oMath>
                  </m:oMathPara>
                </a14:m>
                <a:endParaRPr lang="en-PH" sz="3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A54399-138E-671D-A88F-4189A17C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757" y="5560359"/>
                <a:ext cx="2264484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38625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8000F-1059-E088-6615-7D31F1FA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CD56828-891C-0CA5-4507-F25017136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And the derivative of the equation for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/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𝑺𝒉𝒐𝒆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</a:rPr>
                        <m:t>𝑺𝒊𝒛𝒆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𝑾𝒆𝒊𝒈𝒉𝒕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05F0DA-E602-DC11-2EE8-886FECD09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2371206"/>
                <a:ext cx="8627633" cy="1050224"/>
              </a:xfrm>
              <a:prstGeom prst="rect">
                <a:avLst/>
              </a:prstGeom>
              <a:blipFill>
                <a:blip r:embed="rId2"/>
                <a:stretch>
                  <a:fillRect r="-146" b="-10227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/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B9C0ED7-C2F4-7528-6F07-139883ECAE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183" y="4668083"/>
                <a:ext cx="8878646" cy="1050224"/>
              </a:xfrm>
              <a:prstGeom prst="rect">
                <a:avLst/>
              </a:prstGeom>
              <a:blipFill>
                <a:blip r:embed="rId3"/>
                <a:stretch>
                  <a:fillRect b="-10227"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6F5EE72-5799-3CD3-8B57-BEB3406C52DA}"/>
              </a:ext>
            </a:extLst>
          </p:cNvPr>
          <p:cNvSpPr txBox="1">
            <a:spLocks/>
          </p:cNvSpPr>
          <p:nvPr/>
        </p:nvSpPr>
        <p:spPr>
          <a:xfrm>
            <a:off x="683783" y="3761746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just the product of the two derivatives</a:t>
            </a:r>
            <a:endParaRPr lang="en-PH" sz="3500" b="1" dirty="0"/>
          </a:p>
        </p:txBody>
      </p:sp>
    </p:spTree>
    <p:extLst>
      <p:ext uri="{BB962C8B-B14F-4D97-AF65-F5344CB8AC3E}">
        <p14:creationId xmlns:p14="http://schemas.microsoft.com/office/powerpoint/2010/main" val="2600319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BD71-0C66-56B7-54D9-C5BCABD3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93655E42-F87A-FE15-1904-031F86BC0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3455" y="5480805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In other words, because </a:t>
            </a:r>
            <a:r>
              <a:rPr lang="en-PH" sz="3500" b="1" dirty="0"/>
              <a:t>Height</a:t>
            </a:r>
            <a:r>
              <a:rPr lang="en-PH" sz="3500" dirty="0"/>
              <a:t> connects </a:t>
            </a:r>
            <a:r>
              <a:rPr lang="en-PH" sz="3500" b="1" dirty="0"/>
              <a:t>Weight</a:t>
            </a:r>
            <a:r>
              <a:rPr lang="en-PH" sz="3500" dirty="0"/>
              <a:t> to </a:t>
            </a:r>
            <a:r>
              <a:rPr lang="en-PH" sz="3500" b="1" dirty="0"/>
              <a:t>Shoe Size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FD3769-99DA-5075-541F-488925DD1A2E}"/>
              </a:ext>
            </a:extLst>
          </p:cNvPr>
          <p:cNvGrpSpPr/>
          <p:nvPr/>
        </p:nvGrpSpPr>
        <p:grpSpPr>
          <a:xfrm>
            <a:off x="139849" y="1143082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E2DC6260-4B72-CD2C-EA5A-8745B4867932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A3D9A8-374D-BEE9-B9E2-BB9328C6C977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41BFEC5-FE80-6E77-89D6-07F2D78FB926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86BFAE02-2DFA-1D85-BF36-83C00EA2B7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4EEBFC12-BF34-E80F-2D9E-4BE7F74180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819084"/>
              </p:ext>
            </p:extLst>
          </p:nvPr>
        </p:nvGraphicFramePr>
        <p:xfrm>
          <a:off x="7346297" y="1143082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F3D5ABF-8927-16B4-A189-2F9A546628E8}"/>
              </a:ext>
            </a:extLst>
          </p:cNvPr>
          <p:cNvSpPr txBox="1"/>
          <p:nvPr/>
        </p:nvSpPr>
        <p:spPr>
          <a:xfrm>
            <a:off x="8842786" y="3972863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335876-05C3-F283-867C-77EAAE44BD17}"/>
              </a:ext>
            </a:extLst>
          </p:cNvPr>
          <p:cNvCxnSpPr>
            <a:cxnSpLocks/>
          </p:cNvCxnSpPr>
          <p:nvPr/>
        </p:nvCxnSpPr>
        <p:spPr>
          <a:xfrm flipH="1">
            <a:off x="7672549" y="2651024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AA3B6A7-4735-8E26-28D2-4EDB31C161C7}"/>
              </a:ext>
            </a:extLst>
          </p:cNvPr>
          <p:cNvSpPr/>
          <p:nvPr/>
        </p:nvSpPr>
        <p:spPr>
          <a:xfrm>
            <a:off x="8866859" y="3972863"/>
            <a:ext cx="990681" cy="45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4733E-1126-A721-2C82-EFE15E1DFD38}"/>
              </a:ext>
            </a:extLst>
          </p:cNvPr>
          <p:cNvSpPr txBox="1"/>
          <p:nvPr/>
        </p:nvSpPr>
        <p:spPr>
          <a:xfrm>
            <a:off x="5822958" y="2337964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DBC13D-F28F-2B94-BB37-E7CBA4046C74}"/>
              </a:ext>
            </a:extLst>
          </p:cNvPr>
          <p:cNvSpPr/>
          <p:nvPr/>
        </p:nvSpPr>
        <p:spPr>
          <a:xfrm>
            <a:off x="139848" y="2337964"/>
            <a:ext cx="993607" cy="4154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ED98107D-0A18-3763-C7C6-525823B6EF6E}"/>
              </a:ext>
            </a:extLst>
          </p:cNvPr>
          <p:cNvCxnSpPr>
            <a:cxnSpLocks/>
            <a:stCxn id="7" idx="2"/>
            <a:endCxn id="13" idx="2"/>
          </p:cNvCxnSpPr>
          <p:nvPr/>
        </p:nvCxnSpPr>
        <p:spPr>
          <a:xfrm rot="5400000" flipH="1">
            <a:off x="4160889" y="-770775"/>
            <a:ext cx="1677074" cy="8725548"/>
          </a:xfrm>
          <a:prstGeom prst="curvedConnector3">
            <a:avLst>
              <a:gd name="adj1" fmla="val -43138"/>
            </a:avLst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6415F-9C79-52AC-8DDC-49D4F46F5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7A4E41A-A324-351B-363D-0981D5E5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10307171" cy="1070992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Weight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/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197B08-FE3F-E79A-ACD7-E5C38307F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2" y="2046030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AF46BAC-C690-A8FF-33E9-905EDFB5C1E9}"/>
              </a:ext>
            </a:extLst>
          </p:cNvPr>
          <p:cNvSpPr txBox="1">
            <a:spLocks/>
          </p:cNvSpPr>
          <p:nvPr/>
        </p:nvSpPr>
        <p:spPr>
          <a:xfrm>
            <a:off x="683783" y="3348053"/>
            <a:ext cx="10307171" cy="107099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Is the derivative of </a:t>
            </a:r>
            <a:r>
              <a:rPr lang="en-PH" sz="3500" b="1" dirty="0"/>
              <a:t>Shoe Size </a:t>
            </a:r>
            <a:r>
              <a:rPr lang="en-PH" sz="3500" dirty="0"/>
              <a:t>with respect to </a:t>
            </a:r>
            <a:r>
              <a:rPr lang="en-PH" sz="3500" b="1" dirty="0"/>
              <a:t>Height</a:t>
            </a:r>
            <a:r>
              <a:rPr lang="en-PH" sz="3500" dirty="0"/>
              <a:t> times the derivative of </a:t>
            </a:r>
            <a:r>
              <a:rPr lang="en-PH" sz="3500" b="1" dirty="0"/>
              <a:t>Height</a:t>
            </a:r>
            <a:r>
              <a:rPr lang="en-PH" sz="3500" dirty="0"/>
              <a:t> with respect to </a:t>
            </a:r>
            <a:r>
              <a:rPr lang="en-PH" sz="3500" b="1" dirty="0"/>
              <a:t>Weight</a:t>
            </a:r>
            <a:r>
              <a:rPr lang="en-PH" sz="3500" dirty="0"/>
              <a:t> </a:t>
            </a:r>
            <a:endParaRPr lang="en-PH" sz="35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/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AF41522-408B-7A7F-1764-8CB26ED5B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6" y="4703225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/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53E2AC-061A-FCAD-8239-3F2B7FA83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4703225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83712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D673-BDD5-97F3-5F63-2882A4A2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F253AEBC-30C5-DBCE-0172-6ED97355C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783" y="1159834"/>
            <a:ext cx="9751135" cy="581560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PH" sz="3500" dirty="0"/>
              <a:t>This relationship is the essence of the </a:t>
            </a:r>
            <a:r>
              <a:rPr lang="en-PH" sz="3500" b="1" dirty="0"/>
              <a:t>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/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B26546-3BEC-500F-E38A-E2D3DA00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2019136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/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0AA1723-2B8A-DA45-857F-74982406F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185" y="3653001"/>
                <a:ext cx="3025141" cy="10502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/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6F9DA98-6EBA-97A7-F930-5E6CBD920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0674" y="3653001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07877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B2D-C61A-0F59-0708-734F31304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/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PH" sz="3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E8CB3A-E4F4-CCF0-278A-FB6AB0DB4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954162"/>
                <a:ext cx="7250655" cy="10502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571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D591A7E-BEAE-08BA-4399-3E136E7EA6CA}"/>
              </a:ext>
            </a:extLst>
          </p:cNvPr>
          <p:cNvSpPr txBox="1">
            <a:spLocks/>
          </p:cNvSpPr>
          <p:nvPr/>
        </p:nvSpPr>
        <p:spPr>
          <a:xfrm>
            <a:off x="589091" y="3895040"/>
            <a:ext cx="6728237" cy="64110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PH" sz="3500" dirty="0"/>
              <a:t>Plugging in the numbers give us….</a:t>
            </a:r>
            <a:endParaRPr lang="en-PH" sz="35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/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096781-4736-5C29-6E8B-F7026E66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510" y="4900043"/>
                <a:ext cx="4792756" cy="1050224"/>
              </a:xfrm>
              <a:prstGeom prst="rect">
                <a:avLst/>
              </a:prstGeom>
              <a:blipFill>
                <a:blip r:embed="rId3"/>
                <a:stretch>
                  <a:fillRect t="-1149" b="-10345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/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FE3D370-5FDE-8208-89E9-2D10202C4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82" y="2332224"/>
                <a:ext cx="3025141" cy="10502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/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𝑯𝒆𝒊𝒈𝒉𝒕</m:t>
                          </m:r>
                        </m:den>
                      </m:f>
                      <m:r>
                        <a:rPr lang="en-PH" sz="3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PH" sz="3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PH" sz="30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PH" sz="30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569667-7094-6D29-5106-B0B775E91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76" y="2332224"/>
                <a:ext cx="3025141" cy="10502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378166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8974A-530B-3E79-9721-19FF09605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ln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3500" dirty="0"/>
                  <a:t>And that means, for every </a:t>
                </a:r>
                <a:r>
                  <a:rPr lang="en-PH" sz="3500" b="1" dirty="0"/>
                  <a:t>1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Weight</a:t>
                </a:r>
                <a:r>
                  <a:rPr lang="en-PH" sz="3500" dirty="0"/>
                  <a:t>, there is a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PH" sz="4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PH" sz="4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PH" sz="3500" b="1" dirty="0"/>
                  <a:t>  unit </a:t>
                </a:r>
                <a:r>
                  <a:rPr lang="en-PH" sz="3500" dirty="0"/>
                  <a:t>increase in </a:t>
                </a:r>
                <a:r>
                  <a:rPr lang="en-PH" sz="3500" b="1" dirty="0"/>
                  <a:t>Shoe Size.</a:t>
                </a:r>
              </a:p>
            </p:txBody>
          </p:sp>
        </mc:Choice>
        <mc:Fallback xmlns="">
          <p:sp>
            <p:nvSpPr>
              <p:cNvPr id="35" name="Content Placeholder 2">
                <a:extLst>
                  <a:ext uri="{FF2B5EF4-FFF2-40B4-BE49-F238E27FC236}">
                    <a16:creationId xmlns:a16="http://schemas.microsoft.com/office/drawing/2014/main" id="{5AFE6A3C-A14A-E6F7-AAAC-D0B11303A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7124" y="4207252"/>
                <a:ext cx="10307171" cy="1338521"/>
              </a:xfrm>
              <a:blipFill>
                <a:blip r:embed="rId2"/>
                <a:stretch>
                  <a:fillRect l="-1715" t="-10455" r="-296" b="-104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31F7463-E69F-8D5F-0C65-0A09205FDCB0}"/>
              </a:ext>
            </a:extLst>
          </p:cNvPr>
          <p:cNvGrpSpPr/>
          <p:nvPr/>
        </p:nvGrpSpPr>
        <p:grpSpPr>
          <a:xfrm>
            <a:off x="527124" y="874141"/>
            <a:ext cx="4966000" cy="3245279"/>
            <a:chOff x="541415" y="1363598"/>
            <a:chExt cx="7226800" cy="4645787"/>
          </a:xfrm>
        </p:grpSpPr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4F2318BD-0E71-311B-CA78-11F4AAC2452E}"/>
                </a:ext>
              </a:extLst>
            </p:cNvPr>
            <p:cNvGraphicFramePr/>
            <p:nvPr/>
          </p:nvGraphicFramePr>
          <p:xfrm>
            <a:off x="2142931" y="1363598"/>
            <a:ext cx="5625284" cy="40509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A6BA2C-2926-44CE-DE0F-CCF851336683}"/>
                </a:ext>
              </a:extLst>
            </p:cNvPr>
            <p:cNvSpPr txBox="1"/>
            <p:nvPr/>
          </p:nvSpPr>
          <p:spPr>
            <a:xfrm>
              <a:off x="4557854" y="5414578"/>
              <a:ext cx="157244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Weight 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4F7926-C391-B8AE-513F-D879D9B188EB}"/>
                </a:ext>
              </a:extLst>
            </p:cNvPr>
            <p:cNvSpPr txBox="1"/>
            <p:nvPr/>
          </p:nvSpPr>
          <p:spPr>
            <a:xfrm>
              <a:off x="541415" y="3059668"/>
              <a:ext cx="1445952" cy="59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100" b="1" dirty="0"/>
                <a:t>Height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F5CB2EA1-E39C-83C7-1278-A6D890351F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43315" y="1363598"/>
              <a:ext cx="4546985" cy="3570907"/>
            </a:xfrm>
            <a:prstGeom prst="line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393FAF9-C158-8BB2-97C0-5CFB8C586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237047"/>
              </p:ext>
            </p:extLst>
          </p:nvPr>
        </p:nvGraphicFramePr>
        <p:xfrm>
          <a:off x="7733572" y="874141"/>
          <a:ext cx="3865495" cy="2829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AE8C1A6-3075-9776-4827-D22E05675C70}"/>
              </a:ext>
            </a:extLst>
          </p:cNvPr>
          <p:cNvSpPr txBox="1"/>
          <p:nvPr/>
        </p:nvSpPr>
        <p:spPr>
          <a:xfrm>
            <a:off x="9230061" y="3703922"/>
            <a:ext cx="99068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Height 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0F3003-25A2-2E7E-CF9A-207B73DDB6F8}"/>
              </a:ext>
            </a:extLst>
          </p:cNvPr>
          <p:cNvCxnSpPr>
            <a:cxnSpLocks/>
          </p:cNvCxnSpPr>
          <p:nvPr/>
        </p:nvCxnSpPr>
        <p:spPr>
          <a:xfrm flipH="1">
            <a:off x="8059824" y="2382083"/>
            <a:ext cx="3539243" cy="95989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F8BF7D-E04E-909B-6102-9E39289EF9E0}"/>
              </a:ext>
            </a:extLst>
          </p:cNvPr>
          <p:cNvSpPr txBox="1"/>
          <p:nvPr/>
        </p:nvSpPr>
        <p:spPr>
          <a:xfrm>
            <a:off x="6210233" y="2069023"/>
            <a:ext cx="136021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Shoe Size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/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𝑺𝒉𝒐𝒆𝑺𝒊𝒛𝒆</m:t>
                          </m:r>
                        </m:num>
                        <m:den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PH" sz="3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PH" sz="30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𝑾𝒆𝒊𝒈𝒉𝒕</m:t>
                          </m:r>
                        </m:den>
                      </m:f>
                      <m:r>
                        <a:rPr lang="en-PH" sz="30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sz="3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PH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GB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PH" sz="30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3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30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3CFBD-7FD0-DA03-0BDC-DD5B6365A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63" y="5633605"/>
                <a:ext cx="4792756" cy="1050224"/>
              </a:xfrm>
              <a:prstGeom prst="rect">
                <a:avLst/>
              </a:prstGeom>
              <a:blipFill>
                <a:blip r:embed="rId5"/>
                <a:stretch>
                  <a:fillRect b="-10227"/>
                </a:stretch>
              </a:blipFill>
              <a:ln w="571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1B2AA-9F86-68A9-80D9-91484B2D7541}"/>
              </a:ext>
            </a:extLst>
          </p:cNvPr>
          <p:cNvCxnSpPr>
            <a:cxnSpLocks/>
          </p:cNvCxnSpPr>
          <p:nvPr/>
        </p:nvCxnSpPr>
        <p:spPr>
          <a:xfrm>
            <a:off x="2252256" y="3227821"/>
            <a:ext cx="1373071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A67CA3-37B0-8997-EE6D-244F66F61E7F}"/>
              </a:ext>
            </a:extLst>
          </p:cNvPr>
          <p:cNvSpPr txBox="1"/>
          <p:nvPr/>
        </p:nvSpPr>
        <p:spPr>
          <a:xfrm>
            <a:off x="2754858" y="271999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1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A08D63E-0F9D-0426-42F3-C7E5AE62C5E2}"/>
              </a:ext>
            </a:extLst>
          </p:cNvPr>
          <p:cNvCxnSpPr>
            <a:cxnSpLocks/>
          </p:cNvCxnSpPr>
          <p:nvPr/>
        </p:nvCxnSpPr>
        <p:spPr>
          <a:xfrm flipV="1">
            <a:off x="3643921" y="2069023"/>
            <a:ext cx="10777" cy="1180666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957D05-57DE-0565-E4F5-BD3491FD58CD}"/>
              </a:ext>
            </a:extLst>
          </p:cNvPr>
          <p:cNvSpPr txBox="1"/>
          <p:nvPr/>
        </p:nvSpPr>
        <p:spPr>
          <a:xfrm>
            <a:off x="3804997" y="2457930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33F8CD-EC73-1DF7-F3C7-DFB264EB18A1}"/>
              </a:ext>
            </a:extLst>
          </p:cNvPr>
          <p:cNvCxnSpPr>
            <a:cxnSpLocks/>
          </p:cNvCxnSpPr>
          <p:nvPr/>
        </p:nvCxnSpPr>
        <p:spPr>
          <a:xfrm>
            <a:off x="8059824" y="3295789"/>
            <a:ext cx="2267517" cy="0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9B0BA7F-1361-B0C4-E09A-E3E15477D255}"/>
              </a:ext>
            </a:extLst>
          </p:cNvPr>
          <p:cNvCxnSpPr>
            <a:cxnSpLocks/>
          </p:cNvCxnSpPr>
          <p:nvPr/>
        </p:nvCxnSpPr>
        <p:spPr>
          <a:xfrm flipV="1">
            <a:off x="10315500" y="2742556"/>
            <a:ext cx="11841" cy="607748"/>
          </a:xfrm>
          <a:prstGeom prst="straightConnector1">
            <a:avLst/>
          </a:prstGeom>
          <a:ln w="5715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4480ADB-A697-DA47-A291-649BEC73A78E}"/>
              </a:ext>
            </a:extLst>
          </p:cNvPr>
          <p:cNvSpPr txBox="1"/>
          <p:nvPr/>
        </p:nvSpPr>
        <p:spPr>
          <a:xfrm>
            <a:off x="9124039" y="2849253"/>
            <a:ext cx="3080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2</a:t>
            </a:r>
            <a:endParaRPr lang="en-PH" sz="25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/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PH" sz="25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PH" sz="25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F388A67-4AB4-BFA0-98FB-A32F73114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2996" y="2579225"/>
                <a:ext cx="442750" cy="8125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741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7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1F83C-2352-3920-7C7A-9B8D9728A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B13BCA9F-B500-6C77-34FF-90C47754A307}"/>
              </a:ext>
            </a:extLst>
          </p:cNvPr>
          <p:cNvGraphicFramePr/>
          <p:nvPr/>
        </p:nvGraphicFramePr>
        <p:xfrm>
          <a:off x="3472099" y="1503704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D8A390-63D7-F044-B59C-ECE62B147A6E}"/>
              </a:ext>
            </a:extLst>
          </p:cNvPr>
          <p:cNvSpPr txBox="1"/>
          <p:nvPr/>
        </p:nvSpPr>
        <p:spPr>
          <a:xfrm>
            <a:off x="5887022" y="5554684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9BB30-C9D2-B302-FDFA-4534D577E234}"/>
              </a:ext>
            </a:extLst>
          </p:cNvPr>
          <p:cNvSpPr txBox="1"/>
          <p:nvPr/>
        </p:nvSpPr>
        <p:spPr>
          <a:xfrm>
            <a:off x="1491437" y="3244334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48F3CB2-6FD7-74FD-2E95-76E7DC115CB3}"/>
              </a:ext>
            </a:extLst>
          </p:cNvPr>
          <p:cNvSpPr/>
          <p:nvPr/>
        </p:nvSpPr>
        <p:spPr>
          <a:xfrm>
            <a:off x="3790676" y="1608070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654BF5E-2A50-C6B1-EDFE-9BA85FA36B59}"/>
              </a:ext>
            </a:extLst>
          </p:cNvPr>
          <p:cNvSpPr/>
          <p:nvPr/>
        </p:nvSpPr>
        <p:spPr>
          <a:xfrm>
            <a:off x="3700631" y="4881342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F54B837-D8DB-C2B6-FF8E-FEA611B215AB}"/>
              </a:ext>
            </a:extLst>
          </p:cNvPr>
          <p:cNvSpPr/>
          <p:nvPr/>
        </p:nvSpPr>
        <p:spPr>
          <a:xfrm>
            <a:off x="5736000" y="446389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45EA440B-8B14-36C6-7B61-57C3DBA83C54}"/>
              </a:ext>
            </a:extLst>
          </p:cNvPr>
          <p:cNvSpPr/>
          <p:nvPr/>
        </p:nvSpPr>
        <p:spPr>
          <a:xfrm>
            <a:off x="7324654" y="2908374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ACF160F-492F-C364-91F8-4F880DEFDAA5}"/>
              </a:ext>
            </a:extLst>
          </p:cNvPr>
          <p:cNvSpPr/>
          <p:nvPr/>
        </p:nvSpPr>
        <p:spPr>
          <a:xfrm>
            <a:off x="7623369" y="1428070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FFB3215-2FE4-1509-E98A-61F7AD3F1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6998" y="1428070"/>
            <a:ext cx="3177641" cy="1499658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We can fit this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to the data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27727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4FD6F-2745-722D-5017-9314FADAE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876FC7F-4AA5-9C84-E51A-A79751F89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251427"/>
              </p:ext>
            </p:extLst>
          </p:nvPr>
        </p:nvGraphicFramePr>
        <p:xfrm>
          <a:off x="2127394" y="1335615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1F8313-701F-0DA0-8588-5402783159B1}"/>
              </a:ext>
            </a:extLst>
          </p:cNvPr>
          <p:cNvSpPr txBox="1"/>
          <p:nvPr/>
        </p:nvSpPr>
        <p:spPr>
          <a:xfrm>
            <a:off x="4542317" y="5386595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D99E80-F847-12CB-58DF-10DA5D02E0D3}"/>
              </a:ext>
            </a:extLst>
          </p:cNvPr>
          <p:cNvSpPr txBox="1"/>
          <p:nvPr/>
        </p:nvSpPr>
        <p:spPr>
          <a:xfrm>
            <a:off x="146732" y="3076245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30B7A9D-C333-7AFA-ACC1-A0A13F60ADF6}"/>
              </a:ext>
            </a:extLst>
          </p:cNvPr>
          <p:cNvSpPr/>
          <p:nvPr/>
        </p:nvSpPr>
        <p:spPr>
          <a:xfrm>
            <a:off x="2445971" y="1439981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FB49F29-FF8D-2810-6147-25CF18A53DA8}"/>
              </a:ext>
            </a:extLst>
          </p:cNvPr>
          <p:cNvSpPr/>
          <p:nvPr/>
        </p:nvSpPr>
        <p:spPr>
          <a:xfrm>
            <a:off x="2355926" y="4713253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179841-FD0F-330C-9E3D-5817DD09455B}"/>
              </a:ext>
            </a:extLst>
          </p:cNvPr>
          <p:cNvSpPr/>
          <p:nvPr/>
        </p:nvSpPr>
        <p:spPr>
          <a:xfrm>
            <a:off x="4391295" y="429580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C0743C-D7E4-B0D1-8475-A36F082881D8}"/>
              </a:ext>
            </a:extLst>
          </p:cNvPr>
          <p:cNvSpPr/>
          <p:nvPr/>
        </p:nvSpPr>
        <p:spPr>
          <a:xfrm>
            <a:off x="5979949" y="2740285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AF04CF-EC63-8D23-1E62-F511F254DD42}"/>
              </a:ext>
            </a:extLst>
          </p:cNvPr>
          <p:cNvSpPr/>
          <p:nvPr/>
        </p:nvSpPr>
        <p:spPr>
          <a:xfrm>
            <a:off x="6278664" y="1259981"/>
            <a:ext cx="360000" cy="360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058D4FB-F552-BA3E-3A33-63589E48B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7638" y="1288021"/>
            <a:ext cx="3177641" cy="965507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The equation for a </a:t>
            </a:r>
            <a:r>
              <a:rPr lang="en-US" sz="3000" b="1" dirty="0">
                <a:solidFill>
                  <a:srgbClr val="FFC000"/>
                </a:solidFill>
              </a:rPr>
              <a:t>parabola</a:t>
            </a:r>
            <a:r>
              <a:rPr lang="en-US" sz="3000" dirty="0"/>
              <a:t> is…</a:t>
            </a:r>
          </a:p>
          <a:p>
            <a:pPr marL="0" indent="0">
              <a:buNone/>
            </a:pP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/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F027FEF-3E43-AD7E-B220-E1AD3A2B58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2678" y="255614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061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C49A-522F-5863-0C17-D207363E3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DB06BF-9A39-E89F-6B20-E106E7D187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352689"/>
              </p:ext>
            </p:extLst>
          </p:nvPr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5F54D0D-DFD6-EE18-89AC-A8E57DAA31EE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E531D0-CF0C-7D8D-DBE0-F93F009398F8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E8FF2A7-0BCE-D615-E852-66E7B107A89A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F7F24A7-D8A3-F24C-696F-7E796A02871A}"/>
              </a:ext>
            </a:extLst>
          </p:cNvPr>
          <p:cNvCxnSpPr>
            <a:cxnSpLocks/>
          </p:cNvCxnSpPr>
          <p:nvPr/>
        </p:nvCxnSpPr>
        <p:spPr>
          <a:xfrm flipH="1">
            <a:off x="6057128" y="1614793"/>
            <a:ext cx="537410" cy="2082653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16F6C5-EDFD-ED34-137D-205E68EA2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236EDC-2326-7DF5-AF34-FB406EBDE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7DBAB65-E91E-3853-1E44-99583AFBED23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97995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DA40-D417-0069-D0AC-F272A252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39C6630-19FB-6F15-B908-55656846F49A}"/>
              </a:ext>
            </a:extLst>
          </p:cNvPr>
          <p:cNvGraphicFramePr/>
          <p:nvPr/>
        </p:nvGraphicFramePr>
        <p:xfrm>
          <a:off x="1980662" y="1510427"/>
          <a:ext cx="5625284" cy="4050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6DEB05D-7AEB-E330-0F80-B546781DF0F8}"/>
              </a:ext>
            </a:extLst>
          </p:cNvPr>
          <p:cNvSpPr txBox="1"/>
          <p:nvPr/>
        </p:nvSpPr>
        <p:spPr>
          <a:xfrm>
            <a:off x="4395585" y="5561407"/>
            <a:ext cx="930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Weight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0D6E8D-480C-2296-E721-2FB6046AD80E}"/>
              </a:ext>
            </a:extLst>
          </p:cNvPr>
          <p:cNvSpPr txBox="1"/>
          <p:nvPr/>
        </p:nvSpPr>
        <p:spPr>
          <a:xfrm>
            <a:off x="0" y="3251057"/>
            <a:ext cx="19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Blood Pressure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A5547D0-3818-DC0F-12C8-BE4D5D39AF83}"/>
              </a:ext>
            </a:extLst>
          </p:cNvPr>
          <p:cNvSpPr/>
          <p:nvPr/>
        </p:nvSpPr>
        <p:spPr>
          <a:xfrm>
            <a:off x="2299239" y="1614793"/>
            <a:ext cx="4192693" cy="3528906"/>
          </a:xfrm>
          <a:custGeom>
            <a:avLst/>
            <a:gdLst>
              <a:gd name="connsiteX0" fmla="*/ 0 w 4192693"/>
              <a:gd name="connsiteY0" fmla="*/ 3528906 h 3528906"/>
              <a:gd name="connsiteX1" fmla="*/ 3054773 w 4192693"/>
              <a:gd name="connsiteY1" fmla="*/ 2540000 h 3528906"/>
              <a:gd name="connsiteX2" fmla="*/ 4192693 w 4192693"/>
              <a:gd name="connsiteY2" fmla="*/ 0 h 3528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92693" h="3528906">
                <a:moveTo>
                  <a:pt x="0" y="3528906"/>
                </a:moveTo>
                <a:cubicBezTo>
                  <a:pt x="1177995" y="3328528"/>
                  <a:pt x="2355991" y="3128151"/>
                  <a:pt x="3054773" y="2540000"/>
                </a:cubicBezTo>
                <a:cubicBezTo>
                  <a:pt x="3753555" y="1951849"/>
                  <a:pt x="3973124" y="975924"/>
                  <a:pt x="4192693" y="0"/>
                </a:cubicBezTo>
              </a:path>
            </a:pathLst>
          </a:cu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4254CA-3708-FE7F-F82C-16567D1709ED}"/>
              </a:ext>
            </a:extLst>
          </p:cNvPr>
          <p:cNvCxnSpPr>
            <a:cxnSpLocks/>
          </p:cNvCxnSpPr>
          <p:nvPr/>
        </p:nvCxnSpPr>
        <p:spPr>
          <a:xfrm flipH="1">
            <a:off x="5700743" y="2423556"/>
            <a:ext cx="790513" cy="175175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/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𝐵𝑙𝑜𝑜𝑑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US" sz="23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𝑊𝑒𝑖𝑔h𝑡</m:t>
                              </m:r>
                            </m:e>
                          </m:d>
                        </m:e>
                        <m:sup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PH" sz="23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443ABFB-CBD3-6258-E599-3BC5FCF92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424" y="2804781"/>
                <a:ext cx="4107628" cy="446276"/>
              </a:xfrm>
              <a:prstGeom prst="rect">
                <a:avLst/>
              </a:prstGeom>
              <a:blipFill>
                <a:blip r:embed="rId3"/>
                <a:stretch>
                  <a:fillRect b="-11392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DBF5996-9EB1-FB9B-E645-894089FDE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E4F0C3B-CB9F-7FCE-3B70-CA57E7649C11}"/>
              </a:ext>
            </a:extLst>
          </p:cNvPr>
          <p:cNvSpPr txBox="1">
            <a:spLocks/>
          </p:cNvSpPr>
          <p:nvPr/>
        </p:nvSpPr>
        <p:spPr>
          <a:xfrm>
            <a:off x="7708552" y="1267851"/>
            <a:ext cx="4185372" cy="96550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300"/>
              <a:t>The </a:t>
            </a:r>
            <a:r>
              <a:rPr lang="en-US" sz="2300" b="1"/>
              <a:t>derivative</a:t>
            </a:r>
            <a:r>
              <a:rPr lang="en-US" sz="2300"/>
              <a:t> of this equation tells us the slope of the </a:t>
            </a:r>
            <a:r>
              <a:rPr lang="en-US" sz="2300" b="1">
                <a:solidFill>
                  <a:srgbClr val="00B050"/>
                </a:solidFill>
              </a:rPr>
              <a:t>tangent line</a:t>
            </a:r>
            <a:r>
              <a:rPr lang="en-US" sz="2300"/>
              <a:t> at any point along the curve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76467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3618</TotalTime>
  <Words>1266</Words>
  <Application>Microsoft Macintosh PowerPoint</Application>
  <PresentationFormat>Widescreen</PresentationFormat>
  <Paragraphs>295</Paragraphs>
  <Slides>58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Aptos</vt:lpstr>
      <vt:lpstr>Aptos (Body)</vt:lpstr>
      <vt:lpstr>Aptos Display</vt:lpstr>
      <vt:lpstr>Arial</vt:lpstr>
      <vt:lpstr>Cambria Math</vt:lpstr>
      <vt:lpstr>Wingdings</vt:lpstr>
      <vt:lpstr>Office Theme</vt:lpstr>
      <vt:lpstr>The Chain Rule</vt:lpstr>
      <vt:lpstr>PowerPoint Presentation</vt:lpstr>
      <vt:lpstr>Derivatives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525</cp:revision>
  <dcterms:created xsi:type="dcterms:W3CDTF">2024-08-08T01:29:50Z</dcterms:created>
  <dcterms:modified xsi:type="dcterms:W3CDTF">2025-04-04T05:25:39Z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