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340" r:id="rId3"/>
    <p:sldId id="404" r:id="rId4"/>
    <p:sldId id="350" r:id="rId5"/>
    <p:sldId id="348" r:id="rId6"/>
    <p:sldId id="352" r:id="rId7"/>
    <p:sldId id="353" r:id="rId8"/>
    <p:sldId id="351" r:id="rId9"/>
    <p:sldId id="354" r:id="rId10"/>
    <p:sldId id="35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39"/>
    <p:restoredTop sz="94424"/>
  </p:normalViewPr>
  <p:slideViewPr>
    <p:cSldViewPr snapToGrid="0">
      <p:cViewPr varScale="1">
        <p:scale>
          <a:sx n="72" d="100"/>
          <a:sy n="72" d="100"/>
        </p:scale>
        <p:origin x="2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3472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3600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6149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78890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93424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44869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2048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4964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Neural Networks in Practice: Mini Batches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Stochastic Gradient Descent vs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3E09E6-D9D6-F04E-B1F1-04BB74F9B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79378"/>
              </p:ext>
            </p:extLst>
          </p:nvPr>
        </p:nvGraphicFramePr>
        <p:xfrm>
          <a:off x="951252" y="1688229"/>
          <a:ext cx="10483404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0851">
                  <a:extLst>
                    <a:ext uri="{9D8B030D-6E8A-4147-A177-3AD203B41FA5}">
                      <a16:colId xmlns:a16="http://schemas.microsoft.com/office/drawing/2014/main" val="1998479433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2446620178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781897614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520754810"/>
                    </a:ext>
                  </a:extLst>
                </a:gridCol>
              </a:tblGrid>
              <a:tr h="5080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Gradient Descent (Batch)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Mini-Batch Gradient Descent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90687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Dataset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the entire dataset (batch) at each iteration.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single random sample or a small batch of samples at each iteration.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subset or mini-batch of the dataset (batch) at each iteration.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0043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Low noise as it updates parameters using all data points.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High noise due to frequent updates with a single or few samples.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Can be less noisy depending on the batch size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1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46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ADAC8-A923-DAFF-275E-7C8E95BBFF9A}"/>
              </a:ext>
            </a:extLst>
          </p:cNvPr>
          <p:cNvSpPr txBox="1"/>
          <p:nvPr/>
        </p:nvSpPr>
        <p:spPr>
          <a:xfrm>
            <a:off x="511374" y="1282943"/>
            <a:ext cx="109247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000" dirty="0"/>
              <a:t>Recap of Gradient Descent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000" dirty="0"/>
              <a:t>Stochastic Gradient Descent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000" dirty="0"/>
              <a:t>Mini-Batch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16620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8029-8BD2-E0AE-5D55-B58CB948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A959-0FB1-F93B-B99A-7DDDAC8C2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800" dirty="0"/>
              <a:t>Recap of Gradient Descent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/>
              <a:t>Stochastic Gradient Descent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/>
              <a:t>Mini-Batch Gradient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0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Disadvantages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E9BF1-3B1B-5713-AAE5-41FB2B09F730}"/>
              </a:ext>
            </a:extLst>
          </p:cNvPr>
          <p:cNvSpPr txBox="1"/>
          <p:nvPr/>
        </p:nvSpPr>
        <p:spPr>
          <a:xfrm>
            <a:off x="862234" y="1306423"/>
            <a:ext cx="1081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There are a few downsides of the gradient descent algorithm.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17897-171F-97F8-8F43-BC38B96D17E9}"/>
              </a:ext>
            </a:extLst>
          </p:cNvPr>
          <p:cNvSpPr txBox="1"/>
          <p:nvPr/>
        </p:nvSpPr>
        <p:spPr>
          <a:xfrm>
            <a:off x="862234" y="2010196"/>
            <a:ext cx="1081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Say we have </a:t>
            </a:r>
            <a:r>
              <a:rPr lang="en-PH" sz="2400" b="1" dirty="0">
                <a:solidFill>
                  <a:srgbClr val="0070C0"/>
                </a:solidFill>
              </a:rPr>
              <a:t>10,000 training examples </a:t>
            </a:r>
            <a:r>
              <a:rPr lang="en-PH" sz="2400" dirty="0"/>
              <a:t>and </a:t>
            </a:r>
            <a:r>
              <a:rPr lang="en-PH" sz="2400" b="1" dirty="0">
                <a:solidFill>
                  <a:srgbClr val="0070C0"/>
                </a:solidFill>
              </a:rPr>
              <a:t>10 features.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30170-5F7C-5B0D-16E9-7840BDB5652B}"/>
              </a:ext>
            </a:extLst>
          </p:cNvPr>
          <p:cNvSpPr txBox="1"/>
          <p:nvPr/>
        </p:nvSpPr>
        <p:spPr>
          <a:xfrm>
            <a:off x="862233" y="2792258"/>
            <a:ext cx="10967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We need to compute the derivative of this function with respect to each of the features, so in effect we will be doing </a:t>
            </a:r>
            <a:r>
              <a:rPr lang="en-PH" sz="2400" b="1" dirty="0">
                <a:solidFill>
                  <a:srgbClr val="FF0000"/>
                </a:solidFill>
              </a:rPr>
              <a:t>10000 * 10 = 100,000 computations per iteration</a:t>
            </a:r>
            <a:r>
              <a:rPr lang="en-PH" sz="2400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6E6F8-395A-FCC4-C59C-983CC0726678}"/>
              </a:ext>
            </a:extLst>
          </p:cNvPr>
          <p:cNvSpPr txBox="1"/>
          <p:nvPr/>
        </p:nvSpPr>
        <p:spPr>
          <a:xfrm>
            <a:off x="862235" y="4124723"/>
            <a:ext cx="10818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It is common to take </a:t>
            </a:r>
            <a:r>
              <a:rPr lang="en-PH" sz="2400" b="1" dirty="0">
                <a:solidFill>
                  <a:srgbClr val="0070C0"/>
                </a:solidFill>
              </a:rPr>
              <a:t>1000 epochs</a:t>
            </a:r>
            <a:r>
              <a:rPr lang="en-PH" sz="2400" dirty="0"/>
              <a:t>, in effect we have </a:t>
            </a:r>
            <a:r>
              <a:rPr lang="en-PH" sz="2400" b="1" dirty="0">
                <a:solidFill>
                  <a:srgbClr val="FF0000"/>
                </a:solidFill>
              </a:rPr>
              <a:t>100,000 * 1000 = 100000000 computations</a:t>
            </a:r>
            <a:r>
              <a:rPr lang="en-PH" sz="2400" dirty="0"/>
              <a:t> to complete the algorithm.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0BB6D-87F7-CE94-7581-57ADF53FF105}"/>
              </a:ext>
            </a:extLst>
          </p:cNvPr>
          <p:cNvSpPr txBox="1"/>
          <p:nvPr/>
        </p:nvSpPr>
        <p:spPr>
          <a:xfrm>
            <a:off x="862230" y="5156697"/>
            <a:ext cx="10320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That is pretty much an overhead and this is why </a:t>
            </a:r>
            <a:r>
              <a:rPr lang="en-PH" sz="2400" b="1" dirty="0">
                <a:solidFill>
                  <a:srgbClr val="7030A0"/>
                </a:solidFill>
              </a:rPr>
              <a:t>gradient descent is slow on huge data</a:t>
            </a:r>
            <a:r>
              <a:rPr lang="en-PH" sz="24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583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Stochastic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283707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283707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2500" r="-912" b="-250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60" y="1974108"/>
                <a:ext cx="8068856" cy="304698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	Randomly pick a single training example from the entire 	data set	</a:t>
                </a:r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the gradient of </a:t>
                </a:r>
                <a:r>
                  <a:rPr lang="en-US" sz="2400" dirty="0" err="1"/>
                  <a:t>t</a:t>
                </a:r>
                <a:r>
                  <a:rPr lang="en-US" sz="2400" dirty="0"/>
                  <a:t>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0" y="1974108"/>
                <a:ext cx="8068856" cy="3046988"/>
              </a:xfrm>
              <a:prstGeom prst="rect">
                <a:avLst/>
              </a:prstGeom>
              <a:blipFill>
                <a:blip r:embed="rId5"/>
                <a:stretch>
                  <a:fillRect l="-939" t="-1235" b="-288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190250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259140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Stochastic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E9BF1-3B1B-5713-AAE5-41FB2B09F730}"/>
              </a:ext>
            </a:extLst>
          </p:cNvPr>
          <p:cNvSpPr txBox="1"/>
          <p:nvPr/>
        </p:nvSpPr>
        <p:spPr>
          <a:xfrm>
            <a:off x="909220" y="4751080"/>
            <a:ext cx="10823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In SGD, since only one sample from the dataset is chosen at random for each epoch, the path taken by the algorithm to reach the minima is </a:t>
            </a:r>
            <a:r>
              <a:rPr lang="en-PH" sz="2400" b="1" dirty="0">
                <a:solidFill>
                  <a:srgbClr val="0070C0"/>
                </a:solidFill>
              </a:rPr>
              <a:t>usually noisier </a:t>
            </a:r>
            <a:r>
              <a:rPr lang="en-PH" sz="2400" dirty="0"/>
              <a:t>than your typical Gradient Descent algorithm.</a:t>
            </a:r>
          </a:p>
        </p:txBody>
      </p:sp>
      <p:pic>
        <p:nvPicPr>
          <p:cNvPr id="7" name="Picture 6" descr="A graph with a line drawn on it&#10;&#10;Description automatically generated with medium confidence">
            <a:extLst>
              <a:ext uri="{FF2B5EF4-FFF2-40B4-BE49-F238E27FC236}">
                <a16:creationId xmlns:a16="http://schemas.microsoft.com/office/drawing/2014/main" id="{1DE4C6C6-8381-118D-70F9-2EADBB3D41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69"/>
          <a:stretch/>
        </p:blipFill>
        <p:spPr>
          <a:xfrm>
            <a:off x="2496375" y="1331756"/>
            <a:ext cx="7199244" cy="307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0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Stochastic Gradient Descent vs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239405-01CA-9C08-B3B7-E7E9B855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455818"/>
              </p:ext>
            </p:extLst>
          </p:nvPr>
        </p:nvGraphicFramePr>
        <p:xfrm>
          <a:off x="2031997" y="1077687"/>
          <a:ext cx="8127999" cy="484065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984794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66201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0754810"/>
                    </a:ext>
                  </a:extLst>
                </a:gridCol>
              </a:tblGrid>
              <a:tr h="5080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Descent (Batch)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90687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Dataset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single random </a:t>
                      </a:r>
                      <a:r>
                        <a:rPr lang="en-PH" sz="1700" b="0" u="none" strike="noStrike" kern="1200">
                          <a:solidFill>
                            <a:schemeClr val="dk1"/>
                          </a:solidFill>
                          <a:effectLst/>
                        </a:rPr>
                        <a:t>sample at </a:t>
                      </a:r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each iteration.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the entire dataset (batch) at each iteration.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0043"/>
                  </a:ext>
                </a:extLst>
              </a:tr>
              <a:tr h="94361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Computational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Computationally less expensive per iteration, as it processes fewer data points.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Computationally more expensive per iteration, as it processes the entire dataset.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55749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Convergence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Faster convergence due to frequent updates.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Slower convergence due to less frequent updates.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32185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High noise due to frequent updates with a single or few samples.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Low noise as it updates parameters using all data points.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14109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Requires less memory as it processes fewer data points at a time.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Requires more memory to hold the entire dataset in memory.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8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6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Mini-Batch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60" y="2333337"/>
                <a:ext cx="8068856" cy="267765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	Pick a batch of training examples	</a:t>
                </a:r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0" y="2333337"/>
                <a:ext cx="8068856" cy="2677656"/>
              </a:xfrm>
              <a:prstGeom prst="rect">
                <a:avLst/>
              </a:prstGeom>
              <a:blipFill>
                <a:blip r:embed="rId5"/>
                <a:stretch>
                  <a:fillRect l="-939" t="-935" b="-3738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343459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300526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Mini-Batch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E9BF1-3B1B-5713-AAE5-41FB2B09F730}"/>
              </a:ext>
            </a:extLst>
          </p:cNvPr>
          <p:cNvSpPr txBox="1"/>
          <p:nvPr/>
        </p:nvSpPr>
        <p:spPr>
          <a:xfrm>
            <a:off x="862234" y="1306423"/>
            <a:ext cx="10818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In Mini-Batch Gradient Descent, only a</a:t>
            </a:r>
            <a:r>
              <a:rPr lang="en-PH" sz="2400" b="1" dirty="0"/>
              <a:t> </a:t>
            </a:r>
            <a:r>
              <a:rPr lang="en-PH" sz="2400" b="1" dirty="0">
                <a:solidFill>
                  <a:srgbClr val="0070C0"/>
                </a:solidFill>
              </a:rPr>
              <a:t>subset or a mini-batch of training examples</a:t>
            </a:r>
            <a:r>
              <a:rPr lang="en-PH" sz="2400" dirty="0"/>
              <a:t> are used to compute the gradient and update the weights and biases of the neural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76A79-3EBD-7064-C457-CCB6274AC52C}"/>
              </a:ext>
            </a:extLst>
          </p:cNvPr>
          <p:cNvSpPr txBox="1"/>
          <p:nvPr/>
        </p:nvSpPr>
        <p:spPr>
          <a:xfrm>
            <a:off x="862234" y="2624267"/>
            <a:ext cx="108183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Thus, Mini-Batch gradient Descent </a:t>
            </a:r>
            <a:r>
              <a:rPr lang="en-PH" sz="2400" dirty="0">
                <a:solidFill>
                  <a:srgbClr val="00B050"/>
                </a:solidFill>
              </a:rPr>
              <a:t>strikes a balance</a:t>
            </a:r>
            <a:r>
              <a:rPr lang="en-PH" sz="2400" dirty="0"/>
              <a:t> between the goodness of Gradient Descent and speed of Stochastic Gradient Descent.</a:t>
            </a:r>
            <a:endParaRPr lang="en-US" sz="2400" dirty="0"/>
          </a:p>
        </p:txBody>
      </p:sp>
      <p:pic>
        <p:nvPicPr>
          <p:cNvPr id="10" name="Picture 9" descr="A graph with a line drawn on it&#10;&#10;Description automatically generated with medium confidence">
            <a:extLst>
              <a:ext uri="{FF2B5EF4-FFF2-40B4-BE49-F238E27FC236}">
                <a16:creationId xmlns:a16="http://schemas.microsoft.com/office/drawing/2014/main" id="{7F9A12A4-346C-CCE8-1DD3-C54235970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67" y="3763441"/>
            <a:ext cx="7612326" cy="21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5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</TotalTime>
  <Words>558</Words>
  <Application>Microsoft Macintosh PowerPoint</Application>
  <PresentationFormat>Widescreen</PresentationFormat>
  <Paragraphs>126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 (Body)</vt:lpstr>
      <vt:lpstr>Calibri Body</vt:lpstr>
      <vt:lpstr>Cambria Math</vt:lpstr>
      <vt:lpstr>Wingdings</vt:lpstr>
      <vt:lpstr>Office Theme</vt:lpstr>
      <vt:lpstr>Neural Networks in Practice: Mini Batches</vt:lpstr>
      <vt:lpstr>Outline</vt:lpstr>
      <vt:lpstr>Outline</vt:lpstr>
      <vt:lpstr>Disadvantages of Gradient Descent</vt:lpstr>
      <vt:lpstr>Stochastic Gradient Descent</vt:lpstr>
      <vt:lpstr>Stochastic Gradient Descent</vt:lpstr>
      <vt:lpstr>Stochastic Gradient Descent vs Gradient Descent</vt:lpstr>
      <vt:lpstr>Mini-Batch Gradient Descent</vt:lpstr>
      <vt:lpstr>Mini-Batch Gradient Descent</vt:lpstr>
      <vt:lpstr>Stochastic Gradient Descent vs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539</cp:revision>
  <dcterms:created xsi:type="dcterms:W3CDTF">2024-08-08T01:29:50Z</dcterms:created>
  <dcterms:modified xsi:type="dcterms:W3CDTF">2025-04-10T10:54:55Z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