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5"/>
  </p:notesMasterIdLst>
  <p:sldIdLst>
    <p:sldId id="257" r:id="rId5"/>
    <p:sldId id="340" r:id="rId6"/>
    <p:sldId id="341" r:id="rId7"/>
    <p:sldId id="343" r:id="rId8"/>
    <p:sldId id="344" r:id="rId9"/>
    <p:sldId id="342" r:id="rId10"/>
    <p:sldId id="346" r:id="rId11"/>
    <p:sldId id="347" r:id="rId12"/>
    <p:sldId id="345" r:id="rId13"/>
    <p:sldId id="34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6" autoAdjust="0"/>
    <p:restoredTop sz="93454" autoAdjust="0"/>
  </p:normalViewPr>
  <p:slideViewPr>
    <p:cSldViewPr snapToGrid="0">
      <p:cViewPr varScale="1">
        <p:scale>
          <a:sx n="149" d="100"/>
          <a:sy n="149" d="100"/>
        </p:scale>
        <p:origin x="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C65-B041-A23F-58F2718C7E6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C65-B041-A23F-58F2718C7E6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C65-B041-A23F-58F2718C7E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.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</c:valAx>
      <c:valAx>
        <c:axId val="198242271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7992023158304E-2"/>
          <c:y val="2.290161886753328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AC70-1A4E-8617-4791A35819F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C70-1A4E-8617-4791A35819F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C70-1A4E-8617-4791A35819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.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</c:valAx>
      <c:valAx>
        <c:axId val="198242271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0.59447</cdr:x>
      <cdr:y>0.1371</cdr:y>
    </cdr:from>
    <cdr:to>
      <cdr:x>0.79545</cdr:x>
      <cdr:y>0.26948</cdr:y>
    </cdr:to>
    <cdr:sp macro="" textlink="">
      <cdr:nvSpPr>
        <cdr:cNvPr id="2" name="TextBox 10">
          <a:extLst xmlns:a="http://schemas.openxmlformats.org/drawingml/2006/main">
            <a:ext uri="{FF2B5EF4-FFF2-40B4-BE49-F238E27FC236}">
              <a16:creationId xmlns:a16="http://schemas.microsoft.com/office/drawing/2014/main" id="{C7B03FF3-8647-52BB-952D-896A92DAF253}"/>
            </a:ext>
          </a:extLst>
        </cdr:cNvPr>
        <cdr:cNvSpPr txBox="1"/>
      </cdr:nvSpPr>
      <cdr:spPr>
        <a:xfrm xmlns:a="http://schemas.openxmlformats.org/drawingml/2006/main">
          <a:off x="2581445" y="430301"/>
          <a:ext cx="872733" cy="41549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3175">
          <a:solidFill>
            <a:schemeClr val="bg1"/>
          </a:solidFill>
        </a:ln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/>
          <a:r>
            <a:rPr lang="en-GB" sz="2100" b="0" i="0">
              <a:latin typeface="Cambria Math" panose="02040503050406030204" pitchFamily="18" charset="0"/>
            </a:rPr>
            <a:t>𝐶(𝑥,𝑦)</a:t>
          </a:r>
          <a:endParaRPr lang="en-US" sz="2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4/24/24</a:t>
            </a:fld>
            <a:endParaRPr lang="en-P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2258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4056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27235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19008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86735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08584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47233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64564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06813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4/24/24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6490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4/24/24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84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4/24/24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0222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4/24/24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5093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4/24/24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025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4/24/24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112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4/24/24</a:t>
            </a:fld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7892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4/24/24</a:t>
            </a:fld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761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4/24/24</a:t>
            </a:fld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761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4/24/24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167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4/24/24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421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4/24/24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4278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jp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.jp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18.png"/><Relationship Id="rId10" Type="http://schemas.openxmlformats.org/officeDocument/2006/relationships/image" Target="../media/image51.png"/><Relationship Id="rId4" Type="http://schemas.openxmlformats.org/officeDocument/2006/relationships/image" Target="../media/image16.png"/><Relationship Id="rId9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Neural Networks in Practice: Mini-Batches</a:t>
            </a:r>
            <a:endParaRPr lang="en-PH" sz="5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0" y="359228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Stochastic Gradient Descent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ADAC8-A923-DAFF-275E-7C8E95BBFF9A}"/>
                  </a:ext>
                </a:extLst>
              </p:cNvPr>
              <p:cNvSpPr txBox="1"/>
              <p:nvPr/>
            </p:nvSpPr>
            <p:spPr>
              <a:xfrm>
                <a:off x="511374" y="1642936"/>
                <a:ext cx="4128992" cy="461665"/>
              </a:xfrm>
              <a:prstGeom prst="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1. Initialize weights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randomly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ADAC8-A923-DAFF-275E-7C8E95BBF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74" y="1642936"/>
                <a:ext cx="4128992" cy="461665"/>
              </a:xfrm>
              <a:prstGeom prst="rect">
                <a:avLst/>
              </a:prstGeom>
              <a:blipFill>
                <a:blip r:embed="rId4"/>
                <a:stretch>
                  <a:fillRect l="-1824" t="-5000" r="-912" b="-22500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BB7038-DA62-1B86-838E-F61F6E47DACB}"/>
                  </a:ext>
                </a:extLst>
              </p:cNvPr>
              <p:cNvSpPr txBox="1"/>
              <p:nvPr/>
            </p:nvSpPr>
            <p:spPr>
              <a:xfrm>
                <a:off x="556159" y="2333337"/>
                <a:ext cx="4391855" cy="2677656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2. Loop until convergence:</a:t>
                </a:r>
              </a:p>
              <a:p>
                <a:r>
                  <a:rPr lang="en-US" sz="2400" dirty="0"/>
                  <a:t>   </a:t>
                </a:r>
              </a:p>
              <a:p>
                <a:r>
                  <a:rPr lang="en-US" sz="2400" dirty="0"/>
                  <a:t>       Calculate cost/loss function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endParaRPr lang="en-US" sz="2400" i="1" dirty="0"/>
              </a:p>
              <a:p>
                <a:r>
                  <a:rPr lang="en-US" sz="2400" dirty="0"/>
                  <a:t>   </a:t>
                </a:r>
              </a:p>
              <a:p>
                <a:pPr lvl="1"/>
                <a:r>
                  <a:rPr lang="en-US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Update weights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BB7038-DA62-1B86-838E-F61F6E47D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59" y="2333337"/>
                <a:ext cx="4391855" cy="2677656"/>
              </a:xfrm>
              <a:prstGeom prst="rect">
                <a:avLst/>
              </a:prstGeom>
              <a:blipFill>
                <a:blip r:embed="rId5"/>
                <a:stretch>
                  <a:fillRect l="-1714" t="-935" b="-3738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7B03FF3-8647-52BB-952D-896A92DAF253}"/>
              </a:ext>
            </a:extLst>
          </p:cNvPr>
          <p:cNvSpPr txBox="1"/>
          <p:nvPr/>
        </p:nvSpPr>
        <p:spPr>
          <a:xfrm>
            <a:off x="556160" y="5239729"/>
            <a:ext cx="2469051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3. Return weights</a:t>
            </a:r>
          </a:p>
        </p:txBody>
      </p:sp>
    </p:spTree>
    <p:extLst>
      <p:ext uri="{BB962C8B-B14F-4D97-AF65-F5344CB8AC3E}">
        <p14:creationId xmlns:p14="http://schemas.microsoft.com/office/powerpoint/2010/main" val="423418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1" y="359228"/>
            <a:ext cx="9144000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ADAC8-A923-DAFF-275E-7C8E95BBFF9A}"/>
              </a:ext>
            </a:extLst>
          </p:cNvPr>
          <p:cNvSpPr txBox="1"/>
          <p:nvPr/>
        </p:nvSpPr>
        <p:spPr>
          <a:xfrm>
            <a:off x="511374" y="1642936"/>
            <a:ext cx="109247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Review of Gradient Descent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Stochastic Gradient Descent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Mini-Batch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54455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0" y="359228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Review of Gradient Descent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ADAC8-A923-DAFF-275E-7C8E95BBFF9A}"/>
                  </a:ext>
                </a:extLst>
              </p:cNvPr>
              <p:cNvSpPr txBox="1"/>
              <p:nvPr/>
            </p:nvSpPr>
            <p:spPr>
              <a:xfrm>
                <a:off x="511374" y="1642936"/>
                <a:ext cx="4128992" cy="461665"/>
              </a:xfrm>
              <a:prstGeom prst="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1. Initialize weights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randomly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ADAC8-A923-DAFF-275E-7C8E95BBF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74" y="1642936"/>
                <a:ext cx="4128992" cy="461665"/>
              </a:xfrm>
              <a:prstGeom prst="rect">
                <a:avLst/>
              </a:prstGeom>
              <a:blipFill>
                <a:blip r:embed="rId4"/>
                <a:stretch>
                  <a:fillRect l="-1824" t="-5000" r="-912" b="-22500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BB7038-DA62-1B86-838E-F61F6E47DACB}"/>
                  </a:ext>
                </a:extLst>
              </p:cNvPr>
              <p:cNvSpPr txBox="1"/>
              <p:nvPr/>
            </p:nvSpPr>
            <p:spPr>
              <a:xfrm>
                <a:off x="556159" y="2333337"/>
                <a:ext cx="4391855" cy="2677656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2. Loop until convergence:</a:t>
                </a:r>
              </a:p>
              <a:p>
                <a:r>
                  <a:rPr lang="en-US" sz="2400" dirty="0"/>
                  <a:t>   </a:t>
                </a:r>
              </a:p>
              <a:p>
                <a:r>
                  <a:rPr lang="en-US" sz="2400" dirty="0"/>
                  <a:t>       Calculate cost/loss function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endParaRPr lang="en-US" sz="2400" i="1" dirty="0"/>
              </a:p>
              <a:p>
                <a:r>
                  <a:rPr lang="en-US" sz="2400" dirty="0"/>
                  <a:t>   </a:t>
                </a:r>
              </a:p>
              <a:p>
                <a:pPr lvl="1"/>
                <a:r>
                  <a:rPr lang="en-US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Update weights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BB7038-DA62-1B86-838E-F61F6E47D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59" y="2333337"/>
                <a:ext cx="4391855" cy="2677656"/>
              </a:xfrm>
              <a:prstGeom prst="rect">
                <a:avLst/>
              </a:prstGeom>
              <a:blipFill>
                <a:blip r:embed="rId5"/>
                <a:stretch>
                  <a:fillRect l="-1714" t="-935" b="-3738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7B03FF3-8647-52BB-952D-896A92DAF253}"/>
              </a:ext>
            </a:extLst>
          </p:cNvPr>
          <p:cNvSpPr txBox="1"/>
          <p:nvPr/>
        </p:nvSpPr>
        <p:spPr>
          <a:xfrm>
            <a:off x="556160" y="5239729"/>
            <a:ext cx="2469051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3. Return weights</a:t>
            </a:r>
          </a:p>
        </p:txBody>
      </p:sp>
    </p:spTree>
    <p:extLst>
      <p:ext uri="{BB962C8B-B14F-4D97-AF65-F5344CB8AC3E}">
        <p14:creationId xmlns:p14="http://schemas.microsoft.com/office/powerpoint/2010/main" val="357004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0" y="359228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Review of Gradient Descent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ADAC8-A923-DAFF-275E-7C8E95BBFF9A}"/>
                  </a:ext>
                </a:extLst>
              </p:cNvPr>
              <p:cNvSpPr txBox="1"/>
              <p:nvPr/>
            </p:nvSpPr>
            <p:spPr>
              <a:xfrm>
                <a:off x="511374" y="1642936"/>
                <a:ext cx="4128992" cy="461665"/>
              </a:xfrm>
              <a:prstGeom prst="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1. Initialize weights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randomly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ADAC8-A923-DAFF-275E-7C8E95BBF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74" y="1642936"/>
                <a:ext cx="4128992" cy="461665"/>
              </a:xfrm>
              <a:prstGeom prst="rect">
                <a:avLst/>
              </a:prstGeom>
              <a:blipFill>
                <a:blip r:embed="rId4"/>
                <a:stretch>
                  <a:fillRect l="-1824" t="-5000" r="-912" b="-22500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BB7038-DA62-1B86-838E-F61F6E47DACB}"/>
                  </a:ext>
                </a:extLst>
              </p:cNvPr>
              <p:cNvSpPr txBox="1"/>
              <p:nvPr/>
            </p:nvSpPr>
            <p:spPr>
              <a:xfrm>
                <a:off x="556159" y="2333337"/>
                <a:ext cx="4391855" cy="2677656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2. Loop until convergence:</a:t>
                </a:r>
              </a:p>
              <a:p>
                <a:r>
                  <a:rPr lang="en-US" sz="2400" dirty="0"/>
                  <a:t>   </a:t>
                </a:r>
              </a:p>
              <a:p>
                <a:r>
                  <a:rPr lang="en-US" sz="2400" dirty="0"/>
                  <a:t>       Calculate cost/loss function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endParaRPr lang="en-US" sz="2400" i="1" dirty="0"/>
              </a:p>
              <a:p>
                <a:r>
                  <a:rPr lang="en-US" sz="2400" dirty="0"/>
                  <a:t>   </a:t>
                </a:r>
              </a:p>
              <a:p>
                <a:pPr lvl="1"/>
                <a:r>
                  <a:rPr lang="en-US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Update weights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BB7038-DA62-1B86-838E-F61F6E47D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59" y="2333337"/>
                <a:ext cx="4391855" cy="2677656"/>
              </a:xfrm>
              <a:prstGeom prst="rect">
                <a:avLst/>
              </a:prstGeom>
              <a:blipFill>
                <a:blip r:embed="rId5"/>
                <a:stretch>
                  <a:fillRect l="-1714" t="-935" b="-3738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7B03FF3-8647-52BB-952D-896A92DAF253}"/>
              </a:ext>
            </a:extLst>
          </p:cNvPr>
          <p:cNvSpPr txBox="1"/>
          <p:nvPr/>
        </p:nvSpPr>
        <p:spPr>
          <a:xfrm>
            <a:off x="556160" y="5239729"/>
            <a:ext cx="2469051" cy="46166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3. Return weights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914938-00C3-71C6-FFA0-B4DB084C7AF1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>
            <a:off x="8129175" y="3333914"/>
            <a:ext cx="931476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A57B782-E1B6-61F9-491C-6BE33B01108D}"/>
              </a:ext>
            </a:extLst>
          </p:cNvPr>
          <p:cNvSpPr/>
          <p:nvPr/>
        </p:nvSpPr>
        <p:spPr>
          <a:xfrm>
            <a:off x="9060652" y="3097613"/>
            <a:ext cx="494677" cy="47260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309F1B-42C1-65B7-4F2F-34D068654B3F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9555328" y="3333914"/>
            <a:ext cx="883727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DC620CC-5B52-0AC6-4CBD-69C07012ABDF}"/>
              </a:ext>
            </a:extLst>
          </p:cNvPr>
          <p:cNvSpPr/>
          <p:nvPr/>
        </p:nvSpPr>
        <p:spPr>
          <a:xfrm>
            <a:off x="7634498" y="3097613"/>
            <a:ext cx="494677" cy="47260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FA9C14D-ABA0-44DE-8573-3DDE287465DA}"/>
              </a:ext>
            </a:extLst>
          </p:cNvPr>
          <p:cNvSpPr/>
          <p:nvPr/>
        </p:nvSpPr>
        <p:spPr>
          <a:xfrm>
            <a:off x="10439055" y="3099367"/>
            <a:ext cx="494677" cy="47260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303C74-911E-1F3E-C703-8855382FD6C9}"/>
              </a:ext>
            </a:extLst>
          </p:cNvPr>
          <p:cNvSpPr txBox="1"/>
          <p:nvPr/>
        </p:nvSpPr>
        <p:spPr>
          <a:xfrm>
            <a:off x="9813561" y="3047583"/>
            <a:ext cx="18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9963CF-6E13-15ED-10B9-CBDA242296B6}"/>
                  </a:ext>
                </a:extLst>
              </p:cNvPr>
              <p:cNvSpPr txBox="1"/>
              <p:nvPr/>
            </p:nvSpPr>
            <p:spPr>
              <a:xfrm>
                <a:off x="9725401" y="2891593"/>
                <a:ext cx="3219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9963CF-6E13-15ED-10B9-CBDA2422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401" y="2891593"/>
                <a:ext cx="321998" cy="369332"/>
              </a:xfrm>
              <a:prstGeom prst="rect">
                <a:avLst/>
              </a:prstGeom>
              <a:blipFill>
                <a:blip r:embed="rId6"/>
                <a:stretch>
                  <a:fillRect r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5F9AFE-6C0E-29D1-3F64-4538C52527A2}"/>
                  </a:ext>
                </a:extLst>
              </p:cNvPr>
              <p:cNvSpPr txBox="1"/>
              <p:nvPr/>
            </p:nvSpPr>
            <p:spPr>
              <a:xfrm>
                <a:off x="8352049" y="2886825"/>
                <a:ext cx="3219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5F9AFE-6C0E-29D1-3F64-4538C5252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049" y="2886825"/>
                <a:ext cx="321998" cy="369332"/>
              </a:xfrm>
              <a:prstGeom prst="rect">
                <a:avLst/>
              </a:prstGeom>
              <a:blipFill>
                <a:blip r:embed="rId7"/>
                <a:stretch>
                  <a:fillRect r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17FD01-9D2B-C064-5C70-5AF0C6BE709C}"/>
              </a:ext>
            </a:extLst>
          </p:cNvPr>
          <p:cNvCxnSpPr>
            <a:cxnSpLocks/>
            <a:stCxn id="18" idx="6"/>
            <a:endCxn id="12" idx="2"/>
          </p:cNvCxnSpPr>
          <p:nvPr/>
        </p:nvCxnSpPr>
        <p:spPr>
          <a:xfrm>
            <a:off x="6861293" y="3333914"/>
            <a:ext cx="773206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E0A65BB-5609-10AD-B26D-3CC8E8B08190}"/>
              </a:ext>
            </a:extLst>
          </p:cNvPr>
          <p:cNvSpPr/>
          <p:nvPr/>
        </p:nvSpPr>
        <p:spPr>
          <a:xfrm>
            <a:off x="6366616" y="3097613"/>
            <a:ext cx="494677" cy="47260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C57C3D-7F16-DDD8-C5FC-87D5DE8314A4}"/>
                  </a:ext>
                </a:extLst>
              </p:cNvPr>
              <p:cNvSpPr txBox="1"/>
              <p:nvPr/>
            </p:nvSpPr>
            <p:spPr>
              <a:xfrm>
                <a:off x="6987026" y="2891593"/>
                <a:ext cx="3219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C57C3D-7F16-DDD8-C5FC-87D5DE831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026" y="2891593"/>
                <a:ext cx="321998" cy="369332"/>
              </a:xfrm>
              <a:prstGeom prst="rect">
                <a:avLst/>
              </a:prstGeom>
              <a:blipFill>
                <a:blip r:embed="rId8"/>
                <a:stretch>
                  <a:fillRect r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ECA9FCE4-FD36-A31C-A2E5-F4EF8CF3ECBE}"/>
              </a:ext>
            </a:extLst>
          </p:cNvPr>
          <p:cNvGrpSpPr/>
          <p:nvPr/>
        </p:nvGrpSpPr>
        <p:grpSpPr>
          <a:xfrm>
            <a:off x="6982861" y="2922763"/>
            <a:ext cx="3060373" cy="374100"/>
            <a:chOff x="6834378" y="3644164"/>
            <a:chExt cx="3060373" cy="3741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E8FF748-1271-AA35-F129-9A6D9B56A9E7}"/>
                    </a:ext>
                  </a:extLst>
                </p:cNvPr>
                <p:cNvSpPr txBox="1"/>
                <p:nvPr/>
              </p:nvSpPr>
              <p:spPr>
                <a:xfrm>
                  <a:off x="9572753" y="3648932"/>
                  <a:ext cx="3219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E8FF748-1271-AA35-F129-9A6D9B56A9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2753" y="3648932"/>
                  <a:ext cx="321998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92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5832C6D-7854-A5FD-5692-2C86CEFEB9EF}"/>
                    </a:ext>
                  </a:extLst>
                </p:cNvPr>
                <p:cNvSpPr txBox="1"/>
                <p:nvPr/>
              </p:nvSpPr>
              <p:spPr>
                <a:xfrm>
                  <a:off x="8199401" y="3644164"/>
                  <a:ext cx="3219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5832C6D-7854-A5FD-5692-2C86CEFEB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401" y="3644164"/>
                  <a:ext cx="321998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6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70EB046-CEB7-03DA-CBA4-01CD806A8E07}"/>
                    </a:ext>
                  </a:extLst>
                </p:cNvPr>
                <p:cNvSpPr txBox="1"/>
                <p:nvPr/>
              </p:nvSpPr>
              <p:spPr>
                <a:xfrm>
                  <a:off x="6834378" y="3648932"/>
                  <a:ext cx="3219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70EB046-CEB7-03DA-CBA4-01CD806A8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4378" y="3648932"/>
                  <a:ext cx="321998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592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743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0" y="359228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Review of Gradient Descent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ADAC8-A923-DAFF-275E-7C8E95BBFF9A}"/>
                  </a:ext>
                </a:extLst>
              </p:cNvPr>
              <p:cNvSpPr txBox="1"/>
              <p:nvPr/>
            </p:nvSpPr>
            <p:spPr>
              <a:xfrm>
                <a:off x="511374" y="1642936"/>
                <a:ext cx="4128992" cy="461665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1. Initialize weights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randomly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ADAC8-A923-DAFF-275E-7C8E95BBF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74" y="1642936"/>
                <a:ext cx="4128992" cy="461665"/>
              </a:xfrm>
              <a:prstGeom prst="rect">
                <a:avLst/>
              </a:prstGeom>
              <a:blipFill>
                <a:blip r:embed="rId4"/>
                <a:stretch>
                  <a:fillRect l="-1824" t="-5000" r="-912" b="-22500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BB7038-DA62-1B86-838E-F61F6E47DACB}"/>
                  </a:ext>
                </a:extLst>
              </p:cNvPr>
              <p:cNvSpPr txBox="1"/>
              <p:nvPr/>
            </p:nvSpPr>
            <p:spPr>
              <a:xfrm>
                <a:off x="556159" y="2333337"/>
                <a:ext cx="4391855" cy="2677656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/>
                  <a:t>2. Loop until convergence:</a:t>
                </a:r>
              </a:p>
              <a:p>
                <a:r>
                  <a:rPr lang="en-US" sz="2400" dirty="0"/>
                  <a:t>   </a:t>
                </a:r>
              </a:p>
              <a:p>
                <a:r>
                  <a:rPr lang="en-US" sz="2400" dirty="0"/>
                  <a:t>       Calculate cost/loss function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endParaRPr lang="en-US" sz="2400" i="1" dirty="0"/>
              </a:p>
              <a:p>
                <a:r>
                  <a:rPr lang="en-US" sz="2400" dirty="0"/>
                  <a:t>   </a:t>
                </a:r>
              </a:p>
              <a:p>
                <a:pPr lvl="1"/>
                <a:r>
                  <a:rPr lang="en-US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Update weights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BB7038-DA62-1B86-838E-F61F6E47D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59" y="2333337"/>
                <a:ext cx="4391855" cy="2677656"/>
              </a:xfrm>
              <a:prstGeom prst="rect">
                <a:avLst/>
              </a:prstGeom>
              <a:blipFill>
                <a:blip r:embed="rId5"/>
                <a:stretch>
                  <a:fillRect l="-1714" t="-935" b="-3738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7B03FF3-8647-52BB-952D-896A92DAF253}"/>
              </a:ext>
            </a:extLst>
          </p:cNvPr>
          <p:cNvSpPr txBox="1"/>
          <p:nvPr/>
        </p:nvSpPr>
        <p:spPr>
          <a:xfrm>
            <a:off x="556160" y="5239729"/>
            <a:ext cx="2469051" cy="46166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3. Return weights</a:t>
            </a:r>
          </a:p>
        </p:txBody>
      </p: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47DA3F16-35B3-70FC-D9B6-CC2422BD2A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558923"/>
              </p:ext>
            </p:extLst>
          </p:nvPr>
        </p:nvGraphicFramePr>
        <p:xfrm>
          <a:off x="6010556" y="1306423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1" name="Freeform 40">
            <a:extLst>
              <a:ext uri="{FF2B5EF4-FFF2-40B4-BE49-F238E27FC236}">
                <a16:creationId xmlns:a16="http://schemas.microsoft.com/office/drawing/2014/main" id="{88A2E564-5142-CCE4-E699-DDD15BFCDACA}"/>
              </a:ext>
            </a:extLst>
          </p:cNvPr>
          <p:cNvSpPr/>
          <p:nvPr/>
        </p:nvSpPr>
        <p:spPr>
          <a:xfrm>
            <a:off x="5946533" y="1409546"/>
            <a:ext cx="3612445" cy="3606602"/>
          </a:xfrm>
          <a:custGeom>
            <a:avLst/>
            <a:gdLst>
              <a:gd name="connsiteX0" fmla="*/ 3612445 w 3612445"/>
              <a:gd name="connsiteY0" fmla="*/ 0 h 3606602"/>
              <a:gd name="connsiteX1" fmla="*/ 1490134 w 3612445"/>
              <a:gd name="connsiteY1" fmla="*/ 3601155 h 3606602"/>
              <a:gd name="connsiteX2" fmla="*/ 0 w 3612445"/>
              <a:gd name="connsiteY2" fmla="*/ 880533 h 3606602"/>
              <a:gd name="connsiteX3" fmla="*/ 0 w 3612445"/>
              <a:gd name="connsiteY3" fmla="*/ 880533 h 3606602"/>
              <a:gd name="connsiteX4" fmla="*/ 0 w 3612445"/>
              <a:gd name="connsiteY4" fmla="*/ 880533 h 3606602"/>
              <a:gd name="connsiteX5" fmla="*/ 0 w 3612445"/>
              <a:gd name="connsiteY5" fmla="*/ 880533 h 3606602"/>
              <a:gd name="connsiteX6" fmla="*/ 0 w 3612445"/>
              <a:gd name="connsiteY6" fmla="*/ 880533 h 3606602"/>
              <a:gd name="connsiteX7" fmla="*/ 0 w 3612445"/>
              <a:gd name="connsiteY7" fmla="*/ 880533 h 36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445" h="3606602">
                <a:moveTo>
                  <a:pt x="3612445" y="0"/>
                </a:moveTo>
                <a:cubicBezTo>
                  <a:pt x="2852326" y="1727200"/>
                  <a:pt x="2092208" y="3454400"/>
                  <a:pt x="1490134" y="3601155"/>
                </a:cubicBezTo>
                <a:cubicBezTo>
                  <a:pt x="888060" y="3747910"/>
                  <a:pt x="0" y="880533"/>
                  <a:pt x="0" y="880533"/>
                </a:cubicBez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8B4B54C-6B36-8746-789C-11C9EECFFEFE}"/>
              </a:ext>
            </a:extLst>
          </p:cNvPr>
          <p:cNvSpPr/>
          <p:nvPr/>
        </p:nvSpPr>
        <p:spPr>
          <a:xfrm>
            <a:off x="9098652" y="2230942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DCA2DBD-AF4C-6ACD-ACF1-424DFADD4934}"/>
              </a:ext>
            </a:extLst>
          </p:cNvPr>
          <p:cNvSpPr/>
          <p:nvPr/>
        </p:nvSpPr>
        <p:spPr>
          <a:xfrm>
            <a:off x="8616368" y="3146856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8DCC1F5-C516-BCEA-1F7A-0D8AB244506F}"/>
              </a:ext>
            </a:extLst>
          </p:cNvPr>
          <p:cNvSpPr/>
          <p:nvPr/>
        </p:nvSpPr>
        <p:spPr>
          <a:xfrm>
            <a:off x="8312006" y="3737327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80C2BBE-55A0-6079-F15C-7DF00906E39D}"/>
              </a:ext>
            </a:extLst>
          </p:cNvPr>
          <p:cNvSpPr/>
          <p:nvPr/>
        </p:nvSpPr>
        <p:spPr>
          <a:xfrm>
            <a:off x="8105177" y="4052837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323CCB7-574C-C568-8565-CB73FBB9A75B}"/>
              </a:ext>
            </a:extLst>
          </p:cNvPr>
          <p:cNvSpPr/>
          <p:nvPr/>
        </p:nvSpPr>
        <p:spPr>
          <a:xfrm>
            <a:off x="7943203" y="4318028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1036DBF-D861-20E7-1AFC-CA297C021026}"/>
              </a:ext>
            </a:extLst>
          </p:cNvPr>
          <p:cNvSpPr/>
          <p:nvPr/>
        </p:nvSpPr>
        <p:spPr>
          <a:xfrm>
            <a:off x="7752755" y="4559117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BB98F3D-44F7-CB1E-C8F5-96C4BAFA4A9A}"/>
              </a:ext>
            </a:extLst>
          </p:cNvPr>
          <p:cNvSpPr/>
          <p:nvPr/>
        </p:nvSpPr>
        <p:spPr>
          <a:xfrm>
            <a:off x="7594860" y="4748021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884601C-206D-8D91-FC9B-2831120A4669}"/>
              </a:ext>
            </a:extLst>
          </p:cNvPr>
          <p:cNvSpPr/>
          <p:nvPr/>
        </p:nvSpPr>
        <p:spPr>
          <a:xfrm>
            <a:off x="7459063" y="4865983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BB63949-514E-DA3C-7FEE-469B4A174032}"/>
              </a:ext>
            </a:extLst>
          </p:cNvPr>
          <p:cNvSpPr/>
          <p:nvPr/>
        </p:nvSpPr>
        <p:spPr>
          <a:xfrm>
            <a:off x="7268456" y="4923619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BC6E1DB-BBC4-6A7E-3EEF-02AC1B628B8F}"/>
                  </a:ext>
                </a:extLst>
              </p:cNvPr>
              <p:cNvSpPr txBox="1"/>
              <p:nvPr/>
            </p:nvSpPr>
            <p:spPr>
              <a:xfrm>
                <a:off x="9357652" y="1966101"/>
                <a:ext cx="795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BC6E1DB-BBC4-6A7E-3EEF-02AC1B628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7652" y="1966101"/>
                <a:ext cx="795346" cy="276999"/>
              </a:xfrm>
              <a:prstGeom prst="rect">
                <a:avLst/>
              </a:prstGeom>
              <a:blipFill>
                <a:blip r:embed="rId7"/>
                <a:stretch>
                  <a:fillRect l="-6250" t="-9091" r="-9375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39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88F7EF-6382-AC54-6CB3-8FE80E3F5A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9203" y="1283707"/>
                <a:ext cx="11273589" cy="429058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75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endParaRPr lang="en-US" sz="2900" b="1" i="0" dirty="0">
                  <a:solidFill>
                    <a:srgbClr val="252C33"/>
                  </a:solidFill>
                  <a:effectLst/>
                  <a:latin typeface="Calibri Body"/>
                </a:endParaRPr>
              </a:p>
              <a:p>
                <a:pPr algn="l"/>
                <a:endParaRPr lang="en-US" sz="2900" b="1" dirty="0">
                  <a:latin typeface="Calibri Body"/>
                </a:endParaRPr>
              </a:p>
              <a:p>
                <a:pPr algn="l"/>
                <a:endParaRPr lang="en-US" sz="2900" b="1" dirty="0">
                  <a:latin typeface="Calibri Body"/>
                </a:endParaRPr>
              </a:p>
              <a:p>
                <a:pPr algn="l"/>
                <a:endParaRPr lang="en-US" sz="2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Body"/>
                </a:endParaRPr>
              </a:p>
              <a:p>
                <a:pPr algn="l"/>
                <a:endParaRPr lang="en-US" sz="2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Body"/>
                </a:endParaRPr>
              </a:p>
              <a:p>
                <a:pPr algn="l"/>
                <a:endParaRPr lang="en-US" sz="2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Body"/>
                </a:endParaRPr>
              </a:p>
              <a:p>
                <a:pPr algn="l"/>
                <a:endParaRPr lang="en-US" sz="2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Body"/>
                </a:endParaRPr>
              </a:p>
              <a:p>
                <a:pPr algn="l"/>
                <a:endParaRPr lang="en-US" sz="2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 Body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88F7EF-6382-AC54-6CB3-8FE80E3F5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3" y="1283707"/>
                <a:ext cx="11273589" cy="4290585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9B1D81-33A9-0D0C-C894-4549B63A516B}"/>
                  </a:ext>
                </a:extLst>
              </p:cNvPr>
              <p:cNvSpPr txBox="1"/>
              <p:nvPr/>
            </p:nvSpPr>
            <p:spPr>
              <a:xfrm>
                <a:off x="1392964" y="3752316"/>
                <a:ext cx="9669273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GB" sz="2100" dirty="0"/>
                  <a:t>The object of this step is to </a:t>
                </a:r>
                <a:r>
                  <a:rPr lang="en-GB" sz="2100" b="1" dirty="0">
                    <a:solidFill>
                      <a:srgbClr val="0070C0"/>
                    </a:solidFill>
                  </a:rPr>
                  <a:t>find the value of weights so that the loss/cost </a:t>
                </a:r>
                <a14:m>
                  <m:oMath xmlns:m="http://schemas.openxmlformats.org/officeDocument/2006/math">
                    <m:r>
                      <a:rPr lang="en-GB" sz="21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sz="2100" b="1" dirty="0">
                    <a:solidFill>
                      <a:srgbClr val="0070C0"/>
                    </a:solidFill>
                  </a:rPr>
                  <a:t>  is minimized.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9B1D81-33A9-0D0C-C894-4549B63A5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964" y="3752316"/>
                <a:ext cx="9669273" cy="738664"/>
              </a:xfrm>
              <a:prstGeom prst="rect">
                <a:avLst/>
              </a:prstGeom>
              <a:blipFill>
                <a:blip r:embed="rId5"/>
                <a:stretch>
                  <a:fillRect l="-655" t="-5085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739ECB5-095A-A71E-14BC-BC03E20B55AD}"/>
                  </a:ext>
                </a:extLst>
              </p:cNvPr>
              <p:cNvSpPr txBox="1"/>
              <p:nvPr/>
            </p:nvSpPr>
            <p:spPr>
              <a:xfrm>
                <a:off x="1349121" y="573771"/>
                <a:ext cx="4391855" cy="2677656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/>
                  <a:t>2. Loop until convergence:</a:t>
                </a:r>
              </a:p>
              <a:p>
                <a:r>
                  <a:rPr lang="en-US" sz="2400" dirty="0"/>
                  <a:t>   </a:t>
                </a:r>
              </a:p>
              <a:p>
                <a:r>
                  <a:rPr lang="en-US" sz="2400" dirty="0"/>
                  <a:t>       Calculate cost/loss function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endParaRPr lang="en-US" sz="2400" i="1" dirty="0"/>
              </a:p>
              <a:p>
                <a:r>
                  <a:rPr lang="en-US" sz="2400" dirty="0"/>
                  <a:t>   </a:t>
                </a:r>
              </a:p>
              <a:p>
                <a:pPr lvl="1"/>
                <a:r>
                  <a:rPr lang="en-US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Update weights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739ECB5-095A-A71E-14BC-BC03E20B5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121" y="573771"/>
                <a:ext cx="4391855" cy="2677656"/>
              </a:xfrm>
              <a:prstGeom prst="rect">
                <a:avLst/>
              </a:prstGeom>
              <a:blipFill>
                <a:blip r:embed="rId6"/>
                <a:stretch>
                  <a:fillRect l="-1714" t="-930" b="-3256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4931477D-E5CF-631B-5F6B-FCF32B688317}"/>
              </a:ext>
            </a:extLst>
          </p:cNvPr>
          <p:cNvGrpSpPr/>
          <p:nvPr/>
        </p:nvGrpSpPr>
        <p:grpSpPr>
          <a:xfrm>
            <a:off x="6999180" y="377230"/>
            <a:ext cx="4391855" cy="3138593"/>
            <a:chOff x="6031977" y="1515834"/>
            <a:chExt cx="5689307" cy="4050980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30" name="Chart 29">
                  <a:extLst>
                    <a:ext uri="{FF2B5EF4-FFF2-40B4-BE49-F238E27FC236}">
                      <a16:creationId xmlns:a16="http://schemas.microsoft.com/office/drawing/2014/main" id="{A51F7A5A-870E-D58A-56FA-E2A361F861EA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803320950"/>
                    </p:ext>
                  </p:extLst>
                </p:nvPr>
              </p:nvGraphicFramePr>
              <p:xfrm>
                <a:off x="6096000" y="1515834"/>
                <a:ext cx="5625284" cy="405098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7"/>
                </a:graphicData>
              </a:graphic>
            </p:graphicFrame>
          </mc:Choice>
          <mc:Fallback>
            <p:graphicFrame>
              <p:nvGraphicFramePr>
                <p:cNvPr id="30" name="Chart 29">
                  <a:extLst>
                    <a:ext uri="{FF2B5EF4-FFF2-40B4-BE49-F238E27FC236}">
                      <a16:creationId xmlns:a16="http://schemas.microsoft.com/office/drawing/2014/main" id="{A51F7A5A-870E-D58A-56FA-E2A361F861EA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803320950"/>
                    </p:ext>
                  </p:extLst>
                </p:nvPr>
              </p:nvGraphicFramePr>
              <p:xfrm>
                <a:off x="6096000" y="1515834"/>
                <a:ext cx="5625284" cy="405098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7"/>
                </a:graphicData>
              </a:graphic>
            </p:graphicFrame>
          </mc:Fallback>
        </mc:AlternateContent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96EF89E1-C593-496D-8CAA-D28AE77C9F6F}"/>
                </a:ext>
              </a:extLst>
            </p:cNvPr>
            <p:cNvSpPr/>
            <p:nvPr/>
          </p:nvSpPr>
          <p:spPr>
            <a:xfrm>
              <a:off x="6031977" y="1618957"/>
              <a:ext cx="3612445" cy="3606602"/>
            </a:xfrm>
            <a:custGeom>
              <a:avLst/>
              <a:gdLst>
                <a:gd name="connsiteX0" fmla="*/ 3612445 w 3612445"/>
                <a:gd name="connsiteY0" fmla="*/ 0 h 3606602"/>
                <a:gd name="connsiteX1" fmla="*/ 1490134 w 3612445"/>
                <a:gd name="connsiteY1" fmla="*/ 3601155 h 3606602"/>
                <a:gd name="connsiteX2" fmla="*/ 0 w 3612445"/>
                <a:gd name="connsiteY2" fmla="*/ 880533 h 3606602"/>
                <a:gd name="connsiteX3" fmla="*/ 0 w 3612445"/>
                <a:gd name="connsiteY3" fmla="*/ 880533 h 3606602"/>
                <a:gd name="connsiteX4" fmla="*/ 0 w 3612445"/>
                <a:gd name="connsiteY4" fmla="*/ 880533 h 3606602"/>
                <a:gd name="connsiteX5" fmla="*/ 0 w 3612445"/>
                <a:gd name="connsiteY5" fmla="*/ 880533 h 3606602"/>
                <a:gd name="connsiteX6" fmla="*/ 0 w 3612445"/>
                <a:gd name="connsiteY6" fmla="*/ 880533 h 3606602"/>
                <a:gd name="connsiteX7" fmla="*/ 0 w 3612445"/>
                <a:gd name="connsiteY7" fmla="*/ 880533 h 360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2445" h="3606602">
                  <a:moveTo>
                    <a:pt x="3612445" y="0"/>
                  </a:moveTo>
                  <a:cubicBezTo>
                    <a:pt x="2852326" y="1727200"/>
                    <a:pt x="2092208" y="3454400"/>
                    <a:pt x="1490134" y="3601155"/>
                  </a:cubicBezTo>
                  <a:cubicBezTo>
                    <a:pt x="888060" y="3747910"/>
                    <a:pt x="0" y="880533"/>
                    <a:pt x="0" y="880533"/>
                  </a:cubicBezTo>
                  <a:lnTo>
                    <a:pt x="0" y="880533"/>
                  </a:lnTo>
                  <a:lnTo>
                    <a:pt x="0" y="880533"/>
                  </a:lnTo>
                  <a:lnTo>
                    <a:pt x="0" y="880533"/>
                  </a:lnTo>
                  <a:lnTo>
                    <a:pt x="0" y="880533"/>
                  </a:lnTo>
                  <a:lnTo>
                    <a:pt x="0" y="880533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476FB9-3F82-5B9D-D3CA-2F04C4404108}"/>
                </a:ext>
              </a:extLst>
            </p:cNvPr>
            <p:cNvSpPr/>
            <p:nvPr/>
          </p:nvSpPr>
          <p:spPr>
            <a:xfrm>
              <a:off x="9184096" y="2440353"/>
              <a:ext cx="206829" cy="185057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87CEFDB-AF3A-240D-722A-333C7A471F8E}"/>
                </a:ext>
              </a:extLst>
            </p:cNvPr>
            <p:cNvSpPr/>
            <p:nvPr/>
          </p:nvSpPr>
          <p:spPr>
            <a:xfrm>
              <a:off x="8701812" y="3356267"/>
              <a:ext cx="206829" cy="185057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E844605-0F75-3DE8-410A-D9A0211F5CDB}"/>
                </a:ext>
              </a:extLst>
            </p:cNvPr>
            <p:cNvSpPr/>
            <p:nvPr/>
          </p:nvSpPr>
          <p:spPr>
            <a:xfrm>
              <a:off x="8397450" y="3946738"/>
              <a:ext cx="206829" cy="185057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7A0D716-AB51-B1E6-EF16-CC3FB5EFBE7E}"/>
                </a:ext>
              </a:extLst>
            </p:cNvPr>
            <p:cNvSpPr/>
            <p:nvPr/>
          </p:nvSpPr>
          <p:spPr>
            <a:xfrm>
              <a:off x="8190621" y="4262248"/>
              <a:ext cx="206829" cy="185057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D1EADD8-2E96-4B69-50E4-A900A109C021}"/>
                </a:ext>
              </a:extLst>
            </p:cNvPr>
            <p:cNvSpPr/>
            <p:nvPr/>
          </p:nvSpPr>
          <p:spPr>
            <a:xfrm>
              <a:off x="8028647" y="4527439"/>
              <a:ext cx="206829" cy="185057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5FEF54-FB01-31AD-78B7-0F52CD4BEC47}"/>
                </a:ext>
              </a:extLst>
            </p:cNvPr>
            <p:cNvSpPr/>
            <p:nvPr/>
          </p:nvSpPr>
          <p:spPr>
            <a:xfrm>
              <a:off x="7838199" y="4768528"/>
              <a:ext cx="206829" cy="185057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BD06DF0-B46B-2DEC-273E-8C8A1791636D}"/>
                </a:ext>
              </a:extLst>
            </p:cNvPr>
            <p:cNvSpPr/>
            <p:nvPr/>
          </p:nvSpPr>
          <p:spPr>
            <a:xfrm>
              <a:off x="7680304" y="4957432"/>
              <a:ext cx="206829" cy="185057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8FC7F1-A272-80A0-ECE7-E6FE126CFBAD}"/>
                </a:ext>
              </a:extLst>
            </p:cNvPr>
            <p:cNvSpPr/>
            <p:nvPr/>
          </p:nvSpPr>
          <p:spPr>
            <a:xfrm>
              <a:off x="7544507" y="5075394"/>
              <a:ext cx="206829" cy="185057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133D6E7-0FB2-BEB3-925C-CB659ABA06FF}"/>
                </a:ext>
              </a:extLst>
            </p:cNvPr>
            <p:cNvSpPr/>
            <p:nvPr/>
          </p:nvSpPr>
          <p:spPr>
            <a:xfrm>
              <a:off x="7353900" y="5133030"/>
              <a:ext cx="206829" cy="185057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41BFBC-925C-849E-AD22-04A122975631}"/>
                  </a:ext>
                </a:extLst>
              </p:cNvPr>
              <p:cNvSpPr txBox="1"/>
              <p:nvPr/>
            </p:nvSpPr>
            <p:spPr>
              <a:xfrm>
                <a:off x="1392964" y="4646547"/>
                <a:ext cx="8964539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100" dirty="0"/>
                  <a:t>To do this, we need to know which direction the decreases the output of the cost function</a:t>
                </a:r>
                <a14:m>
                  <m:oMath xmlns:m="http://schemas.openxmlformats.org/officeDocument/2006/math">
                    <m:r>
                      <a:rPr lang="en-GB" sz="21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1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100" dirty="0"/>
                  <a:t>. </a:t>
                </a:r>
              </a:p>
              <a:p>
                <a:endParaRPr lang="en-US" sz="2100" dirty="0"/>
              </a:p>
              <a:p>
                <a:r>
                  <a:rPr lang="en-US" sz="2100" dirty="0"/>
                  <a:t>The gradient </a:t>
                </a:r>
                <a14:m>
                  <m:oMath xmlns:m="http://schemas.openxmlformats.org/officeDocument/2006/math">
                    <m:r>
                      <a:rPr lang="en-US" sz="2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sz="21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n-GB" sz="21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GB" sz="21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GB" sz="21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1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GB" sz="21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/>
                  <a:t> tells us this direction. 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41BFBC-925C-849E-AD22-04A122975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964" y="4646547"/>
                <a:ext cx="8964539" cy="1384995"/>
              </a:xfrm>
              <a:prstGeom prst="rect">
                <a:avLst/>
              </a:prstGeom>
              <a:blipFill>
                <a:blip r:embed="rId8"/>
                <a:stretch>
                  <a:fillRect l="-707" t="-2727" r="-1273" b="-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8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739ECB5-095A-A71E-14BC-BC03E20B55AD}"/>
                  </a:ext>
                </a:extLst>
              </p:cNvPr>
              <p:cNvSpPr txBox="1"/>
              <p:nvPr/>
            </p:nvSpPr>
            <p:spPr>
              <a:xfrm>
                <a:off x="1349121" y="573771"/>
                <a:ext cx="4391855" cy="2677656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/>
                  <a:t>2. Loop until convergence:</a:t>
                </a:r>
              </a:p>
              <a:p>
                <a:r>
                  <a:rPr lang="en-US" sz="2400" dirty="0"/>
                  <a:t>   </a:t>
                </a:r>
              </a:p>
              <a:p>
                <a:r>
                  <a:rPr lang="en-US" sz="2400" dirty="0"/>
                  <a:t>       Calculate cost/loss function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endParaRPr lang="en-US" sz="2400" i="1" dirty="0"/>
              </a:p>
              <a:p>
                <a:r>
                  <a:rPr lang="en-US" sz="2400" dirty="0"/>
                  <a:t>   </a:t>
                </a:r>
              </a:p>
              <a:p>
                <a:pPr lvl="1"/>
                <a:r>
                  <a:rPr lang="en-US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Update weights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739ECB5-095A-A71E-14BC-BC03E20B5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121" y="573771"/>
                <a:ext cx="4391855" cy="2677656"/>
              </a:xfrm>
              <a:prstGeom prst="rect">
                <a:avLst/>
              </a:prstGeom>
              <a:blipFill>
                <a:blip r:embed="rId4"/>
                <a:stretch>
                  <a:fillRect l="-1714" t="-930" b="-3256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41BFBC-925C-849E-AD22-04A122975631}"/>
                  </a:ext>
                </a:extLst>
              </p:cNvPr>
              <p:cNvSpPr txBox="1"/>
              <p:nvPr/>
            </p:nvSpPr>
            <p:spPr>
              <a:xfrm>
                <a:off x="1392963" y="3830257"/>
                <a:ext cx="5597497" cy="10618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The gradient </a:t>
                </a:r>
                <a14:m>
                  <m:oMath xmlns:m="http://schemas.openxmlformats.org/officeDocument/2006/math">
                    <m:r>
                      <a:rPr lang="en-US" sz="2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sz="21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n-GB" sz="21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GB" sz="21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GB" sz="21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1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GB" sz="21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/>
                  <a:t> is a vector that consists of partial derivatives with respect to all weights and biases. 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41BFBC-925C-849E-AD22-04A122975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963" y="3830257"/>
                <a:ext cx="5597497" cy="1061829"/>
              </a:xfrm>
              <a:prstGeom prst="rect">
                <a:avLst/>
              </a:prstGeom>
              <a:blipFill>
                <a:blip r:embed="rId5"/>
                <a:stretch>
                  <a:fillRect l="-1131" t="-3529" r="-452" b="-1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B95BE055-137B-8E87-9D4B-90AD9FF8D445}"/>
              </a:ext>
            </a:extLst>
          </p:cNvPr>
          <p:cNvGrpSpPr/>
          <p:nvPr/>
        </p:nvGrpSpPr>
        <p:grpSpPr>
          <a:xfrm>
            <a:off x="8153096" y="1054971"/>
            <a:ext cx="2364894" cy="4357546"/>
            <a:chOff x="4284163" y="1548117"/>
            <a:chExt cx="2364894" cy="43575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A7346C0-3E8A-42FA-2677-94763E7A6164}"/>
                    </a:ext>
                  </a:extLst>
                </p:cNvPr>
                <p:cNvSpPr txBox="1"/>
                <p:nvPr/>
              </p:nvSpPr>
              <p:spPr>
                <a:xfrm>
                  <a:off x="5723844" y="5048890"/>
                  <a:ext cx="725610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D7F32D-C04D-1895-EFB3-EE4F3AB2A8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3844" y="5048890"/>
                  <a:ext cx="725610" cy="85677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86FF069-2A92-86E9-D579-C73054ABD4CF}"/>
                    </a:ext>
                  </a:extLst>
                </p:cNvPr>
                <p:cNvSpPr txBox="1"/>
                <p:nvPr/>
              </p:nvSpPr>
              <p:spPr>
                <a:xfrm>
                  <a:off x="5704958" y="4077295"/>
                  <a:ext cx="725609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033A90C-6609-534D-D04E-8BF59538D0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4958" y="4077295"/>
                  <a:ext cx="725609" cy="85677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EC9DF27-EE3C-4D2E-2803-133D869E02DC}"/>
                    </a:ext>
                  </a:extLst>
                </p:cNvPr>
                <p:cNvSpPr txBox="1"/>
                <p:nvPr/>
              </p:nvSpPr>
              <p:spPr>
                <a:xfrm>
                  <a:off x="5723845" y="2519712"/>
                  <a:ext cx="725609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25B2716-8BD2-C135-C219-A43259BBDA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3845" y="2519712"/>
                  <a:ext cx="725609" cy="85677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6E267D9-A785-B274-6CEE-04A846805962}"/>
                    </a:ext>
                  </a:extLst>
                </p:cNvPr>
                <p:cNvSpPr txBox="1"/>
                <p:nvPr/>
              </p:nvSpPr>
              <p:spPr>
                <a:xfrm>
                  <a:off x="5677376" y="1548117"/>
                  <a:ext cx="769752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01B3479-63F9-90F9-C3E6-D4145BF23A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7376" y="1548117"/>
                  <a:ext cx="769752" cy="85677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0FFAF6B-C964-0B0C-3361-EAEE45925337}"/>
                    </a:ext>
                  </a:extLst>
                </p:cNvPr>
                <p:cNvSpPr txBox="1"/>
                <p:nvPr/>
              </p:nvSpPr>
              <p:spPr>
                <a:xfrm>
                  <a:off x="4284163" y="3239518"/>
                  <a:ext cx="1177289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  <m:r>
                          <a:rPr lang="en-US" sz="3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𝐂</m:t>
                        </m:r>
                        <m:r>
                          <a:rPr lang="en-US" sz="3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</m:oMath>
                    </m:oMathPara>
                  </a14:m>
                  <a:endParaRPr lang="en-PH" sz="3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4DE2B31-E5C8-615C-69B5-38A1AE3E5A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4163" y="3239518"/>
                  <a:ext cx="1177289" cy="55399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Left Bracket 54">
              <a:extLst>
                <a:ext uri="{FF2B5EF4-FFF2-40B4-BE49-F238E27FC236}">
                  <a16:creationId xmlns:a16="http://schemas.microsoft.com/office/drawing/2014/main" id="{5E0BDF8D-D004-E5D3-98CE-F22B50B605F2}"/>
                </a:ext>
              </a:extLst>
            </p:cNvPr>
            <p:cNvSpPr/>
            <p:nvPr/>
          </p:nvSpPr>
          <p:spPr>
            <a:xfrm>
              <a:off x="5461452" y="1652226"/>
              <a:ext cx="50031" cy="4130566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8FD46D5-CD97-61B1-B8DE-EADB8CACE3EB}"/>
                </a:ext>
              </a:extLst>
            </p:cNvPr>
            <p:cNvSpPr txBox="1"/>
            <p:nvPr/>
          </p:nvSpPr>
          <p:spPr>
            <a:xfrm>
              <a:off x="5965098" y="3292465"/>
              <a:ext cx="240775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.</a:t>
              </a:r>
            </a:p>
            <a:p>
              <a:r>
                <a:rPr lang="en-US" sz="1500" b="1" dirty="0"/>
                <a:t>.</a:t>
              </a:r>
            </a:p>
            <a:p>
              <a:r>
                <a:rPr lang="en-US" sz="1500" b="1" dirty="0"/>
                <a:t>.</a:t>
              </a:r>
              <a:endParaRPr lang="en-PH" sz="1500" b="1" dirty="0"/>
            </a:p>
          </p:txBody>
        </p:sp>
        <p:sp>
          <p:nvSpPr>
            <p:cNvPr id="57" name="Left Bracket 56">
              <a:extLst>
                <a:ext uri="{FF2B5EF4-FFF2-40B4-BE49-F238E27FC236}">
                  <a16:creationId xmlns:a16="http://schemas.microsoft.com/office/drawing/2014/main" id="{B75162C1-1B52-8CD8-300D-7FB7BAE9B377}"/>
                </a:ext>
              </a:extLst>
            </p:cNvPr>
            <p:cNvSpPr/>
            <p:nvPr/>
          </p:nvSpPr>
          <p:spPr>
            <a:xfrm rot="10800000">
              <a:off x="6599026" y="1652226"/>
              <a:ext cx="50031" cy="4130566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307026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739ECB5-095A-A71E-14BC-BC03E20B55AD}"/>
                  </a:ext>
                </a:extLst>
              </p:cNvPr>
              <p:cNvSpPr txBox="1"/>
              <p:nvPr/>
            </p:nvSpPr>
            <p:spPr>
              <a:xfrm>
                <a:off x="1349121" y="573771"/>
                <a:ext cx="4391855" cy="2677656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/>
                  <a:t>2. Loop until convergence:</a:t>
                </a:r>
              </a:p>
              <a:p>
                <a:r>
                  <a:rPr lang="en-US" sz="2400" dirty="0"/>
                  <a:t>   </a:t>
                </a:r>
              </a:p>
              <a:p>
                <a:r>
                  <a:rPr lang="en-US" sz="2400" dirty="0"/>
                  <a:t>       Calculate cost/loss function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endParaRPr lang="en-US" sz="2400" i="1" dirty="0"/>
              </a:p>
              <a:p>
                <a:r>
                  <a:rPr lang="en-US" sz="2400" dirty="0"/>
                  <a:t>   </a:t>
                </a:r>
              </a:p>
              <a:p>
                <a:pPr lvl="1"/>
                <a:r>
                  <a:rPr lang="en-US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Update weights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739ECB5-095A-A71E-14BC-BC03E20B5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121" y="573771"/>
                <a:ext cx="4391855" cy="2677656"/>
              </a:xfrm>
              <a:prstGeom prst="rect">
                <a:avLst/>
              </a:prstGeom>
              <a:blipFill>
                <a:blip r:embed="rId4"/>
                <a:stretch>
                  <a:fillRect l="-1714" t="-930" b="-3256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BCFD6ED-7C9C-551D-AE9C-B9A7B8E99C15}"/>
                  </a:ext>
                </a:extLst>
              </p:cNvPr>
              <p:cNvSpPr txBox="1"/>
              <p:nvPr/>
            </p:nvSpPr>
            <p:spPr>
              <a:xfrm>
                <a:off x="4774721" y="4375316"/>
                <a:ext cx="2642552" cy="699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7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7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7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7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7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7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PH" sz="27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PH" sz="27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27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7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27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PH" sz="27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27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endParaRPr lang="en-PH" sz="27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BCFD6ED-7C9C-551D-AE9C-B9A7B8E99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721" y="4375316"/>
                <a:ext cx="2642552" cy="699422"/>
              </a:xfrm>
              <a:prstGeom prst="rect">
                <a:avLst/>
              </a:prstGeom>
              <a:blipFill>
                <a:blip r:embed="rId5"/>
                <a:stretch>
                  <a:fillRect l="-2857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222745BC-D52D-65CA-8BFB-E1B118CC5799}"/>
              </a:ext>
            </a:extLst>
          </p:cNvPr>
          <p:cNvSpPr txBox="1"/>
          <p:nvPr/>
        </p:nvSpPr>
        <p:spPr>
          <a:xfrm>
            <a:off x="1349121" y="3816676"/>
            <a:ext cx="762396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/>
              <a:t>Once we know the gradient, we update the weight using the formula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34F519-B110-833D-6B99-962089EB0C92}"/>
                  </a:ext>
                </a:extLst>
              </p:cNvPr>
              <p:cNvSpPr txBox="1"/>
              <p:nvPr/>
            </p:nvSpPr>
            <p:spPr>
              <a:xfrm>
                <a:off x="1349121" y="5256490"/>
                <a:ext cx="9444217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PH" sz="2100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PH" sz="2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100" dirty="0"/>
                  <a:t> is the learning rate which is a hyperparameter that determines the step size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34F519-B110-833D-6B99-962089EB0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121" y="5256490"/>
                <a:ext cx="9444217" cy="415498"/>
              </a:xfrm>
              <a:prstGeom prst="rect">
                <a:avLst/>
              </a:prstGeom>
              <a:blipFill>
                <a:blip r:embed="rId6"/>
                <a:stretch>
                  <a:fillRect l="-805" t="-8824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85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5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0" y="359228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Review of Gradient Descent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ADAC8-A923-DAFF-275E-7C8E95BBFF9A}"/>
                  </a:ext>
                </a:extLst>
              </p:cNvPr>
              <p:cNvSpPr txBox="1"/>
              <p:nvPr/>
            </p:nvSpPr>
            <p:spPr>
              <a:xfrm>
                <a:off x="511374" y="1642936"/>
                <a:ext cx="4128992" cy="461665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1. Initialize weights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randomly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ADAC8-A923-DAFF-275E-7C8E95BBF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74" y="1642936"/>
                <a:ext cx="4128992" cy="461665"/>
              </a:xfrm>
              <a:prstGeom prst="rect">
                <a:avLst/>
              </a:prstGeom>
              <a:blipFill>
                <a:blip r:embed="rId4"/>
                <a:stretch>
                  <a:fillRect l="-1824" t="-5000" r="-912" b="-22500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BB7038-DA62-1B86-838E-F61F6E47DACB}"/>
                  </a:ext>
                </a:extLst>
              </p:cNvPr>
              <p:cNvSpPr txBox="1"/>
              <p:nvPr/>
            </p:nvSpPr>
            <p:spPr>
              <a:xfrm>
                <a:off x="556159" y="2333337"/>
                <a:ext cx="4391855" cy="2677656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/>
                  <a:t>2. Loop until convergence:</a:t>
                </a:r>
              </a:p>
              <a:p>
                <a:r>
                  <a:rPr lang="en-US" sz="2400" dirty="0"/>
                  <a:t>   </a:t>
                </a:r>
              </a:p>
              <a:p>
                <a:r>
                  <a:rPr lang="en-US" sz="2400" dirty="0"/>
                  <a:t>       Calculate cost/loss function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endParaRPr lang="en-US" sz="2400" i="1" dirty="0"/>
              </a:p>
              <a:p>
                <a:r>
                  <a:rPr lang="en-US" sz="2400" dirty="0"/>
                  <a:t>   </a:t>
                </a:r>
              </a:p>
              <a:p>
                <a:pPr lvl="1"/>
                <a:r>
                  <a:rPr lang="en-US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Update weights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BB7038-DA62-1B86-838E-F61F6E47D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59" y="2333337"/>
                <a:ext cx="4391855" cy="2677656"/>
              </a:xfrm>
              <a:prstGeom prst="rect">
                <a:avLst/>
              </a:prstGeom>
              <a:blipFill>
                <a:blip r:embed="rId5"/>
                <a:stretch>
                  <a:fillRect l="-1714" t="-935" b="-3738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7B03FF3-8647-52BB-952D-896A92DAF253}"/>
              </a:ext>
            </a:extLst>
          </p:cNvPr>
          <p:cNvSpPr txBox="1"/>
          <p:nvPr/>
        </p:nvSpPr>
        <p:spPr>
          <a:xfrm>
            <a:off x="556160" y="5239729"/>
            <a:ext cx="2469051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3. Return weights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58632B-6705-9EF2-1A2B-38DD545CBD56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>
            <a:off x="8129175" y="3333914"/>
            <a:ext cx="931476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6B787C1-9765-9375-EAF3-4D0A69D9DA8B}"/>
              </a:ext>
            </a:extLst>
          </p:cNvPr>
          <p:cNvSpPr/>
          <p:nvPr/>
        </p:nvSpPr>
        <p:spPr>
          <a:xfrm>
            <a:off x="9060652" y="3097613"/>
            <a:ext cx="494677" cy="47260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EB021A-A6D2-465C-F367-818E023E6279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9555328" y="3333914"/>
            <a:ext cx="883727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F1DAF5E-21BB-F2C6-130B-02758033F79B}"/>
              </a:ext>
            </a:extLst>
          </p:cNvPr>
          <p:cNvSpPr/>
          <p:nvPr/>
        </p:nvSpPr>
        <p:spPr>
          <a:xfrm>
            <a:off x="7634498" y="3097613"/>
            <a:ext cx="494677" cy="47260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9D70A7-1C0F-DA4E-59A2-675F1BFF1F61}"/>
              </a:ext>
            </a:extLst>
          </p:cNvPr>
          <p:cNvSpPr/>
          <p:nvPr/>
        </p:nvSpPr>
        <p:spPr>
          <a:xfrm>
            <a:off x="10439055" y="3099367"/>
            <a:ext cx="494677" cy="47260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AB9236-5DC3-6169-A32A-43D8B6427CEB}"/>
              </a:ext>
            </a:extLst>
          </p:cNvPr>
          <p:cNvSpPr txBox="1"/>
          <p:nvPr/>
        </p:nvSpPr>
        <p:spPr>
          <a:xfrm>
            <a:off x="9813561" y="3047583"/>
            <a:ext cx="18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E1949C-A804-BF54-5843-54477B5AF0AC}"/>
              </a:ext>
            </a:extLst>
          </p:cNvPr>
          <p:cNvCxnSpPr>
            <a:cxnSpLocks/>
            <a:stCxn id="18" idx="6"/>
            <a:endCxn id="12" idx="2"/>
          </p:cNvCxnSpPr>
          <p:nvPr/>
        </p:nvCxnSpPr>
        <p:spPr>
          <a:xfrm>
            <a:off x="6861293" y="3333914"/>
            <a:ext cx="773206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A7CAD37-F94B-42AF-EE9A-8C3560B322BA}"/>
              </a:ext>
            </a:extLst>
          </p:cNvPr>
          <p:cNvSpPr/>
          <p:nvPr/>
        </p:nvSpPr>
        <p:spPr>
          <a:xfrm>
            <a:off x="6366616" y="3097613"/>
            <a:ext cx="494677" cy="47260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3FF6B4F-E892-A7F1-91E6-D6B198671323}"/>
              </a:ext>
            </a:extLst>
          </p:cNvPr>
          <p:cNvGrpSpPr/>
          <p:nvPr/>
        </p:nvGrpSpPr>
        <p:grpSpPr>
          <a:xfrm>
            <a:off x="6936818" y="2890834"/>
            <a:ext cx="3233051" cy="374100"/>
            <a:chOff x="6834378" y="3644164"/>
            <a:chExt cx="3233051" cy="3741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64E77C6-1A2D-3832-E973-7B555BFD6E00}"/>
                    </a:ext>
                  </a:extLst>
                </p:cNvPr>
                <p:cNvSpPr txBox="1"/>
                <p:nvPr/>
              </p:nvSpPr>
              <p:spPr>
                <a:xfrm>
                  <a:off x="9572752" y="3648932"/>
                  <a:ext cx="4946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64E77C6-1A2D-3832-E973-7B555BFD6E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2752" y="3648932"/>
                  <a:ext cx="494677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623E36C-B4CB-04C5-198B-B72FCB7159EA}"/>
                    </a:ext>
                  </a:extLst>
                </p:cNvPr>
                <p:cNvSpPr txBox="1"/>
                <p:nvPr/>
              </p:nvSpPr>
              <p:spPr>
                <a:xfrm>
                  <a:off x="8199401" y="3644164"/>
                  <a:ext cx="5482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623E36C-B4CB-04C5-198B-B72FCB7159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401" y="3644164"/>
                  <a:ext cx="54825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0921CAE-34DD-266C-836D-6F3D84585B92}"/>
                    </a:ext>
                  </a:extLst>
                </p:cNvPr>
                <p:cNvSpPr txBox="1"/>
                <p:nvPr/>
              </p:nvSpPr>
              <p:spPr>
                <a:xfrm>
                  <a:off x="6834378" y="3648932"/>
                  <a:ext cx="4394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0921CAE-34DD-266C-836D-6F3D84585B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4378" y="3648932"/>
                  <a:ext cx="439448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9549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3941</TotalTime>
  <Words>477</Words>
  <Application>Microsoft Macintosh PowerPoint</Application>
  <PresentationFormat>Widescreen</PresentationFormat>
  <Paragraphs>184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(Body)</vt:lpstr>
      <vt:lpstr>Calibri Body</vt:lpstr>
      <vt:lpstr>Calibri Light</vt:lpstr>
      <vt:lpstr>Cambria Math</vt:lpstr>
      <vt:lpstr>Wingdings</vt:lpstr>
      <vt:lpstr>Office Theme</vt:lpstr>
      <vt:lpstr>Neural Networks in Practice: Mini-Batches</vt:lpstr>
      <vt:lpstr>Outline</vt:lpstr>
      <vt:lpstr>Review of Gradient Descent</vt:lpstr>
      <vt:lpstr>Review of Gradient Descent</vt:lpstr>
      <vt:lpstr>Review of Gradient Descent</vt:lpstr>
      <vt:lpstr>PowerPoint Presentation</vt:lpstr>
      <vt:lpstr>PowerPoint Presentation</vt:lpstr>
      <vt:lpstr>PowerPoint Presentation</vt:lpstr>
      <vt:lpstr>Review of Gradient Descent</vt:lpstr>
      <vt:lpstr>Stochastic Gradient Descent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680</cp:revision>
  <dcterms:created xsi:type="dcterms:W3CDTF">2022-05-11T03:47:05Z</dcterms:created>
  <dcterms:modified xsi:type="dcterms:W3CDTF">2024-04-24T11:21:48Z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