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ppm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sldIdLst>
    <p:sldId id="257" r:id="rId2"/>
    <p:sldId id="609" r:id="rId3"/>
    <p:sldId id="611" r:id="rId4"/>
    <p:sldId id="612" r:id="rId5"/>
    <p:sldId id="576" r:id="rId6"/>
    <p:sldId id="594" r:id="rId7"/>
    <p:sldId id="595" r:id="rId8"/>
    <p:sldId id="596" r:id="rId9"/>
    <p:sldId id="597" r:id="rId10"/>
    <p:sldId id="598" r:id="rId11"/>
    <p:sldId id="601" r:id="rId12"/>
    <p:sldId id="602" r:id="rId13"/>
    <p:sldId id="603" r:id="rId14"/>
    <p:sldId id="604" r:id="rId15"/>
    <p:sldId id="605" r:id="rId16"/>
    <p:sldId id="606" r:id="rId17"/>
    <p:sldId id="613" r:id="rId18"/>
    <p:sldId id="614" r:id="rId19"/>
    <p:sldId id="615" r:id="rId20"/>
    <p:sldId id="616" r:id="rId21"/>
    <p:sldId id="617" r:id="rId22"/>
    <p:sldId id="618" r:id="rId23"/>
    <p:sldId id="619" r:id="rId24"/>
    <p:sldId id="620" r:id="rId25"/>
    <p:sldId id="621" r:id="rId26"/>
    <p:sldId id="622" r:id="rId27"/>
    <p:sldId id="623" r:id="rId28"/>
    <p:sldId id="624" r:id="rId29"/>
    <p:sldId id="625" r:id="rId30"/>
    <p:sldId id="626" r:id="rId31"/>
    <p:sldId id="627" r:id="rId32"/>
    <p:sldId id="628" r:id="rId33"/>
    <p:sldId id="629" r:id="rId34"/>
    <p:sldId id="630" r:id="rId35"/>
    <p:sldId id="631" r:id="rId36"/>
    <p:sldId id="632" r:id="rId37"/>
    <p:sldId id="634" r:id="rId38"/>
    <p:sldId id="633" r:id="rId39"/>
    <p:sldId id="635" r:id="rId40"/>
    <p:sldId id="636" r:id="rId41"/>
    <p:sldId id="637" r:id="rId42"/>
    <p:sldId id="638" r:id="rId43"/>
    <p:sldId id="639" r:id="rId44"/>
    <p:sldId id="640" r:id="rId45"/>
    <p:sldId id="641" r:id="rId46"/>
    <p:sldId id="642" r:id="rId47"/>
    <p:sldId id="643" r:id="rId48"/>
    <p:sldId id="644" r:id="rId49"/>
    <p:sldId id="645" r:id="rId50"/>
    <p:sldId id="646" r:id="rId51"/>
    <p:sldId id="647" r:id="rId52"/>
    <p:sldId id="648" r:id="rId53"/>
    <p:sldId id="649" r:id="rId54"/>
    <p:sldId id="650" r:id="rId55"/>
    <p:sldId id="651" r:id="rId56"/>
    <p:sldId id="652" r:id="rId57"/>
    <p:sldId id="653" r:id="rId58"/>
    <p:sldId id="654" r:id="rId59"/>
    <p:sldId id="655" r:id="rId60"/>
    <p:sldId id="656" r:id="rId61"/>
    <p:sldId id="657" r:id="rId62"/>
    <p:sldId id="658" r:id="rId63"/>
    <p:sldId id="659" r:id="rId64"/>
    <p:sldId id="660" r:id="rId65"/>
    <p:sldId id="661" r:id="rId66"/>
    <p:sldId id="599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475" autoAdjust="0"/>
    <p:restoredTop sz="89123" autoAdjust="0"/>
  </p:normalViewPr>
  <p:slideViewPr>
    <p:cSldViewPr snapToGrid="0">
      <p:cViewPr>
        <p:scale>
          <a:sx n="125" d="100"/>
          <a:sy n="125" d="100"/>
        </p:scale>
        <p:origin x="115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91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90318-556E-D7AF-0436-A3FD1B159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1BF6B2-4155-CEF1-D8E1-C160906E9E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56828F-9FE5-258B-F339-2A1A8952A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E8C3-F036-0775-D897-EEFA94ACF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11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64FC1-0122-2029-EE71-7624CFF62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A40BBF-ECEB-EC89-E334-51A658A794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5624B3-3B69-D21B-6B3A-37DE7E6A0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349A6-E8F4-4B65-4AEC-80F03D881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48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A5754-812E-2877-F870-EBA807AC1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4A1D8E-933C-0408-4EC4-9BE67ED1C6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9E43D0-4ADC-2C2C-8D90-7BCF9C41F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4E340-ED58-D005-81B2-756824261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28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7E8AF-776A-7D6D-5F7B-C0E1FD376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6A8B9F-056C-85B8-3104-526CED0E52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1C9FA2-E538-460B-CA0C-F36FC21C1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470CF-FBBF-8DBA-8AE9-98EF3D161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31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FD05D-A2FB-3F60-1AD5-23638300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EF9944-B4D8-963C-03FD-595BFEBF11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75CDFD-FDBD-7EB9-8F58-8F6ADFAD3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C4D4F-0203-C6A0-D17B-18EC3CD520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6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D1820-13DB-05C4-90C8-313A833B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DA3601-B591-B600-9D44-BE41FD897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F076DB-86CF-BE42-4FE9-195F4150D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56B18-5DB2-C3B8-77B4-B8F92E84A3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69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6FB1E-FF91-824E-300E-69D29CEAD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FCE9A7-7413-B790-DDA1-4989BBCE1C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5EDC9A-2D7C-A567-5509-FDBBE9623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1CCF8-6A00-7A8E-BD39-CAE834245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22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FD63B-8C66-E9E3-A6BC-B7C1F86B1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16423D-625C-3946-675D-B3EAC007FC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CA3F78-41EA-2F53-43A2-0EF8C529E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92125-B100-1C08-D701-AFC6F6E895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51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77242-36E6-5508-7D77-FD21643BA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696EEF-16DC-A329-0DD5-FD1A451E7B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458134-F4A6-F2F2-C642-5245C930D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5A8DC-18CF-26B8-7E79-B6467E6AC3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9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95337-5783-2A7E-F465-B3330E8B0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0CC6AF-32EC-9D13-8805-10443E10E8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4AC3B-9DA3-A7A4-B77D-B3D4807C8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91C82-D4C1-E4FD-39D4-DEE780C91F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38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F43A7-B7D5-A3E3-A3AD-07CF32F92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503B14-6850-D9BC-C828-456689F9D5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BF4ABC-2448-4CE0-2D21-7621EB0154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5718D-D921-89FB-8DBE-796E3DBD95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C6431-B260-8436-1C66-110DF054B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83EDA1-2C97-9F3F-0F9E-EC30980614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D5E2BD-3325-AA3F-8331-280407A2D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F8D57-705C-3D08-0758-307F2445ED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58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ACF6F-2C23-F9AA-CA7C-3CCE2280E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7B4B1F-CA31-91F3-63BA-D1DB235A74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DF18A0-880B-9791-54A8-0EF91F99E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1EF87-6012-F362-F7BF-128031B62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75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9E622-AB46-D4E3-90F7-104B190B3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F47DA1-F812-409A-0335-4C860824E8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646F24-BBDE-EBF5-4F75-2E7D14E35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DD059-1733-8348-2913-AD3371A6A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73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57358-F297-2E94-A9D5-5B5087EB3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5C62B6-80A7-41DB-E173-0286E94CB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77FDA2-CFB9-6DCB-67DE-474A271C7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9DD21-8DEF-A0A9-DCD9-C8826813DE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69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40245-9ECE-924F-C81C-D1B370898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436876-C22B-C420-0A06-266548C7F1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53200E-98F6-964F-C66A-A3D024220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7CC65-33D1-653C-C536-AF454A84DF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265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2DA7A-8E8E-05B3-5EAE-8E7EFB2FE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AEED51-7E38-08F0-F74E-CAEC0C78FE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BDC7BD-D9EB-E575-AB78-AD8C73E2F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FD705-0F78-41A2-4218-8CF370DDCD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564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1527B-C990-CB77-D21B-B5B15EA7C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96E2E6-A421-8BAA-C47D-1685BDBF43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6E195C-B2B6-9CDA-54C6-67DF4A2ABE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47CA0-F2F8-DD45-2372-D571EC90B9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271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68E7D-6B71-6F30-CAA2-8E1E5ABD2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A7212B-9284-9D5B-0CE5-4F323BC68B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31A25D-5EF6-053B-E796-5F6ABFC28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98849-1D6F-30B0-ECF0-B52509B7B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099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17C5E-AFC4-BC73-3D81-1E3F17C72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29B3EF-FD0A-D72F-FF2E-14B2D3393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7480B8-163C-5474-F1DC-FD181D23E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3950A-40C9-ACEB-94C4-A50A3A604C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78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6C71F-5016-38B1-02B5-0F9CE9AE0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7BFFC7-8832-B199-A7C2-514674AE76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DF3C28-567C-2377-1B88-97CF9063B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D93FE-74D4-7DAB-BA2D-34CFB322E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97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88D36-0243-8D8B-FF42-6334FA892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8D3212-6AE2-A5A0-E00B-402163F853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F78926-ECE9-B84C-D0E0-3D5B0D913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1C19B-93A1-B52D-90D2-969C0789FC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DBBC0-1529-1A17-7EA5-6B5E2CF13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A559B-CF4C-EE1D-E074-8E2B39782A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2E6CDD-A4F8-0D38-A2F5-F692B3E26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57425-97BC-A346-CDF2-FC592E9E8A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49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7FAE1-E15F-2881-9268-5D2790FB1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6F3438-B993-7219-3DDD-A5A26DC2F1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9250C6-C6CB-42EC-FC2A-03D87D076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C7B1A-93B5-AAA3-FD7A-A4C5FB41B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461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65984-2F6F-1509-DBB6-AA5D463C0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028CE8-2CFA-EDEA-D3B6-939E2D00E8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BC253B-ABDA-516D-32A9-7AAA335D2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CF347-11BF-6040-813A-1B57D5FC3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493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561F9-1657-FB7A-C363-07B0DBD5E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7C3914-7AC4-0398-49C4-681ED0440D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1D05E1-0AA0-3828-03A0-DB0B05318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1AD5E-7994-B44A-3056-C741AEE11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4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986D6-EE15-0927-986C-4AF33B69B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F31D4A-8B5D-B7BA-0FA6-A750C59B66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9B74B4-3320-6A98-3D63-058502C94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D4AEC-23AD-B312-59A4-885069E22A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155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D058A-05D4-D5A5-EFF7-2AF5DE381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A95E0E-4D24-A258-CC64-99ED4FA88B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DA3961-C42D-4C89-60D4-5BEC2456A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4AAA9-648F-7435-980B-FCC5CAC378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436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6CC9C-1E2C-FA00-6D44-00126823B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8B72F-8A97-1D50-7FF4-55FA77559A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F3FE75-F8A1-308A-B0C0-FEF3231B1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5FB78-443B-DB48-51BF-04A4D1BC8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450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F6546-04F1-AB68-436F-A6DE354CC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F6907F-2A65-7029-3CD1-ABE05465E4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E39833-DCB5-96DB-4222-2C810A3F9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C8010-59DD-2C84-DA7B-6CE3DD72D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891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B81FA-843E-2434-37C4-61F53BC6C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003A07-B0FC-82C5-1D13-6E0BC57BC5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5496C8-6CF0-1E58-B018-C1BC9CFE2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025AD-35E7-75C8-F0B0-0D994AA41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040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54EF3-913A-65A1-21F0-E988B4E46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437D96-3A35-943A-D32B-67281FF465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922A48-6A32-86CC-8B19-3D040791B9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E9AC2-A8D0-417E-46FB-CC2B29D806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5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E27A3-E261-CB1C-D3BC-683A65623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D19BC0-ADB9-586D-E239-B2CCCEB370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EBBF27-2784-4657-0051-F7EC294AA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74194-436A-3BC3-0079-5E781B8EC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103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BAC51-4F3E-BD3D-D93C-AEF1F86C1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689D48-8545-1FA7-77FE-9E7CCD8646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B0E538-6938-3D29-8EDC-EAEA50D78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533A3-8A3A-6C6B-715C-9431A0C3A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7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91250-9BF9-A051-F14D-CFC197167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06B276-15A2-0E77-56B0-580D194937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3D5C04-A6F0-5C11-5409-0C1313F50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29386-2A4F-7203-FD28-6C3EABF70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629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AD88B-B191-2718-C51A-7C341E4A9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E09BE7-5486-9C28-795A-405D5FF805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67A663-339B-979B-FB9A-1B7E29514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3CF9C-8A41-B6FF-C559-D51DF90E78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381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8F92A-186B-080F-9659-A011EABDC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8FAC54-B3BD-CCE1-F3CA-B86AA9389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7BDD03-91C5-ED41-E28C-EA90152DD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E0C7B-70C6-D8E7-A4F8-BEEC298315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90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47D27-D12C-8DFA-4E04-7F134502A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E1CA81-D9B2-5E29-119E-C00389C2E9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64815A-7146-4607-1005-F111E1E1D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002C4-DACF-F169-946F-A6FB52D6C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846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CAE4F-97B8-2151-AB47-127129713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413295-FE91-DBAF-F25E-A31809DD3D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92076D-EA6E-8CD9-5B01-DDE6355EA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740A8-31C5-E1AB-59BC-A2C94C090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207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2EB60-E8C1-2A57-046D-510E7F0D4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5D083-C5C8-10E0-120A-7C33A9D772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F2213A-1058-75A9-950F-BBEE2B8F9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5A84A-ADC5-E195-B56A-43C51457BC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476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A149E-255F-E267-BFEA-29B3DCE1D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F62308-8853-4505-E442-87DEB8D47B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971B09-6A5B-C462-076D-38E1BB57A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F765F-D40C-6D51-A55F-A02CD50A7C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290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5B0E5-8F58-2C56-32CE-A76125CD2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17F8B5-F281-29E6-0B3F-6A4BE7FEF6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360F5D-0E22-65D7-BCD9-575F313E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E076-B75E-DDC1-E0D4-5AD509D842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656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519BA-4B91-0B49-BFA8-9FC5B4B09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46E518-3F8C-F2C5-D510-1EB73C9577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C0C926-5875-8CC3-9CCB-FD97F7C4A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4492C-5759-3AF1-EB8E-BBEED3086F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14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E01BC-BF37-0A38-5DAD-AFF8514AA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C9F4C3-6703-51BA-82C5-06FCF19A6D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F5C82E-CF94-36C8-C43D-ACAF08976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13961-EFD6-2419-0AF4-49E3664A82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779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88C08-F8E6-FA6F-EF30-0F60BFE10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0F1527-883E-37A0-212C-DD93288BA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1BE397-D5A3-77E9-84E4-546C04480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D88AB-25C2-31A8-35E2-F8F418D79B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134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33690-7C40-A1FB-0B79-EC457C1A7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62A88C-89A4-9F14-EA73-759DA62E68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CAF55B-3129-0EC7-F983-9A9A27123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FAC9C-A57A-9170-B9BF-DB53FBE2A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150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8CD63-D694-82B3-5FC4-9706085A7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0A7083-5FED-AE55-AAE6-15BAC41D64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B999F8-8FFC-714B-7C2E-E3E22AB4D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C91FE-A2BC-B9B1-2070-8393D7BA6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17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78A2B-2F98-B8D6-DC15-8CF2F0E86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7DB91C-9B9F-F57D-F382-1B3BC95C08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C0FFB9-C947-26CC-B0C8-76F31B835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A5714-A5DC-738E-D30E-3C2E0BEBB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186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46CD4-6F12-56DB-BA9E-7F8865B7D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19F5A5-4831-4A9B-4C76-073F767182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3A57C3-F329-524F-ABEC-3B174335B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59B99-87FB-3C5A-A13F-1BB5846767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072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6E2CC-295C-4BFD-E270-8F64BB50C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A86941-0A11-785D-33ED-B8F53944D6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60E40-B483-42A9-3E7C-40285978E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0EB5A-F3C6-A042-6099-534E8C3CA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315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82314-AE5E-F9C0-4652-BA660CFBE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3FF69B-B376-920D-5EDD-AF9C788DA5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0AD0C0-457E-9228-853A-5CF3E2F68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7C594-F9B1-196A-6E12-E9B2072466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30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2BEC3-F768-164A-C8B3-C30902B0C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84D2A3-C9E8-4984-AC7D-8D24C8BBC5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811702-9E15-08A7-BC70-1A29A5188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6199E-A1D5-BAE0-181B-B70A6D5E1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81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8476F-F319-AEB4-BE7E-AF43753AA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4D87B2-5212-9BC5-DA7B-6AAD43FAD0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63ABCE-EEC4-3E1C-524F-0BABCEED5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FC76D-97E4-0D21-C435-0BE6EF4A9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95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7A8EC-6888-909B-E85E-32AA81EAA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1D205D-4BA9-3EF2-1F5E-59C707EA00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7BC57E-C6C2-184A-49EA-0A6B7B289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2F01C-B1F4-6551-2226-4ADF1FDF82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96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B6358-5A7E-647A-672C-F546974D5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581ED-9757-62FB-B72F-E9F90C6420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C2A940-E636-E813-F237-8B628F63B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726EF-7F1A-BAC9-FBF6-D0D9E860BB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3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CCDEPLRL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pm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pm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pm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pm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55.xml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Convolutional Neural Network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BF45-8EF3-01A2-B075-E6046812B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580ADF-FCDB-3FA2-8F88-F5DBD446C902}"/>
              </a:ext>
            </a:extLst>
          </p:cNvPr>
          <p:cNvSpPr txBox="1"/>
          <p:nvPr/>
        </p:nvSpPr>
        <p:spPr>
          <a:xfrm>
            <a:off x="1138520" y="5557882"/>
            <a:ext cx="7319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We simply convert this grid of </a:t>
            </a:r>
            <a:r>
              <a:rPr lang="en-PH" sz="3000" b="1" dirty="0"/>
              <a:t>6x6 pixels </a:t>
            </a:r>
            <a:r>
              <a:rPr lang="en-PH" sz="3000" dirty="0"/>
              <a:t>into a single column of </a:t>
            </a:r>
            <a:r>
              <a:rPr lang="en-PH" sz="3000" b="1" dirty="0"/>
              <a:t>36 input nodes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797D41-CD68-B35F-F288-572EE6FB6673}"/>
              </a:ext>
            </a:extLst>
          </p:cNvPr>
          <p:cNvGraphicFramePr>
            <a:graphicFrameLocks noGrp="1"/>
          </p:cNvGraphicFramePr>
          <p:nvPr/>
        </p:nvGraphicFramePr>
        <p:xfrm>
          <a:off x="652179" y="1387437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pic>
        <p:nvPicPr>
          <p:cNvPr id="10" name="Picture 9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17AF99F1-0EC2-1581-6D8F-4D61C8991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692" y="867334"/>
            <a:ext cx="334165" cy="57600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4337F69-3D23-A994-9640-72365408B5DA}"/>
              </a:ext>
            </a:extLst>
          </p:cNvPr>
          <p:cNvSpPr/>
          <p:nvPr/>
        </p:nvSpPr>
        <p:spPr>
          <a:xfrm>
            <a:off x="5615164" y="3069000"/>
            <a:ext cx="2588546" cy="7200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5698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3E600-440E-76E7-01B7-00091C740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62AD7D-ED6F-FB4E-E8C4-6D7FEB61A1D5}"/>
              </a:ext>
            </a:extLst>
          </p:cNvPr>
          <p:cNvSpPr txBox="1"/>
          <p:nvPr/>
        </p:nvSpPr>
        <p:spPr>
          <a:xfrm>
            <a:off x="5652617" y="4297654"/>
            <a:ext cx="5327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So we have </a:t>
            </a:r>
            <a:r>
              <a:rPr lang="en-PH" sz="3000" b="1" dirty="0"/>
              <a:t>36 connections </a:t>
            </a:r>
            <a:r>
              <a:rPr lang="en-PH" sz="3000" dirty="0"/>
              <a:t>from the input node to the </a:t>
            </a:r>
            <a:r>
              <a:rPr lang="en-PH" sz="3000" b="1" dirty="0">
                <a:solidFill>
                  <a:srgbClr val="FF0000"/>
                </a:solidFill>
              </a:rPr>
              <a:t>hidden layer</a:t>
            </a:r>
          </a:p>
        </p:txBody>
      </p:sp>
      <p:pic>
        <p:nvPicPr>
          <p:cNvPr id="10" name="Picture 9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E9B53F54-C570-5651-6F5F-EB0B04224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039" y="888829"/>
            <a:ext cx="334165" cy="57600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098ABA4F-FF3F-8BFE-240D-6CBCECC006A5}"/>
              </a:ext>
            </a:extLst>
          </p:cNvPr>
          <p:cNvSpPr/>
          <p:nvPr/>
        </p:nvSpPr>
        <p:spPr>
          <a:xfrm>
            <a:off x="2486864" y="3238915"/>
            <a:ext cx="987342" cy="38016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4CE1E9C3-8B79-8366-7089-D7DB253E4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38" y="2529000"/>
            <a:ext cx="1854088" cy="18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583D827-D2AA-40F2-F340-47FE500BCB2D}"/>
                  </a:ext>
                </a:extLst>
              </p:cNvPr>
              <p:cNvSpPr/>
              <p:nvPr/>
            </p:nvSpPr>
            <p:spPr>
              <a:xfrm>
                <a:off x="5732929" y="1943388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583D827-D2AA-40F2-F340-47FE500BCB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29" y="1943388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22B0CFF-31B3-5ADD-78EF-A9B05F9D9972}"/>
                  </a:ext>
                </a:extLst>
              </p:cNvPr>
              <p:cNvSpPr/>
              <p:nvPr/>
            </p:nvSpPr>
            <p:spPr>
              <a:xfrm>
                <a:off x="8277317" y="1943388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22B0CFF-31B3-5ADD-78EF-A9B05F9D9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317" y="1943388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B32C86-F044-9C1E-379F-0484783244A2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647329" y="2400588"/>
            <a:ext cx="16299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BF493B-101A-4162-5A4F-2A84F9FFB69D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974912"/>
            <a:ext cx="1644971" cy="1425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A926A5-1966-3CBF-BBEF-063CB54E985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6382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E3C48C-12E7-12F1-F75C-4D5FF2A53B7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4148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3DB65A-BFFD-4ED4-CC22-5F9F375291A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9733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77B9C5-10CB-EAD8-CBB0-BD7A4A5B0AE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785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572DFF-93BB-2637-DA99-F48D746BC88E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145095"/>
            <a:ext cx="1644971" cy="1255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0430CC-27BA-C5E2-7CCD-CC5E4204AAB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329193"/>
            <a:ext cx="1644971" cy="1071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CAEAD7-9954-1150-FB89-B1D7041C5175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476375"/>
            <a:ext cx="1644971" cy="924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F511125-0B8F-D0A5-16F2-BE565220E49E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638300"/>
            <a:ext cx="1644971" cy="762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7A6BB13-F006-2860-080A-45C34A55A3F9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772841"/>
            <a:ext cx="1644971" cy="6277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F60983F-D9E3-C539-46FB-58841F9F2C17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938481"/>
            <a:ext cx="1644971" cy="4621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382FB60-3BDF-8FAD-9BB4-ED3410AE95B8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2108200"/>
            <a:ext cx="1644971" cy="292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A34BEF-FBEB-05EA-C64C-09ED6284AE21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2279650"/>
            <a:ext cx="1644971" cy="1209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B6B895-8B4A-2FB8-865D-4693BD5CCD5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4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F8AE693-FE17-9BC1-68BC-5B6E00D5F57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97712" y="2400588"/>
            <a:ext cx="1635217" cy="1794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4CA26D9-6694-346E-E334-CF326A77283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7466" y="2400588"/>
            <a:ext cx="1625463" cy="3491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3CCA574-F3F2-BBD8-0AF7-51E79991B2D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7466" y="2400588"/>
            <a:ext cx="1625463" cy="5016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61F6FE9-060C-2C97-28EC-198ACC30C9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6542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D10FAF3-FDF9-0BBA-2ADB-9C4FAD5E85A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8031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60F0BB1-1C48-D88A-8EA2-E33814DA678A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9872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A0F8B7D-2333-BDB1-09EC-26E3106FF10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1126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9A4AF4-76E0-A2B7-DDAB-80386B84046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3043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9728198-8E84-C925-3A4B-19771184638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4274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B9A4D5F-1183-E0D1-555C-1399678FB29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16167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5EA4DE9-EC6C-E4A1-D7D5-47859F02A86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751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A5403AA-B71F-9E0C-9867-D861351F655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32203" y="2400588"/>
            <a:ext cx="1600726" cy="19134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8D52588-A6AB-26CB-B519-2633CD60E1B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2090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46BB015-3263-0614-F527-706003B8D6E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34015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34DB769-8520-ECCA-5635-D1DBAC56720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3213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15D0B99-24A3-9C04-2B91-6520DAF0E2E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999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7BDF25D-AF31-D50C-F5F8-10A7E7B3C5E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97712" y="2400588"/>
            <a:ext cx="1635217" cy="28549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6368351-ADBF-4708-FD88-EDC43253353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7332" y="2400588"/>
            <a:ext cx="1615597" cy="22662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F283410-62A4-DA42-4575-4F1DB010CE7A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24123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FB1E05C-AA4F-D060-5F4F-E04FDC79215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5605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A7EE3D9-CD49-4C79-A4C4-657767D95F2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705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30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E8BA0-6FA9-9750-49BA-72177189C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FC5E16-C69C-D9D1-26B3-8A24B6484394}"/>
              </a:ext>
            </a:extLst>
          </p:cNvPr>
          <p:cNvSpPr txBox="1"/>
          <p:nvPr/>
        </p:nvSpPr>
        <p:spPr>
          <a:xfrm>
            <a:off x="5652617" y="4297654"/>
            <a:ext cx="5327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That means we have </a:t>
            </a:r>
            <a:r>
              <a:rPr lang="en-PH" sz="3000" b="1" dirty="0"/>
              <a:t>36 weights </a:t>
            </a:r>
            <a:r>
              <a:rPr lang="en-PH" sz="3000" dirty="0"/>
              <a:t>to optimize with </a:t>
            </a:r>
            <a:r>
              <a:rPr lang="en-PH" sz="3000" b="1" dirty="0"/>
              <a:t>backpropagation.</a:t>
            </a:r>
            <a:endParaRPr lang="en-PH" sz="3000" b="1" dirty="0">
              <a:solidFill>
                <a:srgbClr val="FF0000"/>
              </a:solidFill>
            </a:endParaRPr>
          </a:p>
        </p:txBody>
      </p:sp>
      <p:pic>
        <p:nvPicPr>
          <p:cNvPr id="10" name="Picture 9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76A47185-D270-1B46-E459-EB9FE69E4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039" y="888829"/>
            <a:ext cx="334165" cy="57600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9A7995E9-A24F-6F1F-C32D-15E75C2E5E49}"/>
              </a:ext>
            </a:extLst>
          </p:cNvPr>
          <p:cNvSpPr/>
          <p:nvPr/>
        </p:nvSpPr>
        <p:spPr>
          <a:xfrm>
            <a:off x="2486864" y="3238915"/>
            <a:ext cx="987342" cy="38016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2E2F16EE-B140-7DB0-02FF-7CC53CB04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38" y="2529000"/>
            <a:ext cx="1854088" cy="18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4D7428B-6DB9-E06C-1893-ABB6DFAEBB84}"/>
                  </a:ext>
                </a:extLst>
              </p:cNvPr>
              <p:cNvSpPr/>
              <p:nvPr/>
            </p:nvSpPr>
            <p:spPr>
              <a:xfrm>
                <a:off x="5732929" y="1943388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4D7428B-6DB9-E06C-1893-ABB6DFAEB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29" y="1943388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0F705A-3526-9F41-8833-295D9B5FDB30}"/>
                  </a:ext>
                </a:extLst>
              </p:cNvPr>
              <p:cNvSpPr/>
              <p:nvPr/>
            </p:nvSpPr>
            <p:spPr>
              <a:xfrm>
                <a:off x="8277317" y="1943388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0F705A-3526-9F41-8833-295D9B5FD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317" y="1943388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DDFA74-37D1-B0C4-C15C-37B938945FF3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647329" y="2400588"/>
            <a:ext cx="16299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D70BC3-E177-979C-9059-0BE8A7302CE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974912"/>
            <a:ext cx="1644971" cy="1425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B4FAD5-B480-BECB-D0A4-9CCE9891FED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6382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422521-AE91-0752-8721-D648B6A2404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4148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D5B4CB-885B-4244-FA95-B3EDD9D5B21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9733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56CFD4-8DE6-1870-CFB6-C5810EF8DFF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785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02A5DA-E595-2430-5930-26A901DD945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145095"/>
            <a:ext cx="1644971" cy="1255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11D7F2-4E47-6476-5D62-0F68E6C92396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329193"/>
            <a:ext cx="1644971" cy="1071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D5EB052-4D67-5EA0-4AD7-69C536C7777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476375"/>
            <a:ext cx="1644971" cy="924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5AE51E-46E8-0CD0-DCB1-965C9A5D3506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638300"/>
            <a:ext cx="1644971" cy="762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1B391DC-EC64-B856-A637-5E5E7018A459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772841"/>
            <a:ext cx="1644971" cy="6277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9D548C-C1C5-BD31-0C20-702A4A2A623E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938481"/>
            <a:ext cx="1644971" cy="4621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1BD713D-FBA9-E1D7-BCB1-F3411F183275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2108200"/>
            <a:ext cx="1644971" cy="292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AE29FEA-8E21-565E-D975-DDEA56A8C1F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2279650"/>
            <a:ext cx="1644971" cy="1209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69B0DDA-0CAE-D574-C283-FD94A12B44F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4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56ECB12-0C1F-5C57-797E-8F4BF4901DE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97712" y="2400588"/>
            <a:ext cx="1635217" cy="1794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CFB96C9-9B43-65CA-5221-1EE895FDDB9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7466" y="2400588"/>
            <a:ext cx="1625463" cy="3491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10ADB1-CB64-60FA-F066-249FC7307E5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7466" y="2400588"/>
            <a:ext cx="1625463" cy="5016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16C702C-CB4B-1138-0F0E-33657E3D491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6542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D340985-8B92-BE8D-317A-45EF437A603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8031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08B3A35-A6B6-921E-2AD5-A42C6B9C84E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9872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3B29956-C7D3-6C2A-0221-3E92C5DE589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1126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63EEEF9-FEAE-C335-42C3-CA8A34A0E54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3043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E5469E3-3BA0-C914-D20F-A0899773B15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4274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AB14F4E-DEFB-2C98-0A82-BDFAE0FAE0E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16167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89A3087-7F7F-C40B-9B93-E1375967987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751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10DF0B5-ACA3-6598-AF1E-E36E2F61658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32203" y="2400588"/>
            <a:ext cx="1600726" cy="19134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F1712AF-C680-866A-18EF-5DCD8AC8920A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2090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6397651-0106-F533-227F-91ED8A42DCC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34015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872BCD-8A3B-0111-004E-BCDB109F9C6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3213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A6B9CF2-CC3E-3216-CE64-B84C3D1155B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999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D3D4D5F-C220-0317-8B0E-46CFDF31C06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97712" y="2400588"/>
            <a:ext cx="1635217" cy="28549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B5081FB-49FD-36C0-6C18-E1AE1484AD8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7332" y="2400588"/>
            <a:ext cx="1615597" cy="22662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156244C-FE2D-2131-F843-7CFEF20E179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24123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A879B7F-0AFA-D2B7-7FCE-422D86EF41F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5605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4D8D2DD-53D8-B054-0E64-2DAA08DC88E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705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46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A7BC6-B29F-8420-D602-72003D454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626B47-6707-1D3A-16D0-95EC8F71A21E}"/>
              </a:ext>
            </a:extLst>
          </p:cNvPr>
          <p:cNvSpPr txBox="1"/>
          <p:nvPr/>
        </p:nvSpPr>
        <p:spPr>
          <a:xfrm>
            <a:off x="5652617" y="4297654"/>
            <a:ext cx="5970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Because this image is only small </a:t>
            </a:r>
            <a:r>
              <a:rPr lang="en-PH" sz="3000" b="1" dirty="0"/>
              <a:t>(6x6) </a:t>
            </a:r>
            <a:r>
              <a:rPr lang="en-PH" sz="3000" dirty="0"/>
              <a:t>and black and white, something like this could work.</a:t>
            </a:r>
            <a:endParaRPr lang="en-PH" sz="3000" b="1" dirty="0">
              <a:solidFill>
                <a:srgbClr val="FF0000"/>
              </a:solidFill>
            </a:endParaRPr>
          </a:p>
        </p:txBody>
      </p:sp>
      <p:pic>
        <p:nvPicPr>
          <p:cNvPr id="10" name="Picture 9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D98A98BA-782C-D22E-EC0D-79811DF4E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039" y="888829"/>
            <a:ext cx="334165" cy="57600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9BB5032-4BC0-05D0-13A2-015D033981F1}"/>
              </a:ext>
            </a:extLst>
          </p:cNvPr>
          <p:cNvSpPr/>
          <p:nvPr/>
        </p:nvSpPr>
        <p:spPr>
          <a:xfrm>
            <a:off x="2486864" y="3238915"/>
            <a:ext cx="987342" cy="38016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742566E7-F8E2-5B24-541B-C89450D73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38" y="2529000"/>
            <a:ext cx="1854088" cy="18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A7247A-67AA-989A-448A-80136F266663}"/>
                  </a:ext>
                </a:extLst>
              </p:cNvPr>
              <p:cNvSpPr/>
              <p:nvPr/>
            </p:nvSpPr>
            <p:spPr>
              <a:xfrm>
                <a:off x="5732929" y="1943388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A7247A-67AA-989A-448A-80136F266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29" y="1943388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A571E7E-5E8A-3C34-BF9C-4FC98B376F36}"/>
                  </a:ext>
                </a:extLst>
              </p:cNvPr>
              <p:cNvSpPr/>
              <p:nvPr/>
            </p:nvSpPr>
            <p:spPr>
              <a:xfrm>
                <a:off x="8277317" y="1943388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A571E7E-5E8A-3C34-BF9C-4FC98B376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317" y="1943388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8FDAFF-0A00-1B48-17E7-D3D801EDD53A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647329" y="2400588"/>
            <a:ext cx="16299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C282CF-A371-7030-1A1B-ED1C39712D87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974912"/>
            <a:ext cx="1644971" cy="1425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235274-BFCF-FA26-A0E5-01953C3ABC1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6382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D09E3D-FFBC-B801-E5B3-B3B102693E8A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4148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3CBC97-86BD-72E3-EBBB-011BF021349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9733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27992A-F25E-2123-8A22-3A34B82D783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785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FB6B42-6934-171A-52A4-55DFD19461F1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145095"/>
            <a:ext cx="1644971" cy="1255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BBD721-37BB-3B70-08A5-C40280D96508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329193"/>
            <a:ext cx="1644971" cy="1071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FEAC948-19BC-ACF2-E082-0EAE3CBEBB3E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476375"/>
            <a:ext cx="1644971" cy="924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B7B0424-CF98-9525-D0C0-6D14CE5D22CB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638300"/>
            <a:ext cx="1644971" cy="762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479D90-ED09-4E38-B4B4-4797E0AED669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772841"/>
            <a:ext cx="1644971" cy="6277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ECCD4BD-F7C2-1A1C-1823-7C30EC4994C9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938481"/>
            <a:ext cx="1644971" cy="4621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1C2144-43C5-EED3-3248-3F8E9BD3259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2108200"/>
            <a:ext cx="1644971" cy="292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690D52-EBAC-118D-587C-317F4F94882D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2279650"/>
            <a:ext cx="1644971" cy="1209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361C563-F1DC-1193-6AE1-AAAF7695117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4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9D76C5D-6DB3-CE72-33B9-A67F10E5BD3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97712" y="2400588"/>
            <a:ext cx="1635217" cy="1794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786D3D4-38AF-890B-6FAE-C44E7B8E767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7466" y="2400588"/>
            <a:ext cx="1625463" cy="3491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084D0A4-EFD6-455A-BB10-8BDD2C79433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7466" y="2400588"/>
            <a:ext cx="1625463" cy="5016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884D69D-FBA4-CDDE-8ADE-A9B7C382485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6542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DF4B570-484E-F327-0BAC-A7AB00CADC3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8031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18C7659-DB0B-61A2-9A04-8E7284E267C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9872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E74D3EE-039B-EF35-CEFA-DC0E1E134B1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1126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F3DFA6F-94D7-6D17-8F33-DEBD06DBFBA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3043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58C58AB-C47D-D026-20B3-BFCC97F5192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4274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2404D50-58DB-3E40-81DC-533B7F22240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16167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418EC55-645D-2C99-3DF1-31E810F187E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751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A6700E6-DE82-68EE-9799-E3494A46C0D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32203" y="2400588"/>
            <a:ext cx="1600726" cy="19134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7DA654E-A1FD-910B-1DB7-6D7C0C91AD2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2090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FD11BB-3667-83CF-D9F8-0D1A5918598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34015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A559444-857A-EAF0-56E7-84876FE9E9D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3213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670201F-EEED-4973-0AE9-B2D6B47F6A4A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999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14950EE-5C0B-F784-8EAF-40CB1F46115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97712" y="2400588"/>
            <a:ext cx="1635217" cy="28549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22047F5-D41E-D7EA-5FDE-CF9A7AB857C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7332" y="2400588"/>
            <a:ext cx="1615597" cy="22662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E8D6D84-3FCD-6703-8787-5A747011130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24123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4CDCF75-30CC-1950-72F5-AE7C5F1EE61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5605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0BE4CB3-3CB3-E9D9-01AF-670957A398F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705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83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8095C-2201-00F6-3C05-F11A766ED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06788E-AF34-E1A9-C39F-C9F9710A63EF}"/>
              </a:ext>
            </a:extLst>
          </p:cNvPr>
          <p:cNvSpPr txBox="1"/>
          <p:nvPr/>
        </p:nvSpPr>
        <p:spPr>
          <a:xfrm>
            <a:off x="5652617" y="4297654"/>
            <a:ext cx="53273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However, if we had a larger image like </a:t>
            </a:r>
            <a:r>
              <a:rPr lang="en-PH" sz="3000" b="1" dirty="0"/>
              <a:t>100x100 pixels </a:t>
            </a:r>
            <a:r>
              <a:rPr lang="en-PH" sz="3000" dirty="0"/>
              <a:t>which is still small compared to real world pictures</a:t>
            </a:r>
            <a:endParaRPr lang="en-PH" sz="3000" b="1" dirty="0">
              <a:solidFill>
                <a:srgbClr val="FF0000"/>
              </a:solidFill>
            </a:endParaRPr>
          </a:p>
        </p:txBody>
      </p:sp>
      <p:pic>
        <p:nvPicPr>
          <p:cNvPr id="10" name="Picture 9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C2C9D119-CA38-7AF8-2AE8-1408BCB93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039" y="888829"/>
            <a:ext cx="334165" cy="57600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771500D-29FB-BBC8-D8E0-002F05734CEE}"/>
              </a:ext>
            </a:extLst>
          </p:cNvPr>
          <p:cNvSpPr/>
          <p:nvPr/>
        </p:nvSpPr>
        <p:spPr>
          <a:xfrm>
            <a:off x="2486864" y="3238915"/>
            <a:ext cx="987342" cy="38016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298D5543-7079-37ED-EC9E-8D7F5325E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38" y="2529000"/>
            <a:ext cx="1854088" cy="18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61F2775-2770-A440-3545-66FB25D229E7}"/>
                  </a:ext>
                </a:extLst>
              </p:cNvPr>
              <p:cNvSpPr/>
              <p:nvPr/>
            </p:nvSpPr>
            <p:spPr>
              <a:xfrm>
                <a:off x="5732929" y="1943388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61F2775-2770-A440-3545-66FB25D22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29" y="1943388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4AA6721-E45A-88BF-3202-5C0240C2600D}"/>
                  </a:ext>
                </a:extLst>
              </p:cNvPr>
              <p:cNvSpPr/>
              <p:nvPr/>
            </p:nvSpPr>
            <p:spPr>
              <a:xfrm>
                <a:off x="8277317" y="1943388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4AA6721-E45A-88BF-3202-5C0240C26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317" y="1943388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4F4D63-7C29-FA06-D429-B89D2CD53D90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647329" y="2400588"/>
            <a:ext cx="16299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BD8E80-1172-032A-C653-30AF84580306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974912"/>
            <a:ext cx="1644971" cy="1425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4709D7-FB7D-2B55-064B-1E4C99FBB8E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6382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DDD159-ACBE-4E54-A1F9-D4BEC68D682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4148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6051FE-BD73-1A40-1CCE-3B6A14CF518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9733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A6C0E77-A1AF-F92C-A9E9-81F6F05DB89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785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09A977-253A-D54C-DD8F-65A1AC7F2B3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145095"/>
            <a:ext cx="1644971" cy="1255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5440F80-8A44-AEEE-8E91-522B99896EA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329193"/>
            <a:ext cx="1644971" cy="1071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69D0D0-3673-C5F4-E126-85F617EB6D7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476375"/>
            <a:ext cx="1644971" cy="924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A5D2CF-82F4-01F0-CE36-4EA24FBF0799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638300"/>
            <a:ext cx="1644971" cy="762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7CFE52F-1283-B084-64E6-2F77CC3921F8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772841"/>
            <a:ext cx="1644971" cy="6277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8D13F55-9C4D-BE55-D1F0-01D26DA85FD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938481"/>
            <a:ext cx="1644971" cy="4621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18E72B7-0B7C-3A15-4995-A896364FB78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2108200"/>
            <a:ext cx="1644971" cy="292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33D0E7-5A68-B5B7-2739-FBDCDE1D92F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2279650"/>
            <a:ext cx="1644971" cy="1209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60DD4B-90F2-6CF6-1C87-4BB4DAAD20A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4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8B71CBF-2103-E2E8-A18D-891F237CFA3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97712" y="2400588"/>
            <a:ext cx="1635217" cy="1794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5AED512-FACF-E074-4224-1513E62F5BD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7466" y="2400588"/>
            <a:ext cx="1625463" cy="3491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508E7B4-E435-E6F7-3B0D-BB0B936F321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7466" y="2400588"/>
            <a:ext cx="1625463" cy="5016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285503-EE70-C2D4-B7F9-454B92A160AA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6542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BDCBB06-A0FC-4B9E-706B-811F3B48470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8031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D62BC37-08EF-CD87-AE6B-0C6232950A3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9872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AA247C9-0AB8-3232-3DAB-110F4B4550A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1126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8B9BFD6-FDF8-409A-8269-E958CBA986E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3043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281EC54-3D81-9CB7-43E7-D99B840E563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4274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111E495-1882-6766-C7A2-D4AB8029AEC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16167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F64B606-AD15-B2E2-1E6C-1D65F7EB3DC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751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729A59E-8CAC-810A-B72B-707CFC88C18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32203" y="2400588"/>
            <a:ext cx="1600726" cy="19134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A239334-3E13-4D20-D21C-62FDEA5B2F5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2090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09612CE-C74B-DE8D-BC5D-042C9950A22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34015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393A988-9E8B-9F81-E787-C552447C8E2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3213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6F825AC-0E13-7FED-6EB9-DE188BD4C85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999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4C1025A-C6D1-4AEB-9DDA-E19BB1CF98D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97712" y="2400588"/>
            <a:ext cx="1635217" cy="28549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7A4A393-F124-0CB0-E554-AEB131639DA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7332" y="2400588"/>
            <a:ext cx="1615597" cy="22662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64EDB9B-A5D1-ADBA-E8E7-25ABC0DC7D2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24123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BD07B11-2DDC-7583-288E-ED0300D9EB2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5605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9BFDC29-AEF1-D64F-F27F-FD048130F00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705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485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DF194-BA79-3B5C-A3AE-0C30BCFB6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5E0B4C-F0D6-82B8-AD50-76B0F418B334}"/>
              </a:ext>
            </a:extLst>
          </p:cNvPr>
          <p:cNvSpPr txBox="1"/>
          <p:nvPr/>
        </p:nvSpPr>
        <p:spPr>
          <a:xfrm>
            <a:off x="5652617" y="4297654"/>
            <a:ext cx="53273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Then we would end up with </a:t>
            </a:r>
            <a:r>
              <a:rPr lang="en-PH" sz="3000" b="1" dirty="0"/>
              <a:t>10,000 weights </a:t>
            </a:r>
            <a:r>
              <a:rPr lang="en-PH" sz="3000" dirty="0"/>
              <a:t>that we need to optimize per node in the </a:t>
            </a:r>
            <a:r>
              <a:rPr lang="en-PH" sz="3000" b="1" dirty="0">
                <a:solidFill>
                  <a:srgbClr val="FF0000"/>
                </a:solidFill>
              </a:rPr>
              <a:t>hidden layer</a:t>
            </a:r>
          </a:p>
        </p:txBody>
      </p:sp>
      <p:pic>
        <p:nvPicPr>
          <p:cNvPr id="10" name="Picture 9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28590604-8ECF-3E93-910F-634EAFF28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039" y="888829"/>
            <a:ext cx="334165" cy="57600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929F5C-D859-9C00-34A8-BC58BDB34F38}"/>
              </a:ext>
            </a:extLst>
          </p:cNvPr>
          <p:cNvSpPr/>
          <p:nvPr/>
        </p:nvSpPr>
        <p:spPr>
          <a:xfrm>
            <a:off x="2486864" y="3238915"/>
            <a:ext cx="987342" cy="38016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B4CF319D-F699-D147-983C-972316791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38" y="2529000"/>
            <a:ext cx="1854088" cy="18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5766C06-D395-9603-C2A2-CF5FD7BCD370}"/>
                  </a:ext>
                </a:extLst>
              </p:cNvPr>
              <p:cNvSpPr/>
              <p:nvPr/>
            </p:nvSpPr>
            <p:spPr>
              <a:xfrm>
                <a:off x="5732929" y="1943388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5766C06-D395-9603-C2A2-CF5FD7BCD3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29" y="1943388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9F37E5A-5413-0DFD-E7FE-1126B3755DC5}"/>
                  </a:ext>
                </a:extLst>
              </p:cNvPr>
              <p:cNvSpPr/>
              <p:nvPr/>
            </p:nvSpPr>
            <p:spPr>
              <a:xfrm>
                <a:off x="8277317" y="1943388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9F37E5A-5413-0DFD-E7FE-1126B3755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317" y="1943388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D3E575-B7DB-2ABD-B7C0-BF8792704DF3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647329" y="2400588"/>
            <a:ext cx="16299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89298C-017E-DA0A-D103-A34551E3E1A6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974912"/>
            <a:ext cx="1644971" cy="1425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68BC8E-D025-A1D3-C35E-C7EB37EA684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6382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403661-665C-AC8D-3EC6-98D75E622B7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4148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ACE919-DB99-2452-5FAB-0CC8A10016D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9733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9C2B8B-9662-2D4A-F23F-95831AA50AA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785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6C2AD1-8DBB-02AE-CA05-441AFEB4D9E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145095"/>
            <a:ext cx="1644971" cy="1255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D4E498-4BAB-A42E-6C1D-F6DAE40003A2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329193"/>
            <a:ext cx="1644971" cy="1071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3D958F1-714E-74BD-2226-BF1E01ED95B8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476375"/>
            <a:ext cx="1644971" cy="924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9F96F8-B5DF-4FCB-3F71-03210770A65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638300"/>
            <a:ext cx="1644971" cy="762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A58E5C5-54A9-DD82-8D81-BC1CF5CF3A8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772841"/>
            <a:ext cx="1644971" cy="6277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6324133-4838-8B62-7950-543E5456906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938481"/>
            <a:ext cx="1644971" cy="4621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1388C49-44DD-D6FE-3483-DDA53D13FA0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2108200"/>
            <a:ext cx="1644971" cy="292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5CCDC2F-04E7-D9C8-84E4-65B5C34FDB8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2279650"/>
            <a:ext cx="1644971" cy="1209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5F8A92-DE0F-2FE5-13BB-8834A17F18F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4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713AF8D-A4B9-1BED-E725-C2D8324FE8B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97712" y="2400588"/>
            <a:ext cx="1635217" cy="1794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63178C7-9332-22B4-3235-874661378DF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7466" y="2400588"/>
            <a:ext cx="1625463" cy="3491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A6B1A58-E686-3372-2E61-C70B415D9CD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7466" y="2400588"/>
            <a:ext cx="1625463" cy="5016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61EE880-00BB-645E-9D3B-86E2DB0C1D4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6542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AC1171E-5F3D-A482-D68A-447205C2375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8031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6A3DF5F-0CF5-93B8-4453-6D2B2452389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9872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F0C1185-7C18-CA24-8A91-3C89F2CB6C6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1126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548FC30-F9CC-1B60-5C2A-371E0E814A9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3043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F8E251C-CDA4-4A5F-C2F5-E07B5136DABA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4274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FDA229F-6359-3232-7F5B-204334DDA87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16167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E2712AE-E6B4-69AE-C041-36C479AA1FD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751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DB3C216-D205-68CD-09FA-C7C31F94BA6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32203" y="2400588"/>
            <a:ext cx="1600726" cy="19134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EFD4A97-A189-F475-402B-ED721F7D0D0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2090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D01BB60-325B-AF8E-8410-0237579D716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34015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BE87790-1287-0810-561B-D44EBE7B186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3213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B25C3D5-2A88-32EC-EA8A-DE5581D6063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999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E001DE1-26B2-B199-5A43-3912CBE92CA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97712" y="2400588"/>
            <a:ext cx="1635217" cy="28549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5B20AD6-B2E1-6AB9-7EA5-1D9052AE0A6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7332" y="2400588"/>
            <a:ext cx="1615597" cy="22662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BD20758-F987-2E54-C35C-C6A8C15B596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24123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D03FD68-65A8-FA96-1B37-8944A215AF5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5605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85CFA0B-058F-0959-F887-48949274128A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705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506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82BDC-6362-6934-EF2A-EB6628697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292060-4E12-D065-5B87-D871B973E79F}"/>
              </a:ext>
            </a:extLst>
          </p:cNvPr>
          <p:cNvSpPr txBox="1"/>
          <p:nvPr/>
        </p:nvSpPr>
        <p:spPr>
          <a:xfrm>
            <a:off x="5652617" y="4297654"/>
            <a:ext cx="5327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So this method does not scale very well.</a:t>
            </a:r>
            <a:endParaRPr lang="en-PH" sz="3000" b="1" dirty="0">
              <a:solidFill>
                <a:srgbClr val="FF0000"/>
              </a:solidFill>
            </a:endParaRPr>
          </a:p>
        </p:txBody>
      </p:sp>
      <p:pic>
        <p:nvPicPr>
          <p:cNvPr id="10" name="Picture 9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2320E91C-AE01-0059-E58F-178BFE8F7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039" y="888829"/>
            <a:ext cx="334165" cy="576000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7F3C200-A4EE-5E4D-3F00-F0F892F37DEA}"/>
              </a:ext>
            </a:extLst>
          </p:cNvPr>
          <p:cNvSpPr/>
          <p:nvPr/>
        </p:nvSpPr>
        <p:spPr>
          <a:xfrm>
            <a:off x="2486864" y="3238915"/>
            <a:ext cx="987342" cy="38016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B9A38FA0-FED6-AFF4-A313-120342702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38" y="2529000"/>
            <a:ext cx="1854088" cy="18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07D1F3F-5791-F749-E07B-0FBDBD78CB5F}"/>
                  </a:ext>
                </a:extLst>
              </p:cNvPr>
              <p:cNvSpPr/>
              <p:nvPr/>
            </p:nvSpPr>
            <p:spPr>
              <a:xfrm>
                <a:off x="5732929" y="1943388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07D1F3F-5791-F749-E07B-0FBDBD78CB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29" y="1943388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F9045CE-CE45-926E-1DB0-8BB59C8FCB03}"/>
                  </a:ext>
                </a:extLst>
              </p:cNvPr>
              <p:cNvSpPr/>
              <p:nvPr/>
            </p:nvSpPr>
            <p:spPr>
              <a:xfrm>
                <a:off x="8277317" y="1943388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F9045CE-CE45-926E-1DB0-8BB59C8FCB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7317" y="1943388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C1551F-3968-37EB-1ACF-9FC54F8324EA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647329" y="2400588"/>
            <a:ext cx="16299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6856E2-A9F3-99AA-26D0-3FC068F15BC6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974912"/>
            <a:ext cx="1644971" cy="1425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41B046-525B-78D3-E851-C4667E275C9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6382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1EE95D-E34C-EA7E-A231-F4375FB00AC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4148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742285-F5EA-B810-EBE2-8EBE4A3BE4B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9733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7EDAFD-3780-0A26-D168-41B2F5D6091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785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6AA42F-0072-02D2-9985-F856B208DEF9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145095"/>
            <a:ext cx="1644971" cy="12554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851F3C-ECCD-B2CC-D59E-DE394B335490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329193"/>
            <a:ext cx="1644971" cy="1071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4228F4-66C6-44AD-819C-3D477D848FFB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476375"/>
            <a:ext cx="1644971" cy="9242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BB4901-E035-3056-30B8-0BEAA34FA7D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638300"/>
            <a:ext cx="1644971" cy="762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269FF9-F1A0-FF48-97B9-786CB7389AE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772841"/>
            <a:ext cx="1644971" cy="6277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7DBBEDD-1B91-F9F2-703C-03EB06F82D8E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1938481"/>
            <a:ext cx="1644971" cy="4621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4427973-CEF2-14E8-B3B4-D1BB2724968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2108200"/>
            <a:ext cx="1644971" cy="292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7E81441-8A23-D706-F39A-0D5F993BD66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87958" y="2279650"/>
            <a:ext cx="1644971" cy="1209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F08168E-978D-5442-8E09-1394E5084BA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87958" y="2400588"/>
            <a:ext cx="1644971" cy="343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7B7D22-C50C-7E93-2A2E-F76EBEB42FF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97712" y="2400588"/>
            <a:ext cx="1635217" cy="1794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63040B7-B242-BD39-114B-06E3D2940FE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7466" y="2400588"/>
            <a:ext cx="1625463" cy="3491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4DDDF77-24B3-BEE9-409E-889B22E12A9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7466" y="2400588"/>
            <a:ext cx="1625463" cy="5016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DC3592A-D880-830F-E476-E52E87DF89F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6542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B19873F-EECC-568A-53E4-AFEEE407DB5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8031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D285FC1-7425-5B63-EB86-B6728D67B88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9872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4C25AE5-7806-45BC-552B-F76CB02FF47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1126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2C605E0-FC94-98F6-A99E-A299DDBAEED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3043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8E770E8-9986-A637-24EC-7369A539FC7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4274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DD8F447-737B-CE1F-F924-B149FA41679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16167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0DC198F-07A5-C7B5-D64F-ABB0DCCBDABA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1751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1D9E12C-6548-2EDB-1492-2DDAE508E5B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32203" y="2400588"/>
            <a:ext cx="1600726" cy="19134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C6BD60-5CC2-A7D0-3564-4DA5105D4E5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20901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D6A662F-389D-DBD9-49C3-CFB19259C68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34015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844B51E-0BC7-96F7-98E2-D4C3AB59AF8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02941" y="2400588"/>
            <a:ext cx="1629988" cy="32132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75426BC-388A-8A35-B8CC-0AA0C1C7FB3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9999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CEF2280-7687-DF3D-C682-AA41DBF6E3F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097712" y="2400588"/>
            <a:ext cx="1635217" cy="28549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FD29E1C-999A-87BF-B1D7-F64C42760F1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7332" y="2400588"/>
            <a:ext cx="1615597" cy="22662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62BC57E-EF23-C60D-CF71-403E280FBB7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22449" y="2400588"/>
            <a:ext cx="1610480" cy="24123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2CD4DC2-CB0C-42E2-6563-8EEC348B1F9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5605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4D9FB1F-2436-3CEA-5AC1-3BE68FE449DB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112695" y="2400588"/>
            <a:ext cx="1620234" cy="2705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Graphic 2" descr="Thumbs Down with solid fill">
            <a:extLst>
              <a:ext uri="{FF2B5EF4-FFF2-40B4-BE49-F238E27FC236}">
                <a16:creationId xmlns:a16="http://schemas.microsoft.com/office/drawing/2014/main" id="{2C160D48-D1ED-F514-7070-D5A9D0FDD6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62323" y="47839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80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8EBFE5-C850-6FD0-E2EB-4CCB1376F90A}"/>
              </a:ext>
            </a:extLst>
          </p:cNvPr>
          <p:cNvSpPr txBox="1"/>
          <p:nvPr/>
        </p:nvSpPr>
        <p:spPr>
          <a:xfrm>
            <a:off x="735806" y="5212404"/>
            <a:ext cx="10544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Thus, classification of large and complicated images is usually done using </a:t>
            </a:r>
            <a:r>
              <a:rPr lang="en-PH" sz="3000" dirty="0" err="1"/>
              <a:t>somethind</a:t>
            </a:r>
            <a:r>
              <a:rPr lang="en-PH" sz="3000" dirty="0"/>
              <a:t> called a </a:t>
            </a:r>
            <a:r>
              <a:rPr lang="en-PH" sz="3000" b="1" dirty="0"/>
              <a:t>Convolutional Neural Network</a:t>
            </a:r>
          </a:p>
        </p:txBody>
      </p:sp>
      <p:pic>
        <p:nvPicPr>
          <p:cNvPr id="9" name="Picture 8" descr="A person in a suit&#10;&#10;AI-generated content may be incorrect.">
            <a:extLst>
              <a:ext uri="{FF2B5EF4-FFF2-40B4-BE49-F238E27FC236}">
                <a16:creationId xmlns:a16="http://schemas.microsoft.com/office/drawing/2014/main" id="{14E1FF1E-2C41-4307-DCC4-9FB88AF54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1" y="1540349"/>
            <a:ext cx="2426873" cy="3240000"/>
          </a:xfrm>
          <a:prstGeom prst="rect">
            <a:avLst/>
          </a:prstGeom>
        </p:spPr>
      </p:pic>
      <p:pic>
        <p:nvPicPr>
          <p:cNvPr id="10" name="Picture 9" descr="A black and white image of a person's face&#10;&#10;AI-generated content may be incorrect.">
            <a:extLst>
              <a:ext uri="{FF2B5EF4-FFF2-40B4-BE49-F238E27FC236}">
                <a16:creationId xmlns:a16="http://schemas.microsoft.com/office/drawing/2014/main" id="{865FE7F3-952C-1B37-5010-F3DEEDDF19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6553"/>
          <a:stretch/>
        </p:blipFill>
        <p:spPr>
          <a:xfrm>
            <a:off x="3398423" y="1540349"/>
            <a:ext cx="2609471" cy="3240000"/>
          </a:xfrm>
          <a:prstGeom prst="rect">
            <a:avLst/>
          </a:prstGeom>
        </p:spPr>
      </p:pic>
      <p:pic>
        <p:nvPicPr>
          <p:cNvPr id="11" name="Picture 10" descr="A black and white image of a person's face&#10;&#10;AI-generated content may be incorrect.">
            <a:extLst>
              <a:ext uri="{FF2B5EF4-FFF2-40B4-BE49-F238E27FC236}">
                <a16:creationId xmlns:a16="http://schemas.microsoft.com/office/drawing/2014/main" id="{FB6DDD98-D164-C330-D7C2-325865880B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410" r="32337"/>
          <a:stretch/>
        </p:blipFill>
        <p:spPr>
          <a:xfrm>
            <a:off x="6096000" y="1540349"/>
            <a:ext cx="2750344" cy="3240000"/>
          </a:xfrm>
          <a:prstGeom prst="rect">
            <a:avLst/>
          </a:prstGeom>
        </p:spPr>
      </p:pic>
      <p:pic>
        <p:nvPicPr>
          <p:cNvPr id="12" name="Picture 11" descr="A black and white image of a person's face&#10;&#10;AI-generated content may be incorrect.">
            <a:extLst>
              <a:ext uri="{FF2B5EF4-FFF2-40B4-BE49-F238E27FC236}">
                <a16:creationId xmlns:a16="http://schemas.microsoft.com/office/drawing/2014/main" id="{EDCB7763-F6EE-E15D-FCC0-0BC6CF6EB8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693" r="-351"/>
          <a:stretch/>
        </p:blipFill>
        <p:spPr>
          <a:xfrm>
            <a:off x="8875298" y="1540349"/>
            <a:ext cx="2547939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16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6C4EA-F19C-7273-2048-5EBA2C285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0DDEFC-E259-3A1E-3F86-927592E748B9}"/>
              </a:ext>
            </a:extLst>
          </p:cNvPr>
          <p:cNvSpPr txBox="1"/>
          <p:nvPr/>
        </p:nvSpPr>
        <p:spPr>
          <a:xfrm>
            <a:off x="2115506" y="5757907"/>
            <a:ext cx="8232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The first thing a </a:t>
            </a:r>
            <a:r>
              <a:rPr lang="en-PH" sz="3000" b="1" dirty="0"/>
              <a:t>Convolutional Neural Network </a:t>
            </a:r>
            <a:r>
              <a:rPr lang="en-PH" sz="3000" dirty="0"/>
              <a:t>does is apply a </a:t>
            </a:r>
            <a:r>
              <a:rPr lang="en-PH" sz="3000" b="1" dirty="0"/>
              <a:t>Filter</a:t>
            </a:r>
            <a:r>
              <a:rPr lang="en-PH" sz="3000" dirty="0"/>
              <a:t> to the Input image</a:t>
            </a:r>
            <a:endParaRPr lang="en-PH" sz="3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B17585-7379-1363-6389-D77932B69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612356"/>
              </p:ext>
            </p:extLst>
          </p:nvPr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7A433C-CBE0-FF67-6ECA-8A25839F0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589389"/>
              </p:ext>
            </p:extLst>
          </p:nvPr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6B9BDA-CF2A-91C6-9E45-755A163631E8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D3293-1CA8-1BB9-ACBE-39D8329F3C6D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</p:spTree>
    <p:extLst>
      <p:ext uri="{BB962C8B-B14F-4D97-AF65-F5344CB8AC3E}">
        <p14:creationId xmlns:p14="http://schemas.microsoft.com/office/powerpoint/2010/main" val="479920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EF0CE-A2F8-9FFF-0DB9-D064F2707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7E663C-3658-45D7-2CF7-72968E996D06}"/>
              </a:ext>
            </a:extLst>
          </p:cNvPr>
          <p:cNvSpPr txBox="1"/>
          <p:nvPr/>
        </p:nvSpPr>
        <p:spPr>
          <a:xfrm>
            <a:off x="1513762" y="5546957"/>
            <a:ext cx="9164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In </a:t>
            </a:r>
            <a:r>
              <a:rPr lang="en-PH" sz="3000" b="1" dirty="0"/>
              <a:t>Convolutional Neural Networks</a:t>
            </a:r>
            <a:r>
              <a:rPr lang="en-PH" sz="3000" dirty="0"/>
              <a:t>, a </a:t>
            </a:r>
            <a:r>
              <a:rPr lang="en-PH" sz="3000" b="1" dirty="0"/>
              <a:t>Filter</a:t>
            </a:r>
            <a:r>
              <a:rPr lang="en-PH" sz="3000" dirty="0"/>
              <a:t> is a smaller square that is commonly </a:t>
            </a:r>
            <a:r>
              <a:rPr lang="en-PH" sz="3000" b="1" dirty="0"/>
              <a:t>3 pixels by 3 pixels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80F1B7E-C9BF-2352-E025-A6798B1942E6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EDE5D9-A78B-E2BC-2DBC-40FC5D983C5A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34230DC-6C64-1611-63BF-C4F8B46B6874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E2C05-27AF-0640-A1AF-2D60F01B6A01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</p:spTree>
    <p:extLst>
      <p:ext uri="{BB962C8B-B14F-4D97-AF65-F5344CB8AC3E}">
        <p14:creationId xmlns:p14="http://schemas.microsoft.com/office/powerpoint/2010/main" val="189748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C04C-AB90-808F-2A30-F2196242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Image are Numbers</a:t>
            </a:r>
          </a:p>
        </p:txBody>
      </p:sp>
      <p:pic>
        <p:nvPicPr>
          <p:cNvPr id="4" name="Picture 3" descr="A person in a suit&#10;&#10;AI-generated content may be incorrect.">
            <a:extLst>
              <a:ext uri="{FF2B5EF4-FFF2-40B4-BE49-F238E27FC236}">
                <a16:creationId xmlns:a16="http://schemas.microsoft.com/office/drawing/2014/main" id="{F3F1E29A-CFBA-6F6A-300C-84C4FB0B3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1" y="2018980"/>
            <a:ext cx="2426873" cy="3240000"/>
          </a:xfrm>
          <a:prstGeom prst="rect">
            <a:avLst/>
          </a:prstGeom>
        </p:spPr>
      </p:pic>
      <p:pic>
        <p:nvPicPr>
          <p:cNvPr id="5" name="Picture 4" descr="A black and white image of a person's face&#10;&#10;AI-generated content may be incorrect.">
            <a:extLst>
              <a:ext uri="{FF2B5EF4-FFF2-40B4-BE49-F238E27FC236}">
                <a16:creationId xmlns:a16="http://schemas.microsoft.com/office/drawing/2014/main" id="{3ED9F7C8-7E6B-2D32-8F13-4046D425CF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6553"/>
          <a:stretch/>
        </p:blipFill>
        <p:spPr>
          <a:xfrm>
            <a:off x="3398423" y="2018980"/>
            <a:ext cx="2609471" cy="3240000"/>
          </a:xfrm>
          <a:prstGeom prst="rect">
            <a:avLst/>
          </a:prstGeom>
        </p:spPr>
      </p:pic>
      <p:pic>
        <p:nvPicPr>
          <p:cNvPr id="6" name="Picture 5" descr="A black and white image of a person's face&#10;&#10;AI-generated content may be incorrect.">
            <a:extLst>
              <a:ext uri="{FF2B5EF4-FFF2-40B4-BE49-F238E27FC236}">
                <a16:creationId xmlns:a16="http://schemas.microsoft.com/office/drawing/2014/main" id="{46AC396B-6F3F-625D-57A9-FB07AA4158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410" r="32337"/>
          <a:stretch/>
        </p:blipFill>
        <p:spPr>
          <a:xfrm>
            <a:off x="6096000" y="2018980"/>
            <a:ext cx="2750344" cy="3240000"/>
          </a:xfrm>
          <a:prstGeom prst="rect">
            <a:avLst/>
          </a:prstGeom>
        </p:spPr>
      </p:pic>
      <p:pic>
        <p:nvPicPr>
          <p:cNvPr id="7" name="Picture 6" descr="A black and white image of a person's face&#10;&#10;AI-generated content may be incorrect.">
            <a:extLst>
              <a:ext uri="{FF2B5EF4-FFF2-40B4-BE49-F238E27FC236}">
                <a16:creationId xmlns:a16="http://schemas.microsoft.com/office/drawing/2014/main" id="{C4D97A2A-01FB-8055-EA5E-455CF0D4A2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693" r="-351"/>
          <a:stretch/>
        </p:blipFill>
        <p:spPr>
          <a:xfrm>
            <a:off x="8875298" y="2018980"/>
            <a:ext cx="2547939" cy="32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C57EC8-117B-A012-841F-D9B3D8A8AC22}"/>
              </a:ext>
            </a:extLst>
          </p:cNvPr>
          <p:cNvSpPr txBox="1"/>
          <p:nvPr/>
        </p:nvSpPr>
        <p:spPr>
          <a:xfrm>
            <a:off x="615931" y="5557372"/>
            <a:ext cx="2609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What we see!</a:t>
            </a:r>
            <a:endParaRPr lang="en-PH" sz="3000" b="1" dirty="0"/>
          </a:p>
        </p:txBody>
      </p:sp>
    </p:spTree>
    <p:extLst>
      <p:ext uri="{BB962C8B-B14F-4D97-AF65-F5344CB8AC3E}">
        <p14:creationId xmlns:p14="http://schemas.microsoft.com/office/powerpoint/2010/main" val="57210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B13A9-3613-9C29-CFE3-3E21DD1B3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9B41D4-C7AC-0EE7-A4E6-63D517CF79D6}"/>
              </a:ext>
            </a:extLst>
          </p:cNvPr>
          <p:cNvSpPr txBox="1"/>
          <p:nvPr/>
        </p:nvSpPr>
        <p:spPr>
          <a:xfrm>
            <a:off x="1513762" y="5546957"/>
            <a:ext cx="9573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And the pixel values of the </a:t>
            </a:r>
            <a:r>
              <a:rPr lang="en-PH" sz="3000" b="1" dirty="0"/>
              <a:t>Filter</a:t>
            </a:r>
            <a:r>
              <a:rPr lang="en-PH" sz="3000" dirty="0"/>
              <a:t> start with random values when training a </a:t>
            </a:r>
            <a:r>
              <a:rPr lang="en-PH" sz="3000" b="1" dirty="0"/>
              <a:t>Convolutional Neural Network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5E0BB6-B26D-08C0-0EA4-8FCDCB3C8558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59A253-6E75-C727-EDF3-7F8CB14D3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48838"/>
              </p:ext>
            </p:extLst>
          </p:nvPr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1EBD05-B053-13B0-45AE-4DAD638FBBD6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A8C30E-AC30-29FD-E199-67C9CC5809A0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</p:spTree>
    <p:extLst>
      <p:ext uri="{BB962C8B-B14F-4D97-AF65-F5344CB8AC3E}">
        <p14:creationId xmlns:p14="http://schemas.microsoft.com/office/powerpoint/2010/main" val="1472044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49CE1-D87E-6993-551D-499041506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54210F-32A8-168F-1EBD-4EA2B0109A4E}"/>
              </a:ext>
            </a:extLst>
          </p:cNvPr>
          <p:cNvSpPr txBox="1"/>
          <p:nvPr/>
        </p:nvSpPr>
        <p:spPr>
          <a:xfrm>
            <a:off x="1513762" y="5546957"/>
            <a:ext cx="9573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And after training with </a:t>
            </a:r>
            <a:r>
              <a:rPr lang="en-PH" sz="3000" b="1" dirty="0"/>
              <a:t>backpropagation</a:t>
            </a:r>
            <a:r>
              <a:rPr lang="en-PH" sz="3000" dirty="0"/>
              <a:t>, we end up with something more useful.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A6BA69-34FB-D6D3-074A-8FA46B3A0D63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657F29-6988-EECF-EDC3-D710272E18F0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2363B7-74E2-72D7-36F8-530D60E4D0FE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B3109-AFA2-EF03-9900-7A65663290A3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</p:spTree>
    <p:extLst>
      <p:ext uri="{BB962C8B-B14F-4D97-AF65-F5344CB8AC3E}">
        <p14:creationId xmlns:p14="http://schemas.microsoft.com/office/powerpoint/2010/main" val="1162632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C7B24-6C53-4155-3B3C-29D1BD557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1261AE-DB2C-5F75-BEBC-ADF624E68227}"/>
              </a:ext>
            </a:extLst>
          </p:cNvPr>
          <p:cNvSpPr txBox="1"/>
          <p:nvPr/>
        </p:nvSpPr>
        <p:spPr>
          <a:xfrm>
            <a:off x="1535194" y="5536076"/>
            <a:ext cx="9573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To apply the Filter to the image, we overlay the Filter onto the image.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FF9843-1C47-24A1-8208-6E196AD539B9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54294C-65D5-92E0-29F5-B04957FEA576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BACF1B-B208-22FE-6E3E-C04F68E52533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FC35E-F4F5-B86E-7994-A0DBB996C0E7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C015F-9A52-3320-0C6D-5A2497768F06}"/>
              </a:ext>
            </a:extLst>
          </p:cNvPr>
          <p:cNvSpPr/>
          <p:nvPr/>
        </p:nvSpPr>
        <p:spPr>
          <a:xfrm>
            <a:off x="1201677" y="1224480"/>
            <a:ext cx="2027298" cy="19687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7A8C9C9E-CD71-3662-69AA-A02864389084}"/>
              </a:ext>
            </a:extLst>
          </p:cNvPr>
          <p:cNvSpPr/>
          <p:nvPr/>
        </p:nvSpPr>
        <p:spPr>
          <a:xfrm>
            <a:off x="5441272" y="2208867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078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B9D9E-494C-40CD-2516-E2096A364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24CF3A-D506-5857-3BF3-2522F8BDD505}"/>
              </a:ext>
            </a:extLst>
          </p:cNvPr>
          <p:cNvSpPr txBox="1"/>
          <p:nvPr/>
        </p:nvSpPr>
        <p:spPr>
          <a:xfrm>
            <a:off x="1535194" y="5536076"/>
            <a:ext cx="9573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And then we multiply together each overlapping pixel.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767819-CCFD-BEA4-DA8C-477B3CB4DE72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D325C5-109A-2BB3-1325-DFC642FD8ABA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FA7BBE-54EA-1AC1-C348-B531CEB117CD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B78C56-C101-16D2-A3A7-EFC383D0E692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12CE6C-1200-636D-7FD0-E54E8FC916BC}"/>
              </a:ext>
            </a:extLst>
          </p:cNvPr>
          <p:cNvSpPr/>
          <p:nvPr/>
        </p:nvSpPr>
        <p:spPr>
          <a:xfrm>
            <a:off x="1201677" y="1224480"/>
            <a:ext cx="2027298" cy="19687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91469CF-0954-9C47-5DC7-1453CFCB9D55}"/>
              </a:ext>
            </a:extLst>
          </p:cNvPr>
          <p:cNvSpPr/>
          <p:nvPr/>
        </p:nvSpPr>
        <p:spPr>
          <a:xfrm>
            <a:off x="5441272" y="2208867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884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E5321-2ECB-9189-ED6E-327849744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5AC4EB-D57D-E4E3-7A11-EAE086CAE61F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F9AEA5-1033-F57D-82FC-4B25C1447ACC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D410C4-F713-6002-8A8E-827C7527760F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6C874F-139E-8F7D-D983-D8E38708E734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DC037B-77B2-BF1E-1D93-2815348F1FDE}"/>
              </a:ext>
            </a:extLst>
          </p:cNvPr>
          <p:cNvSpPr/>
          <p:nvPr/>
        </p:nvSpPr>
        <p:spPr>
          <a:xfrm>
            <a:off x="1201677" y="1224480"/>
            <a:ext cx="2027298" cy="19687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26E25AA6-0259-6CC4-0B47-28224812C719}"/>
              </a:ext>
            </a:extLst>
          </p:cNvPr>
          <p:cNvSpPr/>
          <p:nvPr/>
        </p:nvSpPr>
        <p:spPr>
          <a:xfrm>
            <a:off x="5441272" y="2208867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C0912F-6E02-82DA-FA2E-77C8F7E63D57}"/>
              </a:ext>
            </a:extLst>
          </p:cNvPr>
          <p:cNvSpPr/>
          <p:nvPr/>
        </p:nvSpPr>
        <p:spPr>
          <a:xfrm>
            <a:off x="1201106" y="1235359"/>
            <a:ext cx="656269" cy="629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ACF4C-DD48-FA7D-1A16-B02B9B2EEC8E}"/>
              </a:ext>
            </a:extLst>
          </p:cNvPr>
          <p:cNvSpPr/>
          <p:nvPr/>
        </p:nvSpPr>
        <p:spPr>
          <a:xfrm>
            <a:off x="6870654" y="1894025"/>
            <a:ext cx="1030334" cy="799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A55F03-6433-3DDC-8A52-25F3117241CD}"/>
                  </a:ext>
                </a:extLst>
              </p:cNvPr>
              <p:cNvSpPr txBox="1"/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A55F03-6433-3DDC-8A52-25F311724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blipFill>
                <a:blip r:embed="rId3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26894984-276C-EEB9-9C93-6D07787A862E}"/>
              </a:ext>
            </a:extLst>
          </p:cNvPr>
          <p:cNvSpPr/>
          <p:nvPr/>
        </p:nvSpPr>
        <p:spPr>
          <a:xfrm>
            <a:off x="6816156" y="4593223"/>
            <a:ext cx="941957" cy="4502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297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2EED1-CD5C-C175-95B7-FD3A8F845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081E37-3BA9-2B45-1997-D52A44E5E6DE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DDAA5D9-4D5C-A6F4-E34E-B2D14207FE79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41C971-3FDB-A2E4-96B8-257CA198229C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6A782-AA80-6514-6550-2D633B156F40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AE2B6F-D62D-EA7D-20A1-C21C89F0603D}"/>
              </a:ext>
            </a:extLst>
          </p:cNvPr>
          <p:cNvSpPr/>
          <p:nvPr/>
        </p:nvSpPr>
        <p:spPr>
          <a:xfrm>
            <a:off x="1201677" y="1224480"/>
            <a:ext cx="2027298" cy="19687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EC77010C-CC74-336A-C4C3-73870F7B8747}"/>
              </a:ext>
            </a:extLst>
          </p:cNvPr>
          <p:cNvSpPr/>
          <p:nvPr/>
        </p:nvSpPr>
        <p:spPr>
          <a:xfrm>
            <a:off x="5441272" y="2208867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8775F3-7F01-C8E7-FB56-A252480F9D94}"/>
              </a:ext>
            </a:extLst>
          </p:cNvPr>
          <p:cNvSpPr/>
          <p:nvPr/>
        </p:nvSpPr>
        <p:spPr>
          <a:xfrm>
            <a:off x="1887191" y="1224479"/>
            <a:ext cx="656269" cy="6296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74DA59-6F34-859E-F6E5-2FA36E7EB713}"/>
              </a:ext>
            </a:extLst>
          </p:cNvPr>
          <p:cNvSpPr/>
          <p:nvPr/>
        </p:nvSpPr>
        <p:spPr>
          <a:xfrm>
            <a:off x="7921600" y="1901475"/>
            <a:ext cx="1030334" cy="799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F413C8-3B2C-6418-EE00-837C36E7FEA1}"/>
                  </a:ext>
                </a:extLst>
              </p:cNvPr>
              <p:cNvSpPr txBox="1"/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F413C8-3B2C-6418-EE00-837C36E7F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blipFill>
                <a:blip r:embed="rId3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DE99C7-6DF7-EE5C-7174-B992B38015C8}"/>
                  </a:ext>
                </a:extLst>
              </p:cNvPr>
              <p:cNvSpPr txBox="1"/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DE99C7-6DF7-EE5C-7174-B992B3801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blipFill>
                <a:blip r:embed="rId4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5B2FF7B-A090-5AA3-6409-E6BD83102C03}"/>
              </a:ext>
            </a:extLst>
          </p:cNvPr>
          <p:cNvSpPr/>
          <p:nvPr/>
        </p:nvSpPr>
        <p:spPr>
          <a:xfrm>
            <a:off x="7965787" y="4576116"/>
            <a:ext cx="941957" cy="4502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387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2EFCF-1C40-EE04-18B2-1062F096F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1D7E36-8C23-EBBA-9492-4319BF85C0DA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E32CC1-5F11-ABA9-1B0C-9AD744E6C037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1BC163-DB18-D4DF-7305-88D8AF304F05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A9189-8E0A-E018-8A86-CFB5D653F85A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EC1C2D-97A6-CEE2-872F-44ADB3FAF7DF}"/>
              </a:ext>
            </a:extLst>
          </p:cNvPr>
          <p:cNvSpPr/>
          <p:nvPr/>
        </p:nvSpPr>
        <p:spPr>
          <a:xfrm>
            <a:off x="1201677" y="1224480"/>
            <a:ext cx="2027298" cy="19687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304605E2-1FA7-F3E8-D780-8002D28A1998}"/>
              </a:ext>
            </a:extLst>
          </p:cNvPr>
          <p:cNvSpPr/>
          <p:nvPr/>
        </p:nvSpPr>
        <p:spPr>
          <a:xfrm>
            <a:off x="5441272" y="2208867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A2ACA1-F541-FBF2-DCD8-D3C1E9BBF13F}"/>
              </a:ext>
            </a:extLst>
          </p:cNvPr>
          <p:cNvSpPr/>
          <p:nvPr/>
        </p:nvSpPr>
        <p:spPr>
          <a:xfrm>
            <a:off x="2586118" y="1224479"/>
            <a:ext cx="656269" cy="6405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554023-9112-C950-82CB-AC9AC0B5E347}"/>
              </a:ext>
            </a:extLst>
          </p:cNvPr>
          <p:cNvSpPr/>
          <p:nvPr/>
        </p:nvSpPr>
        <p:spPr>
          <a:xfrm>
            <a:off x="8993978" y="1908619"/>
            <a:ext cx="1030334" cy="799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8D432A-C757-0CE6-966C-E35C75809915}"/>
                  </a:ext>
                </a:extLst>
              </p:cNvPr>
              <p:cNvSpPr txBox="1"/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8D432A-C757-0CE6-966C-E35C75809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blipFill>
                <a:blip r:embed="rId3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AF8CC9-449F-D120-A6D6-1F9553FE9C31}"/>
                  </a:ext>
                </a:extLst>
              </p:cNvPr>
              <p:cNvSpPr txBox="1"/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AF8CC9-449F-D120-A6D6-1F9553FE9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blipFill>
                <a:blip r:embed="rId4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0A9025-01D1-EF25-7667-592B4D710CEA}"/>
                  </a:ext>
                </a:extLst>
              </p:cNvPr>
              <p:cNvSpPr txBox="1"/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0A9025-01D1-EF25-7667-592B4D710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blipFill>
                <a:blip r:embed="rId5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8BC32CD2-534E-0FF3-F848-5D92474A5106}"/>
              </a:ext>
            </a:extLst>
          </p:cNvPr>
          <p:cNvSpPr/>
          <p:nvPr/>
        </p:nvSpPr>
        <p:spPr>
          <a:xfrm>
            <a:off x="9082355" y="4576116"/>
            <a:ext cx="941957" cy="4502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178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0732C-174D-A367-AD2A-E0F688444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686299-4C6A-0723-0252-58940D9B82FA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6F9EAB-6FFF-5AEB-5279-312BC0B7B279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349EEB0-C80E-1386-806C-0555F79BCFC3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EEE21-F44A-1948-3F85-0D3A1B5CAB4D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3433EC-58BD-D825-457E-CD283C80BA4C}"/>
              </a:ext>
            </a:extLst>
          </p:cNvPr>
          <p:cNvSpPr/>
          <p:nvPr/>
        </p:nvSpPr>
        <p:spPr>
          <a:xfrm>
            <a:off x="1201677" y="1224480"/>
            <a:ext cx="2027298" cy="19687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4CBAA79F-86AB-AC9E-1A0C-2256B400CBE8}"/>
              </a:ext>
            </a:extLst>
          </p:cNvPr>
          <p:cNvSpPr/>
          <p:nvPr/>
        </p:nvSpPr>
        <p:spPr>
          <a:xfrm>
            <a:off x="5441272" y="2208867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192A10-D9F3-2D0E-CB7A-EE0374F7594A}"/>
              </a:ext>
            </a:extLst>
          </p:cNvPr>
          <p:cNvSpPr/>
          <p:nvPr/>
        </p:nvSpPr>
        <p:spPr>
          <a:xfrm>
            <a:off x="1201677" y="1858419"/>
            <a:ext cx="656269" cy="6405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50C2ED-EAFF-A4B8-2051-0783EE0E6DE9}"/>
              </a:ext>
            </a:extLst>
          </p:cNvPr>
          <p:cNvSpPr/>
          <p:nvPr/>
        </p:nvSpPr>
        <p:spPr>
          <a:xfrm>
            <a:off x="6849223" y="2730987"/>
            <a:ext cx="1030334" cy="799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E96B1B-AEED-F8E9-3DB1-C0555A26D954}"/>
                  </a:ext>
                </a:extLst>
              </p:cNvPr>
              <p:cNvSpPr txBox="1"/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E96B1B-AEED-F8E9-3DB1-C0555A26D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blipFill>
                <a:blip r:embed="rId3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DD3150-DF44-8207-C76A-500BAF7A9A77}"/>
                  </a:ext>
                </a:extLst>
              </p:cNvPr>
              <p:cNvSpPr txBox="1"/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DD3150-DF44-8207-C76A-500BAF7A9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blipFill>
                <a:blip r:embed="rId4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07FC90-5D13-6787-93F1-465B5F297052}"/>
                  </a:ext>
                </a:extLst>
              </p:cNvPr>
              <p:cNvSpPr txBox="1"/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07FC90-5D13-6787-93F1-465B5F297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blipFill>
                <a:blip r:embed="rId5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F6A8A4-301F-7838-F922-B849737019B5}"/>
                  </a:ext>
                </a:extLst>
              </p:cNvPr>
              <p:cNvSpPr txBox="1"/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F6A8A4-301F-7838-F922-B84973701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blipFill>
                <a:blip r:embed="rId6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8230DF8A-E495-4966-7220-5839D12892E5}"/>
              </a:ext>
            </a:extLst>
          </p:cNvPr>
          <p:cNvSpPr/>
          <p:nvPr/>
        </p:nvSpPr>
        <p:spPr>
          <a:xfrm>
            <a:off x="6781189" y="5137283"/>
            <a:ext cx="941957" cy="4502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015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C0639-CC2D-BF1A-AD06-1E18FEA1A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634916-BA12-3677-FD45-9CCB8AAA8B38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E68AB0-1BFF-248B-EED1-34E444AFD1A1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BA1018-F57F-25A1-F0CB-F992040FEE28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42E5AF-B34F-88CC-E242-A8AF138DF353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64C55F-A416-F6B0-5218-B9EF1B116BC1}"/>
              </a:ext>
            </a:extLst>
          </p:cNvPr>
          <p:cNvSpPr/>
          <p:nvPr/>
        </p:nvSpPr>
        <p:spPr>
          <a:xfrm>
            <a:off x="1201677" y="1224480"/>
            <a:ext cx="2027298" cy="19687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4AEF265B-F7A8-C5D7-D40C-932CB5079753}"/>
              </a:ext>
            </a:extLst>
          </p:cNvPr>
          <p:cNvSpPr/>
          <p:nvPr/>
        </p:nvSpPr>
        <p:spPr>
          <a:xfrm>
            <a:off x="5441272" y="2208867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99426-21D3-D614-24E1-CEBEBBA7BC48}"/>
              </a:ext>
            </a:extLst>
          </p:cNvPr>
          <p:cNvSpPr/>
          <p:nvPr/>
        </p:nvSpPr>
        <p:spPr>
          <a:xfrm>
            <a:off x="1887191" y="1865041"/>
            <a:ext cx="656269" cy="6405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F02131-BAE2-9D05-D3B4-92067E40C782}"/>
              </a:ext>
            </a:extLst>
          </p:cNvPr>
          <p:cNvSpPr/>
          <p:nvPr/>
        </p:nvSpPr>
        <p:spPr>
          <a:xfrm>
            <a:off x="7921600" y="2730987"/>
            <a:ext cx="1030334" cy="799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92EC20-BE6D-5213-FDCE-3EC0E7321E80}"/>
                  </a:ext>
                </a:extLst>
              </p:cNvPr>
              <p:cNvSpPr txBox="1"/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92EC20-BE6D-5213-FDCE-3EC0E732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blipFill>
                <a:blip r:embed="rId3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F7E86A-AA0C-DAB1-BCD4-FB4AB79237A6}"/>
                  </a:ext>
                </a:extLst>
              </p:cNvPr>
              <p:cNvSpPr txBox="1"/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F7E86A-AA0C-DAB1-BCD4-FB4AB7923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blipFill>
                <a:blip r:embed="rId4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6DA005-A702-F2AA-10AC-7C0E6A4DAC80}"/>
                  </a:ext>
                </a:extLst>
              </p:cNvPr>
              <p:cNvSpPr txBox="1"/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6DA005-A702-F2AA-10AC-7C0E6A4DA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blipFill>
                <a:blip r:embed="rId5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E0DBBF-D0BF-AA99-9CE1-2C1743A43913}"/>
                  </a:ext>
                </a:extLst>
              </p:cNvPr>
              <p:cNvSpPr txBox="1"/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BE0DBBF-D0BF-AA99-9CE1-2C1743A43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blipFill>
                <a:blip r:embed="rId6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BC8D5A-EE69-F02F-43D4-E8085991D9B1}"/>
                  </a:ext>
                </a:extLst>
              </p:cNvPr>
              <p:cNvSpPr txBox="1"/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BC8D5A-EE69-F02F-43D4-E8085991D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blipFill>
                <a:blip r:embed="rId7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5E49300F-6B4F-653A-EA52-BB0E6C22DD0F}"/>
              </a:ext>
            </a:extLst>
          </p:cNvPr>
          <p:cNvSpPr/>
          <p:nvPr/>
        </p:nvSpPr>
        <p:spPr>
          <a:xfrm>
            <a:off x="7965786" y="5137283"/>
            <a:ext cx="941957" cy="4502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451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E51E0-E946-05BD-1D6D-C0C7B13B0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B5B027-2EEC-5AE7-2E0D-9E6AC5FFB1DF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B3F317-5E74-6556-73FF-416B4DAFCBFB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729A47B-A8F6-7F9A-25CD-12FE1ED63591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F21C6-1A3E-902F-F5EB-A528247D37BD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A904DF-C468-3F1D-0ED0-3B594F28958F}"/>
              </a:ext>
            </a:extLst>
          </p:cNvPr>
          <p:cNvSpPr/>
          <p:nvPr/>
        </p:nvSpPr>
        <p:spPr>
          <a:xfrm>
            <a:off x="1201677" y="1224480"/>
            <a:ext cx="2027298" cy="19687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ADC985E7-CF1A-29A7-41EE-CF0EA3B2931F}"/>
              </a:ext>
            </a:extLst>
          </p:cNvPr>
          <p:cNvSpPr/>
          <p:nvPr/>
        </p:nvSpPr>
        <p:spPr>
          <a:xfrm>
            <a:off x="5441272" y="2208867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16C62-A849-FDBF-3FBC-D4B4B9EDB572}"/>
              </a:ext>
            </a:extLst>
          </p:cNvPr>
          <p:cNvSpPr/>
          <p:nvPr/>
        </p:nvSpPr>
        <p:spPr>
          <a:xfrm>
            <a:off x="2572706" y="1891701"/>
            <a:ext cx="656269" cy="6405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4C2ADF-605A-BF5C-1C23-4E642A59DD65}"/>
              </a:ext>
            </a:extLst>
          </p:cNvPr>
          <p:cNvSpPr/>
          <p:nvPr/>
        </p:nvSpPr>
        <p:spPr>
          <a:xfrm>
            <a:off x="8993978" y="2730987"/>
            <a:ext cx="1030334" cy="799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DF93D7-D418-869B-2CB2-B7146ECF56D6}"/>
                  </a:ext>
                </a:extLst>
              </p:cNvPr>
              <p:cNvSpPr txBox="1"/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DF93D7-D418-869B-2CB2-B7146ECF5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blipFill>
                <a:blip r:embed="rId3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56E74F-893B-7D98-BDA5-FFDC03FA7DC1}"/>
                  </a:ext>
                </a:extLst>
              </p:cNvPr>
              <p:cNvSpPr txBox="1"/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56E74F-893B-7D98-BDA5-FFDC03FA7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blipFill>
                <a:blip r:embed="rId4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AE1A01-A65E-C9CC-4E56-5A5D4A7C1800}"/>
                  </a:ext>
                </a:extLst>
              </p:cNvPr>
              <p:cNvSpPr txBox="1"/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AE1A01-A65E-C9CC-4E56-5A5D4A7C1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blipFill>
                <a:blip r:embed="rId5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01354A-D807-7320-49FF-5138CCE7218D}"/>
                  </a:ext>
                </a:extLst>
              </p:cNvPr>
              <p:cNvSpPr txBox="1"/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01354A-D807-7320-49FF-5138CCE72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blipFill>
                <a:blip r:embed="rId6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63224D-1A71-3D22-8144-13029C08E3EC}"/>
                  </a:ext>
                </a:extLst>
              </p:cNvPr>
              <p:cNvSpPr txBox="1"/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63224D-1A71-3D22-8144-13029C08E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blipFill>
                <a:blip r:embed="rId7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41327E-DB87-6A0F-0F29-74FB489E5F9E}"/>
                  </a:ext>
                </a:extLst>
              </p:cNvPr>
              <p:cNvSpPr txBox="1"/>
              <p:nvPr/>
            </p:nvSpPr>
            <p:spPr>
              <a:xfrm>
                <a:off x="9127629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41327E-DB87-6A0F-0F29-74FB489E5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29" y="5223917"/>
                <a:ext cx="763029" cy="276999"/>
              </a:xfrm>
              <a:prstGeom prst="rect">
                <a:avLst/>
              </a:prstGeom>
              <a:blipFill>
                <a:blip r:embed="rId8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ADD1AE69-DC81-A317-786E-CFCED399F5E3}"/>
              </a:ext>
            </a:extLst>
          </p:cNvPr>
          <p:cNvSpPr/>
          <p:nvPr/>
        </p:nvSpPr>
        <p:spPr>
          <a:xfrm>
            <a:off x="9038164" y="5137283"/>
            <a:ext cx="941957" cy="4502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905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16CC0-B0F4-72C8-8922-71D78953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21BA-1B2A-24EE-69A2-3E084E22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Image are Numbers</a:t>
            </a:r>
          </a:p>
        </p:txBody>
      </p:sp>
      <p:pic>
        <p:nvPicPr>
          <p:cNvPr id="4" name="Picture 3" descr="A person in a suit&#10;&#10;AI-generated content may be incorrect.">
            <a:extLst>
              <a:ext uri="{FF2B5EF4-FFF2-40B4-BE49-F238E27FC236}">
                <a16:creationId xmlns:a16="http://schemas.microsoft.com/office/drawing/2014/main" id="{FC7F6534-6A38-D3B3-570F-268EAF0E5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1" y="2018980"/>
            <a:ext cx="2426873" cy="3240000"/>
          </a:xfrm>
          <a:prstGeom prst="rect">
            <a:avLst/>
          </a:prstGeom>
        </p:spPr>
      </p:pic>
      <p:pic>
        <p:nvPicPr>
          <p:cNvPr id="5" name="Picture 4" descr="A black and white image of a person's face&#10;&#10;AI-generated content may be incorrect.">
            <a:extLst>
              <a:ext uri="{FF2B5EF4-FFF2-40B4-BE49-F238E27FC236}">
                <a16:creationId xmlns:a16="http://schemas.microsoft.com/office/drawing/2014/main" id="{EFC1FBA6-DF6D-0356-D59F-98277183C5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6553"/>
          <a:stretch/>
        </p:blipFill>
        <p:spPr>
          <a:xfrm>
            <a:off x="3398423" y="2018980"/>
            <a:ext cx="2609471" cy="3240000"/>
          </a:xfrm>
          <a:prstGeom prst="rect">
            <a:avLst/>
          </a:prstGeom>
        </p:spPr>
      </p:pic>
      <p:pic>
        <p:nvPicPr>
          <p:cNvPr id="6" name="Picture 5" descr="A black and white image of a person's face&#10;&#10;AI-generated content may be incorrect.">
            <a:extLst>
              <a:ext uri="{FF2B5EF4-FFF2-40B4-BE49-F238E27FC236}">
                <a16:creationId xmlns:a16="http://schemas.microsoft.com/office/drawing/2014/main" id="{2E27F847-1C30-C0CF-CA7A-D4DBCDBE69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410" r="32337"/>
          <a:stretch/>
        </p:blipFill>
        <p:spPr>
          <a:xfrm>
            <a:off x="6096000" y="2018980"/>
            <a:ext cx="2750344" cy="3240000"/>
          </a:xfrm>
          <a:prstGeom prst="rect">
            <a:avLst/>
          </a:prstGeom>
        </p:spPr>
      </p:pic>
      <p:pic>
        <p:nvPicPr>
          <p:cNvPr id="7" name="Picture 6" descr="A black and white image of a person's face&#10;&#10;AI-generated content may be incorrect.">
            <a:extLst>
              <a:ext uri="{FF2B5EF4-FFF2-40B4-BE49-F238E27FC236}">
                <a16:creationId xmlns:a16="http://schemas.microsoft.com/office/drawing/2014/main" id="{7212B66D-3332-7D1F-A8B8-CAC507AEF7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693" r="-351"/>
          <a:stretch/>
        </p:blipFill>
        <p:spPr>
          <a:xfrm>
            <a:off x="8875298" y="2018980"/>
            <a:ext cx="2547939" cy="32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29DB0B-9293-1CD5-BFEF-F65A35BA7028}"/>
              </a:ext>
            </a:extLst>
          </p:cNvPr>
          <p:cNvSpPr txBox="1"/>
          <p:nvPr/>
        </p:nvSpPr>
        <p:spPr>
          <a:xfrm>
            <a:off x="615931" y="5557372"/>
            <a:ext cx="26094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What we see!</a:t>
            </a:r>
            <a:endParaRPr lang="en-PH" sz="3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B6F663-1674-EE3B-8039-B2F8638AB9F3}"/>
              </a:ext>
            </a:extLst>
          </p:cNvPr>
          <p:cNvSpPr txBox="1"/>
          <p:nvPr/>
        </p:nvSpPr>
        <p:spPr>
          <a:xfrm>
            <a:off x="8447483" y="5535475"/>
            <a:ext cx="37108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What computers see!</a:t>
            </a:r>
            <a:endParaRPr lang="en-PH" sz="3000" b="1" dirty="0"/>
          </a:p>
        </p:txBody>
      </p:sp>
    </p:spTree>
    <p:extLst>
      <p:ext uri="{BB962C8B-B14F-4D97-AF65-F5344CB8AC3E}">
        <p14:creationId xmlns:p14="http://schemas.microsoft.com/office/powerpoint/2010/main" val="235896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DB479-322A-3583-E244-A947D11B1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FBF4DE-68F8-1BC5-6A96-999243D0A98B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E93754-3C1F-A15C-0149-1BD456ABE710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738BEEF-F1AE-812E-679C-E60017E0FB41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3222AF-7AE9-E1A9-C924-AAECBEBE7837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4F525-7A63-F97F-E3A3-96AC355934AD}"/>
              </a:ext>
            </a:extLst>
          </p:cNvPr>
          <p:cNvSpPr/>
          <p:nvPr/>
        </p:nvSpPr>
        <p:spPr>
          <a:xfrm>
            <a:off x="1201677" y="1224480"/>
            <a:ext cx="2027298" cy="19687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F7638D76-B35A-FD35-D07F-C0CD206555A8}"/>
              </a:ext>
            </a:extLst>
          </p:cNvPr>
          <p:cNvSpPr/>
          <p:nvPr/>
        </p:nvSpPr>
        <p:spPr>
          <a:xfrm>
            <a:off x="5441272" y="2208867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509773-6C14-24D2-087D-E3CA7ECB1397}"/>
              </a:ext>
            </a:extLst>
          </p:cNvPr>
          <p:cNvSpPr/>
          <p:nvPr/>
        </p:nvSpPr>
        <p:spPr>
          <a:xfrm>
            <a:off x="1201677" y="2552693"/>
            <a:ext cx="656269" cy="6405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C1E1E7-ECB6-55D5-2BA3-DBB92916AE50}"/>
              </a:ext>
            </a:extLst>
          </p:cNvPr>
          <p:cNvSpPr/>
          <p:nvPr/>
        </p:nvSpPr>
        <p:spPr>
          <a:xfrm>
            <a:off x="6849223" y="3579109"/>
            <a:ext cx="1030334" cy="799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8401EF-7B4E-4301-EB8C-7576AE3A647A}"/>
                  </a:ext>
                </a:extLst>
              </p:cNvPr>
              <p:cNvSpPr txBox="1"/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8401EF-7B4E-4301-EB8C-7576AE3A6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blipFill>
                <a:blip r:embed="rId3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C3140B-2648-07EF-ED8D-7CCAD643C7C5}"/>
                  </a:ext>
                </a:extLst>
              </p:cNvPr>
              <p:cNvSpPr txBox="1"/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C3140B-2648-07EF-ED8D-7CCAD643C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blipFill>
                <a:blip r:embed="rId4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9814B2-0482-DBC3-150A-6CB0378C3934}"/>
                  </a:ext>
                </a:extLst>
              </p:cNvPr>
              <p:cNvSpPr txBox="1"/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9814B2-0482-DBC3-150A-6CB0378C3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blipFill>
                <a:blip r:embed="rId5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E5E647-D4EF-BD55-5E57-0AFD6338698F}"/>
                  </a:ext>
                </a:extLst>
              </p:cNvPr>
              <p:cNvSpPr txBox="1"/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E5E647-D4EF-BD55-5E57-0AFD63386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blipFill>
                <a:blip r:embed="rId6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CC2514-CC48-3EF7-5D2A-0CB6814872B3}"/>
                  </a:ext>
                </a:extLst>
              </p:cNvPr>
              <p:cNvSpPr txBox="1"/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CC2514-CC48-3EF7-5D2A-0CB681487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blipFill>
                <a:blip r:embed="rId7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9392CC-291F-3583-3A4B-80BB1366AA45}"/>
                  </a:ext>
                </a:extLst>
              </p:cNvPr>
              <p:cNvSpPr txBox="1"/>
              <p:nvPr/>
            </p:nvSpPr>
            <p:spPr>
              <a:xfrm>
                <a:off x="9127629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9392CC-291F-3583-3A4B-80BB1366A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29" y="5223917"/>
                <a:ext cx="763029" cy="276999"/>
              </a:xfrm>
              <a:prstGeom prst="rect">
                <a:avLst/>
              </a:prstGeom>
              <a:blipFill>
                <a:blip r:embed="rId8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A4DC31-F73D-13BA-49C6-54FF2BB726E5}"/>
                  </a:ext>
                </a:extLst>
              </p:cNvPr>
              <p:cNvSpPr txBox="1"/>
              <p:nvPr/>
            </p:nvSpPr>
            <p:spPr>
              <a:xfrm>
                <a:off x="6870654" y="5785084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A4DC31-F73D-13BA-49C6-54FF2BB72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785084"/>
                <a:ext cx="763029" cy="276999"/>
              </a:xfrm>
              <a:prstGeom prst="rect">
                <a:avLst/>
              </a:prstGeom>
              <a:blipFill>
                <a:blip r:embed="rId9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79EE7627-6A40-CB55-7351-DF8E1991BC55}"/>
              </a:ext>
            </a:extLst>
          </p:cNvPr>
          <p:cNvSpPr/>
          <p:nvPr/>
        </p:nvSpPr>
        <p:spPr>
          <a:xfrm>
            <a:off x="6781189" y="5698450"/>
            <a:ext cx="941957" cy="4502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5631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72967-F7DC-405F-B665-B94568817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91592A-185B-3845-E965-807AE2AE2F67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16828E-9C85-3D75-6C35-D0F9A53307BA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6BEE1B-2567-E3EA-D872-BDB68743D15E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FD22E-FBD2-4639-17B2-DAE8F8F583F8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0F99B2-5B31-2DD3-0294-48B2855459D2}"/>
              </a:ext>
            </a:extLst>
          </p:cNvPr>
          <p:cNvSpPr/>
          <p:nvPr/>
        </p:nvSpPr>
        <p:spPr>
          <a:xfrm>
            <a:off x="1201677" y="1224480"/>
            <a:ext cx="2027298" cy="19687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F992B17C-DDE8-7754-5FF7-3847145D2ED1}"/>
              </a:ext>
            </a:extLst>
          </p:cNvPr>
          <p:cNvSpPr/>
          <p:nvPr/>
        </p:nvSpPr>
        <p:spPr>
          <a:xfrm>
            <a:off x="5441272" y="2208867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DB502-0359-C473-1A5B-978A65F3963B}"/>
              </a:ext>
            </a:extLst>
          </p:cNvPr>
          <p:cNvSpPr/>
          <p:nvPr/>
        </p:nvSpPr>
        <p:spPr>
          <a:xfrm>
            <a:off x="1887191" y="2559835"/>
            <a:ext cx="656269" cy="6405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CD99D4-EC97-09E3-FCC8-7DE2FC7A1106}"/>
              </a:ext>
            </a:extLst>
          </p:cNvPr>
          <p:cNvSpPr/>
          <p:nvPr/>
        </p:nvSpPr>
        <p:spPr>
          <a:xfrm>
            <a:off x="7921600" y="3579109"/>
            <a:ext cx="1030334" cy="799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E3692D-1A1A-FC61-1A2C-90C887056174}"/>
                  </a:ext>
                </a:extLst>
              </p:cNvPr>
              <p:cNvSpPr txBox="1"/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E3692D-1A1A-FC61-1A2C-90C887056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blipFill>
                <a:blip r:embed="rId3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3B058C-1C7F-C714-88AA-2B82D19A44E1}"/>
                  </a:ext>
                </a:extLst>
              </p:cNvPr>
              <p:cNvSpPr txBox="1"/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3B058C-1C7F-C714-88AA-2B82D19A4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blipFill>
                <a:blip r:embed="rId4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C42BF0-3EE1-9D45-F8DE-651A45CEE7C0}"/>
                  </a:ext>
                </a:extLst>
              </p:cNvPr>
              <p:cNvSpPr txBox="1"/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C42BF0-3EE1-9D45-F8DE-651A45CEE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blipFill>
                <a:blip r:embed="rId5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A260FE-4E1D-A91A-848A-277BB1FB51ED}"/>
                  </a:ext>
                </a:extLst>
              </p:cNvPr>
              <p:cNvSpPr txBox="1"/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A260FE-4E1D-A91A-848A-277BB1FB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blipFill>
                <a:blip r:embed="rId6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4AA80-32FE-ECA2-3C3C-822DF8ECA3E0}"/>
                  </a:ext>
                </a:extLst>
              </p:cNvPr>
              <p:cNvSpPr txBox="1"/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4AA80-32FE-ECA2-3C3C-822DF8ECA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blipFill>
                <a:blip r:embed="rId7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82A698-DCA2-845B-51B3-A8E9BC25BAC4}"/>
                  </a:ext>
                </a:extLst>
              </p:cNvPr>
              <p:cNvSpPr txBox="1"/>
              <p:nvPr/>
            </p:nvSpPr>
            <p:spPr>
              <a:xfrm>
                <a:off x="9127629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82A698-DCA2-845B-51B3-A8E9BC25B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29" y="5223917"/>
                <a:ext cx="763029" cy="276999"/>
              </a:xfrm>
              <a:prstGeom prst="rect">
                <a:avLst/>
              </a:prstGeom>
              <a:blipFill>
                <a:blip r:embed="rId8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850C47-F75E-CA04-9F4B-346AA2F083B8}"/>
                  </a:ext>
                </a:extLst>
              </p:cNvPr>
              <p:cNvSpPr txBox="1"/>
              <p:nvPr/>
            </p:nvSpPr>
            <p:spPr>
              <a:xfrm>
                <a:off x="6870654" y="5785084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850C47-F75E-CA04-9F4B-346AA2F08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785084"/>
                <a:ext cx="763029" cy="276999"/>
              </a:xfrm>
              <a:prstGeom prst="rect">
                <a:avLst/>
              </a:prstGeom>
              <a:blipFill>
                <a:blip r:embed="rId9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672D92-70FD-5F49-6DFD-ECE439C7B6B3}"/>
                  </a:ext>
                </a:extLst>
              </p:cNvPr>
              <p:cNvSpPr txBox="1"/>
              <p:nvPr/>
            </p:nvSpPr>
            <p:spPr>
              <a:xfrm>
                <a:off x="8059409" y="5785083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672D92-70FD-5F49-6DFD-ECE439C7B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409" y="5785083"/>
                <a:ext cx="763029" cy="276999"/>
              </a:xfrm>
              <a:prstGeom prst="rect">
                <a:avLst/>
              </a:prstGeom>
              <a:blipFill>
                <a:blip r:embed="rId10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417AC462-B1A6-8919-1951-FFB9D386D78D}"/>
              </a:ext>
            </a:extLst>
          </p:cNvPr>
          <p:cNvSpPr/>
          <p:nvPr/>
        </p:nvSpPr>
        <p:spPr>
          <a:xfrm>
            <a:off x="7965786" y="5698449"/>
            <a:ext cx="941957" cy="4502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451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2D5BA-3689-562A-B4DF-21603A154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ECE07C-DE3A-DE83-E1F2-6844D2508D43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EE3348-B95C-F5E7-5EEF-4F1DFE94B7D0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2BB373-5311-84B0-20AA-416910CEA7ED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DA262-158B-A533-7BFB-3F7DFA818D2F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45885-4D92-60D5-10E5-E0741628C22B}"/>
              </a:ext>
            </a:extLst>
          </p:cNvPr>
          <p:cNvSpPr/>
          <p:nvPr/>
        </p:nvSpPr>
        <p:spPr>
          <a:xfrm>
            <a:off x="1201677" y="1224480"/>
            <a:ext cx="2027298" cy="19687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DCD4AE2C-9BEA-BB41-17F2-E42DD54875C5}"/>
              </a:ext>
            </a:extLst>
          </p:cNvPr>
          <p:cNvSpPr/>
          <p:nvPr/>
        </p:nvSpPr>
        <p:spPr>
          <a:xfrm>
            <a:off x="5441272" y="2208867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A4A7E9-904E-2DFF-CF32-302BD372F95C}"/>
              </a:ext>
            </a:extLst>
          </p:cNvPr>
          <p:cNvSpPr/>
          <p:nvPr/>
        </p:nvSpPr>
        <p:spPr>
          <a:xfrm>
            <a:off x="2572706" y="2550321"/>
            <a:ext cx="656269" cy="6429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F41903-5140-535F-30D2-95BBB05C3188}"/>
              </a:ext>
            </a:extLst>
          </p:cNvPr>
          <p:cNvSpPr/>
          <p:nvPr/>
        </p:nvSpPr>
        <p:spPr>
          <a:xfrm>
            <a:off x="8993978" y="3579109"/>
            <a:ext cx="1030334" cy="799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AA9A8D-71CD-285C-0B5C-4BFA22E77857}"/>
                  </a:ext>
                </a:extLst>
              </p:cNvPr>
              <p:cNvSpPr txBox="1"/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AA9A8D-71CD-285C-0B5C-4BFA22E77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blipFill>
                <a:blip r:embed="rId3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7FC91B-3018-C8F9-1EBB-C8B8133A03A8}"/>
                  </a:ext>
                </a:extLst>
              </p:cNvPr>
              <p:cNvSpPr txBox="1"/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7FC91B-3018-C8F9-1EBB-C8B8133A0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blipFill>
                <a:blip r:embed="rId4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0D920E-0063-4950-E494-28B4026A118B}"/>
                  </a:ext>
                </a:extLst>
              </p:cNvPr>
              <p:cNvSpPr txBox="1"/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0D920E-0063-4950-E494-28B4026A1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blipFill>
                <a:blip r:embed="rId5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49EF77-936C-A5C0-5FA4-49D3FD32F251}"/>
                  </a:ext>
                </a:extLst>
              </p:cNvPr>
              <p:cNvSpPr txBox="1"/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49EF77-936C-A5C0-5FA4-49D3FD32F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blipFill>
                <a:blip r:embed="rId6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78E374-3DBC-4234-F8AD-0F9428B2A3DD}"/>
                  </a:ext>
                </a:extLst>
              </p:cNvPr>
              <p:cNvSpPr txBox="1"/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78E374-3DBC-4234-F8AD-0F9428B2A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blipFill>
                <a:blip r:embed="rId7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BA8B90-D5A1-B862-9CC1-6BEA3D77386D}"/>
                  </a:ext>
                </a:extLst>
              </p:cNvPr>
              <p:cNvSpPr txBox="1"/>
              <p:nvPr/>
            </p:nvSpPr>
            <p:spPr>
              <a:xfrm>
                <a:off x="9127629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BA8B90-D5A1-B862-9CC1-6BEA3D773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29" y="5223917"/>
                <a:ext cx="763029" cy="276999"/>
              </a:xfrm>
              <a:prstGeom prst="rect">
                <a:avLst/>
              </a:prstGeom>
              <a:blipFill>
                <a:blip r:embed="rId8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AF8F4D-4F82-FFAA-863B-B83EF3AE7215}"/>
                  </a:ext>
                </a:extLst>
              </p:cNvPr>
              <p:cNvSpPr txBox="1"/>
              <p:nvPr/>
            </p:nvSpPr>
            <p:spPr>
              <a:xfrm>
                <a:off x="6870654" y="5785084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AF8F4D-4F82-FFAA-863B-B83EF3AE7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785084"/>
                <a:ext cx="763029" cy="276999"/>
              </a:xfrm>
              <a:prstGeom prst="rect">
                <a:avLst/>
              </a:prstGeom>
              <a:blipFill>
                <a:blip r:embed="rId9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EE20A0-F83B-68F7-056D-8BB000CC5E96}"/>
                  </a:ext>
                </a:extLst>
              </p:cNvPr>
              <p:cNvSpPr txBox="1"/>
              <p:nvPr/>
            </p:nvSpPr>
            <p:spPr>
              <a:xfrm>
                <a:off x="8059409" y="5785083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EE20A0-F83B-68F7-056D-8BB000CC5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409" y="5785083"/>
                <a:ext cx="763029" cy="276999"/>
              </a:xfrm>
              <a:prstGeom prst="rect">
                <a:avLst/>
              </a:prstGeom>
              <a:blipFill>
                <a:blip r:embed="rId10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83E4D1-A677-A036-9ECD-2ECB293C5BF4}"/>
                  </a:ext>
                </a:extLst>
              </p:cNvPr>
              <p:cNvSpPr txBox="1"/>
              <p:nvPr/>
            </p:nvSpPr>
            <p:spPr>
              <a:xfrm>
                <a:off x="9127629" y="5785083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83E4D1-A677-A036-9ECD-2ECB293C5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29" y="5785083"/>
                <a:ext cx="763029" cy="276999"/>
              </a:xfrm>
              <a:prstGeom prst="rect">
                <a:avLst/>
              </a:prstGeom>
              <a:blipFill>
                <a:blip r:embed="rId11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17AF8ACC-A289-59BD-3831-8B92CB83F159}"/>
              </a:ext>
            </a:extLst>
          </p:cNvPr>
          <p:cNvSpPr/>
          <p:nvPr/>
        </p:nvSpPr>
        <p:spPr>
          <a:xfrm>
            <a:off x="9038164" y="5698449"/>
            <a:ext cx="941957" cy="4502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679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136A8-3AC2-E451-720B-BDE4759C3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643396-C4CA-F5A7-05FF-6612219BE99D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25D56D-2851-5A5E-B561-861B75E72902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56BE45-58A1-A76C-434C-C29B44683FEC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1EE1A-0ACF-B46C-D243-87F7B9B9D2E0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EBD13C-B95F-A951-3D53-9501AA5C4DAB}"/>
              </a:ext>
            </a:extLst>
          </p:cNvPr>
          <p:cNvSpPr/>
          <p:nvPr/>
        </p:nvSpPr>
        <p:spPr>
          <a:xfrm>
            <a:off x="1201677" y="1224480"/>
            <a:ext cx="2027298" cy="19687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6E581D9C-3079-35DE-0208-5432A4E1EE96}"/>
              </a:ext>
            </a:extLst>
          </p:cNvPr>
          <p:cNvSpPr/>
          <p:nvPr/>
        </p:nvSpPr>
        <p:spPr>
          <a:xfrm>
            <a:off x="5441272" y="2208867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BE8CC2-DE11-FC76-FE36-E653ABF1A4B9}"/>
                  </a:ext>
                </a:extLst>
              </p:cNvPr>
              <p:cNvSpPr txBox="1"/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BE8CC2-DE11-FC76-FE36-E653ABF1A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blipFill>
                <a:blip r:embed="rId3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D56931-753A-C0A6-F07B-E3451540241D}"/>
                  </a:ext>
                </a:extLst>
              </p:cNvPr>
              <p:cNvSpPr txBox="1"/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D56931-753A-C0A6-F07B-E34515402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blipFill>
                <a:blip r:embed="rId4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51A7B9-ADC0-A5D5-E1D5-4CFBA3C7089E}"/>
                  </a:ext>
                </a:extLst>
              </p:cNvPr>
              <p:cNvSpPr txBox="1"/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51A7B9-ADC0-A5D5-E1D5-4CFBA3C70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blipFill>
                <a:blip r:embed="rId5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A357C6-BBB3-51D4-9B95-04B167F2AFEC}"/>
                  </a:ext>
                </a:extLst>
              </p:cNvPr>
              <p:cNvSpPr txBox="1"/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A357C6-BBB3-51D4-9B95-04B167F2A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blipFill>
                <a:blip r:embed="rId6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09CA21-D8AC-A2C5-C845-85829FEA3634}"/>
                  </a:ext>
                </a:extLst>
              </p:cNvPr>
              <p:cNvSpPr txBox="1"/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09CA21-D8AC-A2C5-C845-85829FEA3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blipFill>
                <a:blip r:embed="rId7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9A7CB9-55ED-0F7A-FECE-86E4E1B3368D}"/>
                  </a:ext>
                </a:extLst>
              </p:cNvPr>
              <p:cNvSpPr txBox="1"/>
              <p:nvPr/>
            </p:nvSpPr>
            <p:spPr>
              <a:xfrm>
                <a:off x="9127629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9A7CB9-55ED-0F7A-FECE-86E4E1B33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29" y="5223917"/>
                <a:ext cx="763029" cy="276999"/>
              </a:xfrm>
              <a:prstGeom prst="rect">
                <a:avLst/>
              </a:prstGeom>
              <a:blipFill>
                <a:blip r:embed="rId8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854934-B390-6DDE-9FEE-88CA1664362A}"/>
                  </a:ext>
                </a:extLst>
              </p:cNvPr>
              <p:cNvSpPr txBox="1"/>
              <p:nvPr/>
            </p:nvSpPr>
            <p:spPr>
              <a:xfrm>
                <a:off x="6870654" y="5785084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854934-B390-6DDE-9FEE-88CA16643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785084"/>
                <a:ext cx="763029" cy="276999"/>
              </a:xfrm>
              <a:prstGeom prst="rect">
                <a:avLst/>
              </a:prstGeom>
              <a:blipFill>
                <a:blip r:embed="rId9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08E259-76A4-8FA1-7AD5-DBB5AA2EC951}"/>
                  </a:ext>
                </a:extLst>
              </p:cNvPr>
              <p:cNvSpPr txBox="1"/>
              <p:nvPr/>
            </p:nvSpPr>
            <p:spPr>
              <a:xfrm>
                <a:off x="8059409" y="5785083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08E259-76A4-8FA1-7AD5-DBB5AA2EC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409" y="5785083"/>
                <a:ext cx="763029" cy="276999"/>
              </a:xfrm>
              <a:prstGeom prst="rect">
                <a:avLst/>
              </a:prstGeom>
              <a:blipFill>
                <a:blip r:embed="rId10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24021C-2BD4-2800-F9C2-02CFEC5DCFFF}"/>
                  </a:ext>
                </a:extLst>
              </p:cNvPr>
              <p:cNvSpPr txBox="1"/>
              <p:nvPr/>
            </p:nvSpPr>
            <p:spPr>
              <a:xfrm>
                <a:off x="9127629" y="5785083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24021C-2BD4-2800-F9C2-02CFEC5DC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29" y="5785083"/>
                <a:ext cx="763029" cy="276999"/>
              </a:xfrm>
              <a:prstGeom prst="rect">
                <a:avLst/>
              </a:prstGeom>
              <a:blipFill>
                <a:blip r:embed="rId11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0383815-B623-6CD2-3ECE-72E7DE72D755}"/>
              </a:ext>
            </a:extLst>
          </p:cNvPr>
          <p:cNvSpPr txBox="1"/>
          <p:nvPr/>
        </p:nvSpPr>
        <p:spPr>
          <a:xfrm>
            <a:off x="985125" y="5525754"/>
            <a:ext cx="5379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And then we add each product </a:t>
            </a:r>
          </a:p>
          <a:p>
            <a:r>
              <a:rPr lang="en-PH" sz="3000" dirty="0"/>
              <a:t>together …</a:t>
            </a:r>
          </a:p>
        </p:txBody>
      </p:sp>
    </p:spTree>
    <p:extLst>
      <p:ext uri="{BB962C8B-B14F-4D97-AF65-F5344CB8AC3E}">
        <p14:creationId xmlns:p14="http://schemas.microsoft.com/office/powerpoint/2010/main" val="190336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4F70A-6EBC-C782-ADE4-3FBA761FD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46B0FB-7B2C-8DB7-C8D4-A6C2C0E67858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5AE103-B393-CA15-491D-70E8DA50CDB9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CF0A19-1411-F973-B9CF-5B867C7787BC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AF36D-B191-8662-FC37-293C8C02DDDC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544F89-6E21-21FA-8DB9-A6F43BFF8308}"/>
              </a:ext>
            </a:extLst>
          </p:cNvPr>
          <p:cNvSpPr/>
          <p:nvPr/>
        </p:nvSpPr>
        <p:spPr>
          <a:xfrm>
            <a:off x="1201677" y="1224480"/>
            <a:ext cx="2027298" cy="19687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F38EBF7E-C4DA-1516-66C4-BB3FAAB22FC0}"/>
              </a:ext>
            </a:extLst>
          </p:cNvPr>
          <p:cNvSpPr/>
          <p:nvPr/>
        </p:nvSpPr>
        <p:spPr>
          <a:xfrm>
            <a:off x="5441272" y="2208867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64C254-9FFD-FE4C-C2F6-D30CA34BA475}"/>
                  </a:ext>
                </a:extLst>
              </p:cNvPr>
              <p:cNvSpPr txBox="1"/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64C254-9FFD-FE4C-C2F6-D30CA34BA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blipFill>
                <a:blip r:embed="rId3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479A3B-FCB7-B848-A481-9D01A609954B}"/>
                  </a:ext>
                </a:extLst>
              </p:cNvPr>
              <p:cNvSpPr txBox="1"/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479A3B-FCB7-B848-A481-9D01A6099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blipFill>
                <a:blip r:embed="rId4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C34C39-3D06-FB5A-452C-A3A0D9992D83}"/>
                  </a:ext>
                </a:extLst>
              </p:cNvPr>
              <p:cNvSpPr txBox="1"/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C34C39-3D06-FB5A-452C-A3A0D9992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blipFill>
                <a:blip r:embed="rId5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2D0655-7FD8-A608-3E66-F46B527D522A}"/>
                  </a:ext>
                </a:extLst>
              </p:cNvPr>
              <p:cNvSpPr txBox="1"/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2D0655-7FD8-A608-3E66-F46B527D5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blipFill>
                <a:blip r:embed="rId6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3E5AE0-CDF9-81E4-A1DD-22763DDC5AF6}"/>
                  </a:ext>
                </a:extLst>
              </p:cNvPr>
              <p:cNvSpPr txBox="1"/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3E5AE0-CDF9-81E4-A1DD-22763DDC5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blipFill>
                <a:blip r:embed="rId7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4FD0B0-DFA3-BAEF-18CD-3A405112D971}"/>
                  </a:ext>
                </a:extLst>
              </p:cNvPr>
              <p:cNvSpPr txBox="1"/>
              <p:nvPr/>
            </p:nvSpPr>
            <p:spPr>
              <a:xfrm>
                <a:off x="9127629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4FD0B0-DFA3-BAEF-18CD-3A405112D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29" y="5223917"/>
                <a:ext cx="763029" cy="276999"/>
              </a:xfrm>
              <a:prstGeom prst="rect">
                <a:avLst/>
              </a:prstGeom>
              <a:blipFill>
                <a:blip r:embed="rId8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B9DEF8-E637-F039-C937-043991901D30}"/>
                  </a:ext>
                </a:extLst>
              </p:cNvPr>
              <p:cNvSpPr txBox="1"/>
              <p:nvPr/>
            </p:nvSpPr>
            <p:spPr>
              <a:xfrm>
                <a:off x="6870654" y="5785084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B9DEF8-E637-F039-C937-043991901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785084"/>
                <a:ext cx="763029" cy="276999"/>
              </a:xfrm>
              <a:prstGeom prst="rect">
                <a:avLst/>
              </a:prstGeom>
              <a:blipFill>
                <a:blip r:embed="rId9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FC78A8-C4A4-E341-CBC1-58C631E1DDD0}"/>
                  </a:ext>
                </a:extLst>
              </p:cNvPr>
              <p:cNvSpPr txBox="1"/>
              <p:nvPr/>
            </p:nvSpPr>
            <p:spPr>
              <a:xfrm>
                <a:off x="8059409" y="5785083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FC78A8-C4A4-E341-CBC1-58C631E1D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409" y="5785083"/>
                <a:ext cx="763029" cy="276999"/>
              </a:xfrm>
              <a:prstGeom prst="rect">
                <a:avLst/>
              </a:prstGeom>
              <a:blipFill>
                <a:blip r:embed="rId10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190C6F-5244-4E23-D77F-8E29B73590A9}"/>
                  </a:ext>
                </a:extLst>
              </p:cNvPr>
              <p:cNvSpPr txBox="1"/>
              <p:nvPr/>
            </p:nvSpPr>
            <p:spPr>
              <a:xfrm>
                <a:off x="9127629" y="5785083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190C6F-5244-4E23-D77F-8E29B7359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29" y="5785083"/>
                <a:ext cx="763029" cy="276999"/>
              </a:xfrm>
              <a:prstGeom prst="rect">
                <a:avLst/>
              </a:prstGeom>
              <a:blipFill>
                <a:blip r:embed="rId11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06648A1-8652-816F-77E5-5E723F28DF07}"/>
              </a:ext>
            </a:extLst>
          </p:cNvPr>
          <p:cNvSpPr txBox="1"/>
          <p:nvPr/>
        </p:nvSpPr>
        <p:spPr>
          <a:xfrm>
            <a:off x="985125" y="5525754"/>
            <a:ext cx="5379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To get the </a:t>
            </a:r>
            <a:r>
              <a:rPr lang="en-PH" sz="3000" b="1" dirty="0"/>
              <a:t>dot product </a:t>
            </a:r>
            <a:r>
              <a:rPr lang="en-PH" sz="3000" dirty="0"/>
              <a:t>which in this case is </a:t>
            </a:r>
            <a:r>
              <a:rPr lang="en-PH" sz="3000" b="1" dirty="0"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842C55-3617-43FE-595C-5DB637930CF4}"/>
                  </a:ext>
                </a:extLst>
              </p:cNvPr>
              <p:cNvSpPr txBox="1"/>
              <p:nvPr/>
            </p:nvSpPr>
            <p:spPr>
              <a:xfrm>
                <a:off x="10418979" y="5785082"/>
                <a:ext cx="411972" cy="27699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842C55-3617-43FE-595C-5DB637930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979" y="5785082"/>
                <a:ext cx="411972" cy="276999"/>
              </a:xfrm>
              <a:prstGeom prst="rect">
                <a:avLst/>
              </a:prstGeom>
              <a:blipFill>
                <a:blip r:embed="rId12"/>
                <a:stretch>
                  <a:fillRect l="-1351" r="-9459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71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9525C-5777-F5E5-276D-095764E79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EC2BC1-99BA-FE4E-F1CD-076216285607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10E8FF-B808-9A01-F0F4-675CCBF34705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C2C5AC-FCB2-663C-36A7-C6A1F49C8308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A552E7-F8BB-EE8D-F64A-44F40DF16E9C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AA2812-776B-6585-3CB9-6D4D33C17439}"/>
              </a:ext>
            </a:extLst>
          </p:cNvPr>
          <p:cNvSpPr/>
          <p:nvPr/>
        </p:nvSpPr>
        <p:spPr>
          <a:xfrm>
            <a:off x="1201677" y="1224480"/>
            <a:ext cx="2027298" cy="19687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C36CE44A-3EF0-9634-C74D-7C62130750C4}"/>
              </a:ext>
            </a:extLst>
          </p:cNvPr>
          <p:cNvSpPr/>
          <p:nvPr/>
        </p:nvSpPr>
        <p:spPr>
          <a:xfrm>
            <a:off x="5441272" y="2208867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DA4911-3E1D-0E1B-E62D-8973303ED1E8}"/>
                  </a:ext>
                </a:extLst>
              </p:cNvPr>
              <p:cNvSpPr txBox="1"/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DA4911-3E1D-0E1B-E62D-8973303ED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blipFill>
                <a:blip r:embed="rId3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D16B22-D6AE-8DE6-D0EF-64098FA967C6}"/>
                  </a:ext>
                </a:extLst>
              </p:cNvPr>
              <p:cNvSpPr txBox="1"/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D16B22-D6AE-8DE6-D0EF-64098FA96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blipFill>
                <a:blip r:embed="rId4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978C3E-CD5E-11AA-7DCF-67A0374977CE}"/>
                  </a:ext>
                </a:extLst>
              </p:cNvPr>
              <p:cNvSpPr txBox="1"/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978C3E-CD5E-11AA-7DCF-67A037497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blipFill>
                <a:blip r:embed="rId5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5398B0-2760-4E91-7AAF-D6D6EE80FFB0}"/>
                  </a:ext>
                </a:extLst>
              </p:cNvPr>
              <p:cNvSpPr txBox="1"/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5398B0-2760-4E91-7AAF-D6D6EE80F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blipFill>
                <a:blip r:embed="rId6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B0FC2C-70E9-D1FC-8F88-ACF154489141}"/>
                  </a:ext>
                </a:extLst>
              </p:cNvPr>
              <p:cNvSpPr txBox="1"/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B0FC2C-70E9-D1FC-8F88-ACF154489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blipFill>
                <a:blip r:embed="rId7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1D2F1D-0BFC-87FA-DB64-BBBCC0AC4983}"/>
                  </a:ext>
                </a:extLst>
              </p:cNvPr>
              <p:cNvSpPr txBox="1"/>
              <p:nvPr/>
            </p:nvSpPr>
            <p:spPr>
              <a:xfrm>
                <a:off x="9127629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1D2F1D-0BFC-87FA-DB64-BBBCC0AC4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29" y="5223917"/>
                <a:ext cx="763029" cy="276999"/>
              </a:xfrm>
              <a:prstGeom prst="rect">
                <a:avLst/>
              </a:prstGeom>
              <a:blipFill>
                <a:blip r:embed="rId8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F3F67AF-E73C-93B3-19CF-9F4EAA8F1818}"/>
                  </a:ext>
                </a:extLst>
              </p:cNvPr>
              <p:cNvSpPr txBox="1"/>
              <p:nvPr/>
            </p:nvSpPr>
            <p:spPr>
              <a:xfrm>
                <a:off x="6870654" y="5785084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F3F67AF-E73C-93B3-19CF-9F4EAA8F1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785084"/>
                <a:ext cx="763029" cy="276999"/>
              </a:xfrm>
              <a:prstGeom prst="rect">
                <a:avLst/>
              </a:prstGeom>
              <a:blipFill>
                <a:blip r:embed="rId9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83EFA9-29FC-826E-BD3E-0B8117F90583}"/>
                  </a:ext>
                </a:extLst>
              </p:cNvPr>
              <p:cNvSpPr txBox="1"/>
              <p:nvPr/>
            </p:nvSpPr>
            <p:spPr>
              <a:xfrm>
                <a:off x="8059409" y="5785083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83EFA9-29FC-826E-BD3E-0B8117F9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409" y="5785083"/>
                <a:ext cx="763029" cy="276999"/>
              </a:xfrm>
              <a:prstGeom prst="rect">
                <a:avLst/>
              </a:prstGeom>
              <a:blipFill>
                <a:blip r:embed="rId10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1F9394-871A-6EDA-7509-E138E7F6DC79}"/>
                  </a:ext>
                </a:extLst>
              </p:cNvPr>
              <p:cNvSpPr txBox="1"/>
              <p:nvPr/>
            </p:nvSpPr>
            <p:spPr>
              <a:xfrm>
                <a:off x="9127629" y="5785083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1F9394-871A-6EDA-7509-E138E7F6D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29" y="5785083"/>
                <a:ext cx="763029" cy="276999"/>
              </a:xfrm>
              <a:prstGeom prst="rect">
                <a:avLst/>
              </a:prstGeom>
              <a:blipFill>
                <a:blip r:embed="rId11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2E64305-C6D6-0634-9569-8C7A844B0A46}"/>
              </a:ext>
            </a:extLst>
          </p:cNvPr>
          <p:cNvSpPr txBox="1"/>
          <p:nvPr/>
        </p:nvSpPr>
        <p:spPr>
          <a:xfrm>
            <a:off x="652809" y="5362416"/>
            <a:ext cx="580771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By computing the </a:t>
            </a:r>
            <a:r>
              <a:rPr lang="en-PH" sz="2500" b="1" dirty="0"/>
              <a:t>Dot Product </a:t>
            </a:r>
            <a:r>
              <a:rPr lang="en-PH" sz="2500" dirty="0"/>
              <a:t>between the </a:t>
            </a:r>
            <a:r>
              <a:rPr lang="en-PH" sz="2500" b="1" dirty="0"/>
              <a:t>input</a:t>
            </a:r>
            <a:r>
              <a:rPr lang="en-PH" sz="2500" dirty="0"/>
              <a:t> and the </a:t>
            </a:r>
            <a:r>
              <a:rPr lang="en-PH" sz="2500" b="1" dirty="0"/>
              <a:t>filter</a:t>
            </a:r>
            <a:r>
              <a:rPr lang="en-PH" sz="2500" dirty="0"/>
              <a:t>, we can say that the Filter is </a:t>
            </a:r>
            <a:r>
              <a:rPr lang="en-PH" sz="2500" b="1" dirty="0"/>
              <a:t>Convolved</a:t>
            </a:r>
            <a:r>
              <a:rPr lang="en-PH" sz="2500" dirty="0"/>
              <a:t> with the input. </a:t>
            </a:r>
            <a:endParaRPr lang="en-PH" sz="2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F45EDF-E28E-6ADC-9707-BC762816B27C}"/>
                  </a:ext>
                </a:extLst>
              </p:cNvPr>
              <p:cNvSpPr txBox="1"/>
              <p:nvPr/>
            </p:nvSpPr>
            <p:spPr>
              <a:xfrm>
                <a:off x="10418979" y="5785082"/>
                <a:ext cx="411972" cy="27699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F45EDF-E28E-6ADC-9707-BC762816B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979" y="5785082"/>
                <a:ext cx="411972" cy="276999"/>
              </a:xfrm>
              <a:prstGeom prst="rect">
                <a:avLst/>
              </a:prstGeom>
              <a:blipFill>
                <a:blip r:embed="rId12"/>
                <a:stretch>
                  <a:fillRect l="-1351" r="-9459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A101F-6FF5-007F-D3EC-60C6E35A1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18FB896-7E1A-88B7-AB35-619B99A91241}"/>
              </a:ext>
            </a:extLst>
          </p:cNvPr>
          <p:cNvGraphicFramePr>
            <a:graphicFrameLocks noGrp="1"/>
          </p:cNvGraphicFramePr>
          <p:nvPr/>
        </p:nvGraphicFramePr>
        <p:xfrm>
          <a:off x="1202248" y="1224481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5CCA21-A144-2B81-413B-6E49EC2A8ACA}"/>
              </a:ext>
            </a:extLst>
          </p:cNvPr>
          <p:cNvGraphicFramePr>
            <a:graphicFrameLocks noGrp="1"/>
          </p:cNvGraphicFramePr>
          <p:nvPr/>
        </p:nvGraphicFramePr>
        <p:xfrm>
          <a:off x="6849223" y="1882867"/>
          <a:ext cx="3175089" cy="2495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836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105836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3D49051-7C6B-C28D-2ED8-EBEA5E16371B}"/>
              </a:ext>
            </a:extLst>
          </p:cNvPr>
          <p:cNvSpPr txBox="1"/>
          <p:nvPr/>
        </p:nvSpPr>
        <p:spPr>
          <a:xfrm>
            <a:off x="2115506" y="670483"/>
            <a:ext cx="2467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8E5B0-1EF6-0823-F975-CE31B401D134}"/>
              </a:ext>
            </a:extLst>
          </p:cNvPr>
          <p:cNvSpPr txBox="1"/>
          <p:nvPr/>
        </p:nvSpPr>
        <p:spPr>
          <a:xfrm>
            <a:off x="6816156" y="1311043"/>
            <a:ext cx="32412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b="1" dirty="0"/>
              <a:t>Filter (aka Kernel)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652B2F-6431-5C59-1933-3A699E06D66B}"/>
              </a:ext>
            </a:extLst>
          </p:cNvPr>
          <p:cNvSpPr/>
          <p:nvPr/>
        </p:nvSpPr>
        <p:spPr>
          <a:xfrm>
            <a:off x="1201677" y="1224480"/>
            <a:ext cx="2027298" cy="196877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FE3B1D53-57D1-32C5-3978-5DEF5287FF13}"/>
              </a:ext>
            </a:extLst>
          </p:cNvPr>
          <p:cNvSpPr/>
          <p:nvPr/>
        </p:nvSpPr>
        <p:spPr>
          <a:xfrm>
            <a:off x="5441272" y="2208867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4B61DD-D92E-E150-6C81-61DB34F1914D}"/>
                  </a:ext>
                </a:extLst>
              </p:cNvPr>
              <p:cNvSpPr txBox="1"/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4B61DD-D92E-E150-6C81-61DB34F19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4662750"/>
                <a:ext cx="763029" cy="276999"/>
              </a:xfrm>
              <a:prstGeom prst="rect">
                <a:avLst/>
              </a:prstGeom>
              <a:blipFill>
                <a:blip r:embed="rId3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117E3B-5F48-215E-5FAE-C9DF05E464B5}"/>
                  </a:ext>
                </a:extLst>
              </p:cNvPr>
              <p:cNvSpPr txBox="1"/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117E3B-5F48-215E-5FAE-C9DF05E46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2" y="4662750"/>
                <a:ext cx="763029" cy="276999"/>
              </a:xfrm>
              <a:prstGeom prst="rect">
                <a:avLst/>
              </a:prstGeom>
              <a:blipFill>
                <a:blip r:embed="rId4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CC3E36-87B2-75DD-F08F-37AEB016A7D2}"/>
                  </a:ext>
                </a:extLst>
              </p:cNvPr>
              <p:cNvSpPr txBox="1"/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CC3E36-87B2-75DD-F08F-37AEB016A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30" y="4662750"/>
                <a:ext cx="763029" cy="276999"/>
              </a:xfrm>
              <a:prstGeom prst="rect">
                <a:avLst/>
              </a:prstGeom>
              <a:blipFill>
                <a:blip r:embed="rId5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C54B6E-03AC-4930-18B6-BB9DB235E3B2}"/>
                  </a:ext>
                </a:extLst>
              </p:cNvPr>
              <p:cNvSpPr txBox="1"/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C54B6E-03AC-4930-18B6-BB9DB235E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223917"/>
                <a:ext cx="763029" cy="276999"/>
              </a:xfrm>
              <a:prstGeom prst="rect">
                <a:avLst/>
              </a:prstGeom>
              <a:blipFill>
                <a:blip r:embed="rId6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CABA32-E50F-88D8-E660-92577C831C2A}"/>
                  </a:ext>
                </a:extLst>
              </p:cNvPr>
              <p:cNvSpPr txBox="1"/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CABA32-E50F-88D8-E660-92577C831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251" y="5223917"/>
                <a:ext cx="763029" cy="276999"/>
              </a:xfrm>
              <a:prstGeom prst="rect">
                <a:avLst/>
              </a:prstGeom>
              <a:blipFill>
                <a:blip r:embed="rId7"/>
                <a:stretch>
                  <a:fillRect l="-11111" t="-2222" r="-10317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5AF29B-CD42-D6D5-4B97-7A06E3154851}"/>
                  </a:ext>
                </a:extLst>
              </p:cNvPr>
              <p:cNvSpPr txBox="1"/>
              <p:nvPr/>
            </p:nvSpPr>
            <p:spPr>
              <a:xfrm>
                <a:off x="9127629" y="5223917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5AF29B-CD42-D6D5-4B97-7A06E3154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29" y="5223917"/>
                <a:ext cx="763029" cy="276999"/>
              </a:xfrm>
              <a:prstGeom prst="rect">
                <a:avLst/>
              </a:prstGeom>
              <a:blipFill>
                <a:blip r:embed="rId8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1995CE-2611-FD8B-2F5F-976618831E1E}"/>
                  </a:ext>
                </a:extLst>
              </p:cNvPr>
              <p:cNvSpPr txBox="1"/>
              <p:nvPr/>
            </p:nvSpPr>
            <p:spPr>
              <a:xfrm>
                <a:off x="6870654" y="5785084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1995CE-2611-FD8B-2F5F-976618831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54" y="5785084"/>
                <a:ext cx="763029" cy="276999"/>
              </a:xfrm>
              <a:prstGeom prst="rect">
                <a:avLst/>
              </a:prstGeom>
              <a:blipFill>
                <a:blip r:embed="rId9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DAD893D-97B9-BAAA-ACB0-1D211B20B51D}"/>
                  </a:ext>
                </a:extLst>
              </p:cNvPr>
              <p:cNvSpPr txBox="1"/>
              <p:nvPr/>
            </p:nvSpPr>
            <p:spPr>
              <a:xfrm>
                <a:off x="8059409" y="5785083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DAD893D-97B9-BAAA-ACB0-1D211B20B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409" y="5785083"/>
                <a:ext cx="763029" cy="276999"/>
              </a:xfrm>
              <a:prstGeom prst="rect">
                <a:avLst/>
              </a:prstGeom>
              <a:blipFill>
                <a:blip r:embed="rId10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F5643B-434C-0456-5DEF-1CDE00F2D8D4}"/>
                  </a:ext>
                </a:extLst>
              </p:cNvPr>
              <p:cNvSpPr txBox="1"/>
              <p:nvPr/>
            </p:nvSpPr>
            <p:spPr>
              <a:xfrm>
                <a:off x="9127629" y="5785083"/>
                <a:ext cx="7630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F5643B-434C-0456-5DEF-1CDE00F2D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629" y="5785083"/>
                <a:ext cx="763029" cy="276999"/>
              </a:xfrm>
              <a:prstGeom prst="rect">
                <a:avLst/>
              </a:prstGeom>
              <a:blipFill>
                <a:blip r:embed="rId11"/>
                <a:stretch>
                  <a:fillRect l="-11200" t="-2222" r="-11200" b="-3555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4896CE7-1824-6F10-7682-9E7E65EFC6A2}"/>
              </a:ext>
            </a:extLst>
          </p:cNvPr>
          <p:cNvSpPr txBox="1"/>
          <p:nvPr/>
        </p:nvSpPr>
        <p:spPr>
          <a:xfrm>
            <a:off x="652809" y="5362416"/>
            <a:ext cx="58077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And that is what gives </a:t>
            </a:r>
            <a:r>
              <a:rPr lang="en-PH" sz="2500" b="1" dirty="0"/>
              <a:t>Convolutional</a:t>
            </a:r>
          </a:p>
          <a:p>
            <a:r>
              <a:rPr lang="en-PH" sz="2500" b="1" dirty="0"/>
              <a:t>Neural Network </a:t>
            </a:r>
            <a:r>
              <a:rPr lang="en-PH" sz="2500" dirty="0"/>
              <a:t>their name </a:t>
            </a:r>
            <a:endParaRPr lang="en-PH" sz="2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8384BE-4D55-2CBD-FE6E-09128818CE32}"/>
                  </a:ext>
                </a:extLst>
              </p:cNvPr>
              <p:cNvSpPr txBox="1"/>
              <p:nvPr/>
            </p:nvSpPr>
            <p:spPr>
              <a:xfrm>
                <a:off x="10418979" y="5785082"/>
                <a:ext cx="411972" cy="27699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8384BE-4D55-2CBD-FE6E-09128818C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979" y="5785082"/>
                <a:ext cx="411972" cy="276999"/>
              </a:xfrm>
              <a:prstGeom prst="rect">
                <a:avLst/>
              </a:prstGeom>
              <a:blipFill>
                <a:blip r:embed="rId12"/>
                <a:stretch>
                  <a:fillRect l="-1351" r="-9459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6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876B2-9CF7-6146-8753-8F5089874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54D66A-66BB-4417-025B-9C5C25731A8D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692CA-F5B5-BB2D-2CC1-12ED82D75D59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B0119E-951D-E765-0F6E-04E0577C234C}"/>
              </a:ext>
            </a:extLst>
          </p:cNvPr>
          <p:cNvSpPr txBox="1"/>
          <p:nvPr/>
        </p:nvSpPr>
        <p:spPr>
          <a:xfrm>
            <a:off x="6741364" y="975890"/>
            <a:ext cx="49504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Now we add a </a:t>
            </a:r>
            <a:r>
              <a:rPr lang="en-PH" sz="2500" b="1" dirty="0">
                <a:solidFill>
                  <a:srgbClr val="7030A0"/>
                </a:solidFill>
              </a:rPr>
              <a:t>Bias term </a:t>
            </a:r>
            <a:r>
              <a:rPr lang="en-PH" sz="2500" dirty="0"/>
              <a:t>to the output of the </a:t>
            </a:r>
            <a:r>
              <a:rPr lang="en-PH" sz="2500" b="1" dirty="0"/>
              <a:t>Filter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485C0E-9AF0-BBFA-2158-C6F51AEA9439}"/>
              </a:ext>
            </a:extLst>
          </p:cNvPr>
          <p:cNvGrpSpPr/>
          <p:nvPr/>
        </p:nvGrpSpPr>
        <p:grpSpPr>
          <a:xfrm>
            <a:off x="3675296" y="4693047"/>
            <a:ext cx="3953153" cy="1399333"/>
            <a:chOff x="6870654" y="4662750"/>
            <a:chExt cx="3953153" cy="13993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DEB3D8B-D194-C329-233A-C056B191E27E}"/>
                    </a:ext>
                  </a:extLst>
                </p:cNvPr>
                <p:cNvSpPr txBox="1"/>
                <p:nvPr/>
              </p:nvSpPr>
              <p:spPr>
                <a:xfrm>
                  <a:off x="6870654" y="4662750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(0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DEB3D8B-D194-C329-233A-C056B191E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654" y="4662750"/>
                  <a:ext cx="76302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F97B705-F818-BD5E-D0BC-38E9EB814A87}"/>
                    </a:ext>
                  </a:extLst>
                </p:cNvPr>
                <p:cNvSpPr txBox="1"/>
                <p:nvPr/>
              </p:nvSpPr>
              <p:spPr>
                <a:xfrm>
                  <a:off x="8055252" y="4662750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(0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F97B705-F818-BD5E-D0BC-38E9EB814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252" y="4662750"/>
                  <a:ext cx="76302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147840F-46DE-3BBF-FC9D-95615ACE5432}"/>
                    </a:ext>
                  </a:extLst>
                </p:cNvPr>
                <p:cNvSpPr txBox="1"/>
                <p:nvPr/>
              </p:nvSpPr>
              <p:spPr>
                <a:xfrm>
                  <a:off x="9127630" y="4662750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147840F-46DE-3BBF-FC9D-95615ACE54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7630" y="4662750"/>
                  <a:ext cx="76302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5812E0D-BDB2-D4E9-14B5-7674F30E9B13}"/>
                    </a:ext>
                  </a:extLst>
                </p:cNvPr>
                <p:cNvSpPr txBox="1"/>
                <p:nvPr/>
              </p:nvSpPr>
              <p:spPr>
                <a:xfrm>
                  <a:off x="6870654" y="5223917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(0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5812E0D-BDB2-D4E9-14B5-7674F30E9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654" y="5223917"/>
                  <a:ext cx="76302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D27C7DF-EEEC-59AE-6FDC-2B46469AABED}"/>
                    </a:ext>
                  </a:extLst>
                </p:cNvPr>
                <p:cNvSpPr txBox="1"/>
                <p:nvPr/>
              </p:nvSpPr>
              <p:spPr>
                <a:xfrm>
                  <a:off x="8055251" y="5223917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D27C7DF-EEEC-59AE-6FDC-2B46469AAB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251" y="5223917"/>
                  <a:ext cx="76302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10F657E-3017-09B3-E9B4-B3366842F7D5}"/>
                    </a:ext>
                  </a:extLst>
                </p:cNvPr>
                <p:cNvSpPr txBox="1"/>
                <p:nvPr/>
              </p:nvSpPr>
              <p:spPr>
                <a:xfrm>
                  <a:off x="9127629" y="5223917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(0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10F657E-3017-09B3-E9B4-B3366842F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7629" y="5223917"/>
                  <a:ext cx="76302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4C37803-3864-17EB-B578-E92AF5A326EE}"/>
                    </a:ext>
                  </a:extLst>
                </p:cNvPr>
                <p:cNvSpPr txBox="1"/>
                <p:nvPr/>
              </p:nvSpPr>
              <p:spPr>
                <a:xfrm>
                  <a:off x="6870654" y="5785084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4C37803-3864-17EB-B578-E92AF5A32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654" y="5785084"/>
                  <a:ext cx="76302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B276E7B-96FF-F1AA-9836-DB81D21C9CD8}"/>
                    </a:ext>
                  </a:extLst>
                </p:cNvPr>
                <p:cNvSpPr txBox="1"/>
                <p:nvPr/>
              </p:nvSpPr>
              <p:spPr>
                <a:xfrm>
                  <a:off x="8059409" y="5785083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(0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B276E7B-96FF-F1AA-9836-DB81D21C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409" y="5785083"/>
                  <a:ext cx="76302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C325512-B100-8786-5159-C9BFB2F1DFC6}"/>
                    </a:ext>
                  </a:extLst>
                </p:cNvPr>
                <p:cNvSpPr txBox="1"/>
                <p:nvPr/>
              </p:nvSpPr>
              <p:spPr>
                <a:xfrm>
                  <a:off x="9127629" y="5785083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(0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C325512-B100-8786-5159-C9BFB2F1DF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7629" y="5785083"/>
                  <a:ext cx="76302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2C0BF3C-7E68-680D-D589-43B8F05CD298}"/>
                    </a:ext>
                  </a:extLst>
                </p:cNvPr>
                <p:cNvSpPr txBox="1"/>
                <p:nvPr/>
              </p:nvSpPr>
              <p:spPr>
                <a:xfrm>
                  <a:off x="10411835" y="5785082"/>
                  <a:ext cx="411972" cy="27699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2C0BF3C-7E68-680D-D589-43B8F05CD2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1835" y="5785082"/>
                  <a:ext cx="41197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740" r="-9589"/>
                  </a:stretch>
                </a:blipFill>
                <a:ln w="381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8294CB3-4D74-0238-0E98-FDE2DF5420B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0206" y="1921249"/>
            <a:ext cx="2968554" cy="2880000"/>
          </a:xfrm>
          <a:prstGeom prst="rect">
            <a:avLst/>
          </a:prstGeom>
        </p:spPr>
      </p:pic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6BE9C207-B078-F5FB-A1AF-92068E8C86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2C1C94-938B-6E79-5E29-7D9AEDEBDAD1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B753D87-F7DF-C8D3-984A-59B0E9200E0D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C7735-CA84-3EC6-6026-1C5A01764B0B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08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C64EB-FCAC-BD14-FA83-829122A80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C3CB3E-1B55-DE92-D056-9D621A9A40D6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9CFCF-748B-2D43-B3C3-841C21B9B385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95C427-C6F2-A799-6457-1A517B4AED2C}"/>
              </a:ext>
            </a:extLst>
          </p:cNvPr>
          <p:cNvSpPr txBox="1"/>
          <p:nvPr/>
        </p:nvSpPr>
        <p:spPr>
          <a:xfrm>
            <a:off x="6741364" y="975890"/>
            <a:ext cx="49504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And put the final value into something called a </a:t>
            </a:r>
            <a:r>
              <a:rPr lang="en-PH" sz="2500" b="1" dirty="0"/>
              <a:t>Feature Map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6D6245-EDAC-9983-CE31-4699A8F96ACC}"/>
              </a:ext>
            </a:extLst>
          </p:cNvPr>
          <p:cNvGrpSpPr/>
          <p:nvPr/>
        </p:nvGrpSpPr>
        <p:grpSpPr>
          <a:xfrm>
            <a:off x="3675296" y="4693047"/>
            <a:ext cx="3953153" cy="1399333"/>
            <a:chOff x="6870654" y="4662750"/>
            <a:chExt cx="3953153" cy="13993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58D3CF6-E53C-5032-539B-DD1530B70051}"/>
                    </a:ext>
                  </a:extLst>
                </p:cNvPr>
                <p:cNvSpPr txBox="1"/>
                <p:nvPr/>
              </p:nvSpPr>
              <p:spPr>
                <a:xfrm>
                  <a:off x="6870654" y="4662750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(0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58D3CF6-E53C-5032-539B-DD1530B70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654" y="4662750"/>
                  <a:ext cx="76302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395E432-2BEA-6EA5-4D81-AC69180B400D}"/>
                    </a:ext>
                  </a:extLst>
                </p:cNvPr>
                <p:cNvSpPr txBox="1"/>
                <p:nvPr/>
              </p:nvSpPr>
              <p:spPr>
                <a:xfrm>
                  <a:off x="8055252" y="4662750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(0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395E432-2BEA-6EA5-4D81-AC69180B4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252" y="4662750"/>
                  <a:ext cx="76302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6A27C33-A623-9062-482D-A050F17439A6}"/>
                    </a:ext>
                  </a:extLst>
                </p:cNvPr>
                <p:cNvSpPr txBox="1"/>
                <p:nvPr/>
              </p:nvSpPr>
              <p:spPr>
                <a:xfrm>
                  <a:off x="9127630" y="4662750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6A27C33-A623-9062-482D-A050F17439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7630" y="4662750"/>
                  <a:ext cx="76302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73A3870-771B-3D33-6F1A-6B81995D2BC9}"/>
                    </a:ext>
                  </a:extLst>
                </p:cNvPr>
                <p:cNvSpPr txBox="1"/>
                <p:nvPr/>
              </p:nvSpPr>
              <p:spPr>
                <a:xfrm>
                  <a:off x="6870654" y="5223917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(0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73A3870-771B-3D33-6F1A-6B81995D2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654" y="5223917"/>
                  <a:ext cx="76302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9B4636F-EF0F-E783-AE12-495D51917F50}"/>
                    </a:ext>
                  </a:extLst>
                </p:cNvPr>
                <p:cNvSpPr txBox="1"/>
                <p:nvPr/>
              </p:nvSpPr>
              <p:spPr>
                <a:xfrm>
                  <a:off x="8055251" y="5223917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9B4636F-EF0F-E783-AE12-495D51917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251" y="5223917"/>
                  <a:ext cx="76302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99ED17C-4435-0D48-4B2F-E40EC1C3EF63}"/>
                    </a:ext>
                  </a:extLst>
                </p:cNvPr>
                <p:cNvSpPr txBox="1"/>
                <p:nvPr/>
              </p:nvSpPr>
              <p:spPr>
                <a:xfrm>
                  <a:off x="9127629" y="5223917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(0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99ED17C-4435-0D48-4B2F-E40EC1C3EF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7629" y="5223917"/>
                  <a:ext cx="76302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E2C2671-7F4F-7A4D-9958-483F98B8CF34}"/>
                    </a:ext>
                  </a:extLst>
                </p:cNvPr>
                <p:cNvSpPr txBox="1"/>
                <p:nvPr/>
              </p:nvSpPr>
              <p:spPr>
                <a:xfrm>
                  <a:off x="6870654" y="5785084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E2C2671-7F4F-7A4D-9958-483F98B8CF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654" y="5785084"/>
                  <a:ext cx="76302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1AB7695-8DC0-107B-B0FC-884A3AEDA055}"/>
                    </a:ext>
                  </a:extLst>
                </p:cNvPr>
                <p:cNvSpPr txBox="1"/>
                <p:nvPr/>
              </p:nvSpPr>
              <p:spPr>
                <a:xfrm>
                  <a:off x="8059409" y="5785083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(0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1AB7695-8DC0-107B-B0FC-884A3AEDA0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409" y="5785083"/>
                  <a:ext cx="76302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BC968AB-B255-5C1A-7D7D-F880F72EA5D8}"/>
                    </a:ext>
                  </a:extLst>
                </p:cNvPr>
                <p:cNvSpPr txBox="1"/>
                <p:nvPr/>
              </p:nvSpPr>
              <p:spPr>
                <a:xfrm>
                  <a:off x="9127629" y="5785083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(0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×0)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BC968AB-B255-5C1A-7D7D-F880F72EA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7629" y="5785083"/>
                  <a:ext cx="76302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1200" t="-2222" r="-11200" b="-35556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DC2FAC1-4736-B989-44B9-B1D9687BB872}"/>
                    </a:ext>
                  </a:extLst>
                </p:cNvPr>
                <p:cNvSpPr txBox="1"/>
                <p:nvPr/>
              </p:nvSpPr>
              <p:spPr>
                <a:xfrm>
                  <a:off x="10411835" y="5785082"/>
                  <a:ext cx="411972" cy="27699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DC2FAC1-4736-B989-44B9-B1D9687BB8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1835" y="5785082"/>
                  <a:ext cx="41197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740" r="-9589"/>
                  </a:stretch>
                </a:blipFill>
                <a:ln w="381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EF20DD-65E5-C444-E7A3-9B68B998E2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0206" y="1921249"/>
            <a:ext cx="2968554" cy="2880000"/>
          </a:xfrm>
          <a:prstGeom prst="rect">
            <a:avLst/>
          </a:prstGeom>
        </p:spPr>
      </p:pic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CF671C49-A062-35D1-0041-629733B61A6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A630CFF-B953-05B3-727F-B47D47ECA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12268"/>
              </p:ext>
            </p:extLst>
          </p:nvPr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54AA07-6935-77B0-EA40-69014E89A9C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26D081A-774C-9B25-7EF3-CE7A69FFBD88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8476D4-E0A4-B414-477D-EA4E32CFDEB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830CAE2-50DD-C9EE-ABC8-D1C59DD991B6}"/>
              </a:ext>
            </a:extLst>
          </p:cNvPr>
          <p:cNvSpPr/>
          <p:nvPr/>
        </p:nvSpPr>
        <p:spPr>
          <a:xfrm>
            <a:off x="8512548" y="2764760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CCDBB6-CEAE-1A9B-68B5-0F1A60E0739B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</p:spTree>
    <p:extLst>
      <p:ext uri="{BB962C8B-B14F-4D97-AF65-F5344CB8AC3E}">
        <p14:creationId xmlns:p14="http://schemas.microsoft.com/office/powerpoint/2010/main" val="288447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049AC-3A64-38C1-03C4-1C3EA17A2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1524D6-5DDC-F11C-5930-D49797E4EC3C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1F567C-26BC-D174-27ED-64B3BCF0DA51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0DE052-A932-94A2-94AC-ED1FA8757C42}"/>
              </a:ext>
            </a:extLst>
          </p:cNvPr>
          <p:cNvSpPr txBox="1"/>
          <p:nvPr/>
        </p:nvSpPr>
        <p:spPr>
          <a:xfrm>
            <a:off x="6741364" y="975890"/>
            <a:ext cx="49504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Next we slide the Filter over one pixel to the right.</a:t>
            </a:r>
            <a:endParaRPr lang="en-PH" sz="2500" b="1" dirty="0"/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B236D151-98B9-B220-3EAD-6885D9BD6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7F1060C-7085-B7F4-5A8F-375B8EC23C99}"/>
              </a:ext>
            </a:extLst>
          </p:cNvPr>
          <p:cNvGraphicFramePr>
            <a:graphicFrameLocks noGrp="1"/>
          </p:cNvGraphicFramePr>
          <p:nvPr/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02D922-356D-6DA9-1994-9A600332524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296CD5-6ED5-1653-A0DC-45BF0F10534F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707182-51FE-738F-A2D9-11684BD36A2D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0DFDEC7-E016-E3C8-292F-EB341E412AE5}"/>
              </a:ext>
            </a:extLst>
          </p:cNvPr>
          <p:cNvSpPr/>
          <p:nvPr/>
        </p:nvSpPr>
        <p:spPr>
          <a:xfrm>
            <a:off x="9307699" y="2764760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6D0228-A55B-A45F-F31B-5FFE88D5AFA7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F80B1A81-60A4-F15C-240A-5CB16E260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BCCF00E-2AE4-2EDE-E8EC-6566E6F58E7C}"/>
              </a:ext>
            </a:extLst>
          </p:cNvPr>
          <p:cNvSpPr/>
          <p:nvPr/>
        </p:nvSpPr>
        <p:spPr>
          <a:xfrm>
            <a:off x="1077524" y="2014637"/>
            <a:ext cx="1490416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923AAAE0-B724-E685-F352-4C25A4071D7E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47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8BF14-0D0D-0015-38E1-CEF633EA4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A812-380A-738D-C4CA-726F1B60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Image are Numbers</a:t>
            </a:r>
          </a:p>
        </p:txBody>
      </p:sp>
      <p:pic>
        <p:nvPicPr>
          <p:cNvPr id="4" name="Picture 3" descr="A person in a suit&#10;&#10;AI-generated content may be incorrect.">
            <a:extLst>
              <a:ext uri="{FF2B5EF4-FFF2-40B4-BE49-F238E27FC236}">
                <a16:creationId xmlns:a16="http://schemas.microsoft.com/office/drawing/2014/main" id="{6AC18653-568A-8761-0D59-6D3FA1933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1" y="2018980"/>
            <a:ext cx="2426873" cy="3240000"/>
          </a:xfrm>
          <a:prstGeom prst="rect">
            <a:avLst/>
          </a:prstGeom>
        </p:spPr>
      </p:pic>
      <p:pic>
        <p:nvPicPr>
          <p:cNvPr id="5" name="Picture 4" descr="A black and white image of a person's face&#10;&#10;AI-generated content may be incorrect.">
            <a:extLst>
              <a:ext uri="{FF2B5EF4-FFF2-40B4-BE49-F238E27FC236}">
                <a16:creationId xmlns:a16="http://schemas.microsoft.com/office/drawing/2014/main" id="{3F5BDC90-78B3-E026-333E-D2BD868546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6553"/>
          <a:stretch/>
        </p:blipFill>
        <p:spPr>
          <a:xfrm>
            <a:off x="3398423" y="2018980"/>
            <a:ext cx="2609471" cy="3240000"/>
          </a:xfrm>
          <a:prstGeom prst="rect">
            <a:avLst/>
          </a:prstGeom>
        </p:spPr>
      </p:pic>
      <p:pic>
        <p:nvPicPr>
          <p:cNvPr id="6" name="Picture 5" descr="A black and white image of a person's face&#10;&#10;AI-generated content may be incorrect.">
            <a:extLst>
              <a:ext uri="{FF2B5EF4-FFF2-40B4-BE49-F238E27FC236}">
                <a16:creationId xmlns:a16="http://schemas.microsoft.com/office/drawing/2014/main" id="{568F2FDB-9A20-6C3F-4CCF-9E9DCBEE65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410" r="32337"/>
          <a:stretch/>
        </p:blipFill>
        <p:spPr>
          <a:xfrm>
            <a:off x="6096000" y="2018980"/>
            <a:ext cx="2750344" cy="3240000"/>
          </a:xfrm>
          <a:prstGeom prst="rect">
            <a:avLst/>
          </a:prstGeom>
        </p:spPr>
      </p:pic>
      <p:pic>
        <p:nvPicPr>
          <p:cNvPr id="7" name="Picture 6" descr="A black and white image of a person's face&#10;&#10;AI-generated content may be incorrect.">
            <a:extLst>
              <a:ext uri="{FF2B5EF4-FFF2-40B4-BE49-F238E27FC236}">
                <a16:creationId xmlns:a16="http://schemas.microsoft.com/office/drawing/2014/main" id="{53985183-DEB2-D5CC-3DCF-EC042D315D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693" r="-351"/>
          <a:stretch/>
        </p:blipFill>
        <p:spPr>
          <a:xfrm>
            <a:off x="8875298" y="2018980"/>
            <a:ext cx="2547939" cy="32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686414-85CA-79A7-D497-5CDF130D0DCB}"/>
              </a:ext>
            </a:extLst>
          </p:cNvPr>
          <p:cNvSpPr txBox="1"/>
          <p:nvPr/>
        </p:nvSpPr>
        <p:spPr>
          <a:xfrm>
            <a:off x="2850451" y="5550229"/>
            <a:ext cx="6314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An image is just a matrix of numbers</a:t>
            </a:r>
            <a:endParaRPr lang="en-PH" sz="3000" b="1" dirty="0"/>
          </a:p>
        </p:txBody>
      </p:sp>
    </p:spTree>
    <p:extLst>
      <p:ext uri="{BB962C8B-B14F-4D97-AF65-F5344CB8AC3E}">
        <p14:creationId xmlns:p14="http://schemas.microsoft.com/office/powerpoint/2010/main" val="393072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2B697-BA9B-A1D3-0384-47C249C51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2D3AE2-335F-3D0F-9E8B-5BFAAC8BB2D8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74563-1C21-7D4F-DD96-F2282E112523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7DCC46-A0E7-97B1-03D0-7D36528C61F3}"/>
              </a:ext>
            </a:extLst>
          </p:cNvPr>
          <p:cNvSpPr txBox="1"/>
          <p:nvPr/>
        </p:nvSpPr>
        <p:spPr>
          <a:xfrm>
            <a:off x="6741364" y="975890"/>
            <a:ext cx="49504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Other Convolutional Neural Networks might move </a:t>
            </a:r>
            <a:r>
              <a:rPr lang="en-PH" sz="2500" b="1" dirty="0"/>
              <a:t>2 or more </a:t>
            </a:r>
            <a:r>
              <a:rPr lang="en-PH" sz="2500" dirty="0"/>
              <a:t>pixels. But in our example, we move it by </a:t>
            </a:r>
            <a:r>
              <a:rPr lang="en-PH" sz="2500" b="1" dirty="0"/>
              <a:t>1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64356774-4B45-BA61-7A2B-9E1206195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97DA10F-BFC5-F613-0AB9-0FC5A4697C9A}"/>
              </a:ext>
            </a:extLst>
          </p:cNvPr>
          <p:cNvGraphicFramePr>
            <a:graphicFrameLocks noGrp="1"/>
          </p:cNvGraphicFramePr>
          <p:nvPr/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61FDDB-A66A-0288-8644-FCE773EB12D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4BC6A58-BF14-4EF7-6397-CE0DAD1D5F5F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85271E-3806-AE4E-6479-1363AA88862D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B25EBB3-6DDA-3177-B10F-AC1CACA1FED7}"/>
              </a:ext>
            </a:extLst>
          </p:cNvPr>
          <p:cNvSpPr/>
          <p:nvPr/>
        </p:nvSpPr>
        <p:spPr>
          <a:xfrm>
            <a:off x="9307699" y="2764760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8707D8-C20D-B171-55F9-CBFD307E4CFD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31EF0287-E4D4-0D0E-589D-7743F8307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8BA7D5-320D-76CC-C170-B2D63E4AEF5C}"/>
              </a:ext>
            </a:extLst>
          </p:cNvPr>
          <p:cNvSpPr/>
          <p:nvPr/>
        </p:nvSpPr>
        <p:spPr>
          <a:xfrm>
            <a:off x="1077524" y="2014637"/>
            <a:ext cx="1490416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CE097B3D-2F90-35F5-02F9-58FF216FEB77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640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9D872-81A5-C8B9-3348-B92134F83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3DAA2F-2A06-AB7C-A8ED-365BC51D3139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DD63A-DCF7-C44D-75B0-8F1353A6006E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9D1E7C-82F3-D641-CFCB-1BA6B8040226}"/>
              </a:ext>
            </a:extLst>
          </p:cNvPr>
          <p:cNvSpPr txBox="1"/>
          <p:nvPr/>
        </p:nvSpPr>
        <p:spPr>
          <a:xfrm>
            <a:off x="6741364" y="975890"/>
            <a:ext cx="49504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We calculate the </a:t>
            </a:r>
            <a:r>
              <a:rPr lang="en-PH" sz="2500" b="1" dirty="0"/>
              <a:t>Dot Product </a:t>
            </a:r>
            <a:r>
              <a:rPr lang="en-PH" sz="2500" dirty="0"/>
              <a:t>of the Filter and add the </a:t>
            </a:r>
            <a:r>
              <a:rPr lang="en-PH" sz="2500" b="1" dirty="0"/>
              <a:t>Bias Term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584BA337-71B0-BB55-6B54-71B7A5F8E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4E543C0-7EDD-1E08-44BA-8D8195928CE7}"/>
              </a:ext>
            </a:extLst>
          </p:cNvPr>
          <p:cNvGraphicFramePr>
            <a:graphicFrameLocks noGrp="1"/>
          </p:cNvGraphicFramePr>
          <p:nvPr/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D9E641-4DDD-072D-696A-59BAEB706EFE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9E70693-513D-B85A-3EE1-0076BBB4FED8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27C6A6-CE9A-DDCD-D8A8-312C079B874E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250E5AE-101F-5E7F-F55B-28FCB0B6253A}"/>
              </a:ext>
            </a:extLst>
          </p:cNvPr>
          <p:cNvSpPr/>
          <p:nvPr/>
        </p:nvSpPr>
        <p:spPr>
          <a:xfrm>
            <a:off x="9307699" y="2764760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01F367-86E9-DAE5-7407-AF5BA64652C5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94DFEFA4-7F12-0122-FA84-6C38406FB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EDA1F4-BEE5-CFB0-1AF8-EA7748771310}"/>
              </a:ext>
            </a:extLst>
          </p:cNvPr>
          <p:cNvSpPr/>
          <p:nvPr/>
        </p:nvSpPr>
        <p:spPr>
          <a:xfrm>
            <a:off x="1077524" y="2014637"/>
            <a:ext cx="1490416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09629E54-C1A9-5FF1-DFCC-C26FB574A1B9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469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51AE3-EAB6-A048-7873-12C0CFBAB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714D2-208E-DE2B-C68B-7F7317CEFEF0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A3238-A987-D3FC-0DCE-2DA9158C7E2E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0E8B14-B8CF-4DFF-6531-2E8475970F47}"/>
              </a:ext>
            </a:extLst>
          </p:cNvPr>
          <p:cNvSpPr txBox="1"/>
          <p:nvPr/>
        </p:nvSpPr>
        <p:spPr>
          <a:xfrm>
            <a:off x="6741364" y="975890"/>
            <a:ext cx="49504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And put the final value into the </a:t>
            </a:r>
            <a:r>
              <a:rPr lang="en-PH" sz="2500" b="1" dirty="0"/>
              <a:t>Feature Map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599D9CA1-02B4-2ED9-925B-8D1729121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50C7832-3DF4-58EB-229E-DDA3D8870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53378"/>
              </p:ext>
            </p:extLst>
          </p:nvPr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8EC956-EBAD-710C-F78D-99A14DB1938D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395B4A-2106-4420-8548-43CBD92D54D0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25BFF18-9F91-9F28-6C64-98F2E6485D32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E7EB5F4-276E-BF26-41C0-DD9998E54D82}"/>
              </a:ext>
            </a:extLst>
          </p:cNvPr>
          <p:cNvSpPr/>
          <p:nvPr/>
        </p:nvSpPr>
        <p:spPr>
          <a:xfrm>
            <a:off x="9314366" y="2772380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7929E9-9E05-E403-9DBD-D1DB2785FCD9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1208093B-116D-5FE7-79BA-223C2D7E5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DAC8DAA-4F62-720C-9EE5-535E7C68C8FF}"/>
              </a:ext>
            </a:extLst>
          </p:cNvPr>
          <p:cNvSpPr/>
          <p:nvPr/>
        </p:nvSpPr>
        <p:spPr>
          <a:xfrm>
            <a:off x="1077524" y="2014637"/>
            <a:ext cx="1490416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5DB96DE5-18B3-D394-5692-4275130811DD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16368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E9472-EACD-49C2-30EF-7E5B2494F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E53E18-BFAB-920E-D3BC-906CA717655F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8A9E5-2F92-D28E-8F83-FF37AA9756A8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365BFA-C165-60B5-3747-29F1C0EEF55E}"/>
              </a:ext>
            </a:extLst>
          </p:cNvPr>
          <p:cNvSpPr txBox="1"/>
          <p:nvPr/>
        </p:nvSpPr>
        <p:spPr>
          <a:xfrm>
            <a:off x="6741364" y="975890"/>
            <a:ext cx="49504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Then we shift the </a:t>
            </a:r>
            <a:r>
              <a:rPr lang="en-PH" sz="2500" b="1" dirty="0"/>
              <a:t>Filter</a:t>
            </a:r>
            <a:r>
              <a:rPr lang="en-PH" sz="2500" dirty="0"/>
              <a:t> again and repeat until we have filled up the </a:t>
            </a:r>
            <a:r>
              <a:rPr lang="en-PH" sz="2500" b="1" dirty="0"/>
              <a:t>Feature Map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C9DA72BD-AC3A-80C0-7747-BC2BE0FA6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13919F5-26CF-F7B5-7A61-6F8B47CFB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392961"/>
              </p:ext>
            </p:extLst>
          </p:nvPr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DEF4A26-5D98-ACD4-60C3-89156FA9BB28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68945D-A48C-A2E7-7DB4-CC00A106AA3F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FF47F21-63A8-E70B-92AA-985F72B8AB3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C12C260-E3FC-A39B-D76E-E5933896F52B}"/>
              </a:ext>
            </a:extLst>
          </p:cNvPr>
          <p:cNvSpPr/>
          <p:nvPr/>
        </p:nvSpPr>
        <p:spPr>
          <a:xfrm>
            <a:off x="10104251" y="2764760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30551E-DEAD-C86F-0C72-1FB0B96899A7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74CEBE72-E805-5836-1B81-B2E98548C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A29C39-8865-78A4-27F2-2DEDE44F8A93}"/>
              </a:ext>
            </a:extLst>
          </p:cNvPr>
          <p:cNvSpPr/>
          <p:nvPr/>
        </p:nvSpPr>
        <p:spPr>
          <a:xfrm>
            <a:off x="1596874" y="2014636"/>
            <a:ext cx="1466488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4C9DD095-E45D-3E51-7272-79DF2BD76C49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8802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88D1F-31F5-DF9F-960A-918596352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607223-844B-61E3-5DE9-3026E5B1EF99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03DE2-6B18-162D-87F4-C88BAAFDA3C5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D2424A-8B47-FB4B-6B29-0143DA315D3D}"/>
              </a:ext>
            </a:extLst>
          </p:cNvPr>
          <p:cNvSpPr txBox="1"/>
          <p:nvPr/>
        </p:nvSpPr>
        <p:spPr>
          <a:xfrm>
            <a:off x="6741364" y="975890"/>
            <a:ext cx="49504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Then we shift the </a:t>
            </a:r>
            <a:r>
              <a:rPr lang="en-PH" sz="2500" b="1" dirty="0"/>
              <a:t>Filter</a:t>
            </a:r>
            <a:r>
              <a:rPr lang="en-PH" sz="2500" dirty="0"/>
              <a:t> again and repeat until we have filled up the </a:t>
            </a:r>
            <a:r>
              <a:rPr lang="en-PH" sz="2500" b="1" dirty="0"/>
              <a:t>Feature Map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740EEC05-1AD7-0FF6-9F7C-1CD89230B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BBE12C2-F734-ED84-3055-65A2EF1D3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409306"/>
              </p:ext>
            </p:extLst>
          </p:nvPr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417230-22BE-C266-D526-8B2BA7BCD318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D08E06B-1B71-8A40-4AC3-127DA8DF30E2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5EB5A7-420B-D6E0-759A-802361A0158F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D1418C3-088C-E2E0-E0D9-B160231C7115}"/>
              </a:ext>
            </a:extLst>
          </p:cNvPr>
          <p:cNvSpPr/>
          <p:nvPr/>
        </p:nvSpPr>
        <p:spPr>
          <a:xfrm>
            <a:off x="10895242" y="2764760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F6C0A5-2420-378E-B2FF-E95915E0055C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688E3AE5-A5EE-C222-E958-2DC1B427C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C98355-FD15-A7D3-A2C4-8B082D6D8E45}"/>
              </a:ext>
            </a:extLst>
          </p:cNvPr>
          <p:cNvSpPr/>
          <p:nvPr/>
        </p:nvSpPr>
        <p:spPr>
          <a:xfrm>
            <a:off x="2074421" y="2021780"/>
            <a:ext cx="1466488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74AD50DF-EB0E-491C-0B8B-D60F3DFFB83C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06113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E2404-0F6E-3364-365B-8CC63A854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E4EB26-0FB4-F020-D6E0-09A00098059A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309DF-3861-B75D-4753-74FC297F5D6C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158A27-8DA6-2279-2864-F27A425B9B4C}"/>
              </a:ext>
            </a:extLst>
          </p:cNvPr>
          <p:cNvSpPr txBox="1"/>
          <p:nvPr/>
        </p:nvSpPr>
        <p:spPr>
          <a:xfrm>
            <a:off x="6741364" y="975890"/>
            <a:ext cx="49504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Then we shift the </a:t>
            </a:r>
            <a:r>
              <a:rPr lang="en-PH" sz="2500" b="1" dirty="0"/>
              <a:t>Filter</a:t>
            </a:r>
            <a:r>
              <a:rPr lang="en-PH" sz="2500" dirty="0"/>
              <a:t> again and repeat until we have filled up the </a:t>
            </a:r>
            <a:r>
              <a:rPr lang="en-PH" sz="2500" b="1" dirty="0"/>
              <a:t>Feature Map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2B0A0C95-51D0-9901-61C6-5A77ABC78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4126B30-E78F-A6D6-5B4E-DE39AF6CF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35004"/>
              </p:ext>
            </p:extLst>
          </p:nvPr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E8FA27-77F2-DE0F-C72B-6E75580F59A1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952DF09-A6DE-9F8D-FDC2-F7311BE61463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53B5C1-D4E4-3DCA-B3B9-7967B1812E7F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B2C9B47-BCC9-B9E2-8F14-A8D53400399B}"/>
              </a:ext>
            </a:extLst>
          </p:cNvPr>
          <p:cNvSpPr/>
          <p:nvPr/>
        </p:nvSpPr>
        <p:spPr>
          <a:xfrm>
            <a:off x="8516705" y="3608757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4D3A85-CAD3-A351-81BC-35365DF6EC8D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CFD58A3B-52EE-39BF-7D6E-9DB68FC18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49BB01-858A-44A6-CCFE-6A9B94E8A8FC}"/>
              </a:ext>
            </a:extLst>
          </p:cNvPr>
          <p:cNvSpPr/>
          <p:nvPr/>
        </p:nvSpPr>
        <p:spPr>
          <a:xfrm>
            <a:off x="597415" y="2499269"/>
            <a:ext cx="1466488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86AF6D1D-0992-7CF5-7CD4-3D0022E41156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52881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FD94E-49CA-42C0-8556-6C89BD836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1B6193-0FA1-DBAC-8A5B-6B27E5B43D95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88B2B-A38D-5C47-F4BF-254137346407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715D5A-8891-FE67-67E5-061368730874}"/>
              </a:ext>
            </a:extLst>
          </p:cNvPr>
          <p:cNvSpPr txBox="1"/>
          <p:nvPr/>
        </p:nvSpPr>
        <p:spPr>
          <a:xfrm>
            <a:off x="6741364" y="975890"/>
            <a:ext cx="49504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Then we shift the </a:t>
            </a:r>
            <a:r>
              <a:rPr lang="en-PH" sz="2500" b="1" dirty="0"/>
              <a:t>Filter</a:t>
            </a:r>
            <a:r>
              <a:rPr lang="en-PH" sz="2500" dirty="0"/>
              <a:t> again and repeat until we have filled up the </a:t>
            </a:r>
            <a:r>
              <a:rPr lang="en-PH" sz="2500" b="1" dirty="0"/>
              <a:t>Feature Map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6DCDFE0B-3389-A105-ACA8-22F82BB5B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8D4B516-3D2F-2436-602C-64914DEC7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6902"/>
              </p:ext>
            </p:extLst>
          </p:nvPr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EF7F09-5F8B-3D2F-59B2-5B24EEA807FA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08AA413-7347-321B-39B3-FC9BF43124B0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914C94-A770-2B93-B5E0-23A1284301FD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4059DAE-F29D-F2C7-64F8-F888E6098DE1}"/>
              </a:ext>
            </a:extLst>
          </p:cNvPr>
          <p:cNvSpPr/>
          <p:nvPr/>
        </p:nvSpPr>
        <p:spPr>
          <a:xfrm>
            <a:off x="9307699" y="3594942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63A994-4749-5E02-DA36-757E99E9B8F8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0FEABC34-7EF3-1CA9-B2D8-B6B340F64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D02757-CB76-43B8-F8F2-D72EA608C347}"/>
              </a:ext>
            </a:extLst>
          </p:cNvPr>
          <p:cNvSpPr/>
          <p:nvPr/>
        </p:nvSpPr>
        <p:spPr>
          <a:xfrm>
            <a:off x="1079418" y="2499269"/>
            <a:ext cx="1466488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CE38261C-8935-C2B8-F850-DCE639A8B504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8537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F2F37-2517-4FDF-2B0F-B557D94BC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08050D-EDFE-9CFA-A9BC-FA7518791151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FDDD06-A768-063F-8EB4-BF575D6F3D8E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1D6C40-AC4D-9412-CBD7-319E3DC58A1F}"/>
              </a:ext>
            </a:extLst>
          </p:cNvPr>
          <p:cNvSpPr txBox="1"/>
          <p:nvPr/>
        </p:nvSpPr>
        <p:spPr>
          <a:xfrm>
            <a:off x="6741364" y="975890"/>
            <a:ext cx="49504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Then we shift the </a:t>
            </a:r>
            <a:r>
              <a:rPr lang="en-PH" sz="2500" b="1" dirty="0"/>
              <a:t>Filter</a:t>
            </a:r>
            <a:r>
              <a:rPr lang="en-PH" sz="2500" dirty="0"/>
              <a:t> again and repeat until we have filled up the </a:t>
            </a:r>
            <a:r>
              <a:rPr lang="en-PH" sz="2500" b="1" dirty="0"/>
              <a:t>Feature Map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A18A6465-BE79-5E67-BBF9-749230E87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7883783-2FFC-1622-C75D-C56C34A69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207012"/>
              </p:ext>
            </p:extLst>
          </p:nvPr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06F428-AF92-C171-8FF7-8AE4445271B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30E0613-CD0F-3CB7-14DE-9DD1E2236EE0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7C2D82-0BDC-10DC-8BB3-FAB097B2C6B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D6E1527-C5F7-9624-6EB1-FDD7534D36C7}"/>
              </a:ext>
            </a:extLst>
          </p:cNvPr>
          <p:cNvSpPr/>
          <p:nvPr/>
        </p:nvSpPr>
        <p:spPr>
          <a:xfrm>
            <a:off x="10104251" y="3608757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E24EFB-F013-04C0-F513-366EFDAE07A7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D715A490-607B-8CAB-DB0C-0A9120604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EA5FDC-BEED-817D-821D-AB84FC8B777C}"/>
              </a:ext>
            </a:extLst>
          </p:cNvPr>
          <p:cNvSpPr/>
          <p:nvPr/>
        </p:nvSpPr>
        <p:spPr>
          <a:xfrm>
            <a:off x="1608838" y="2496784"/>
            <a:ext cx="1466488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01BF5708-6F0E-ADEC-523E-1464D4E3093B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04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6A7E2-9D16-21A3-1796-DFB277DE2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C18B9F-16F6-B63A-F740-5A67B9DF22B1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4712F-EEE8-C4BC-72AE-089CA2FF2EC8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2650F9-D36D-E49F-B338-50F9D6602ABB}"/>
              </a:ext>
            </a:extLst>
          </p:cNvPr>
          <p:cNvSpPr txBox="1"/>
          <p:nvPr/>
        </p:nvSpPr>
        <p:spPr>
          <a:xfrm>
            <a:off x="6741364" y="975890"/>
            <a:ext cx="49504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Then we shift the </a:t>
            </a:r>
            <a:r>
              <a:rPr lang="en-PH" sz="2500" b="1" dirty="0"/>
              <a:t>Filter</a:t>
            </a:r>
            <a:r>
              <a:rPr lang="en-PH" sz="2500" dirty="0"/>
              <a:t> again and repeat until we have filled up the </a:t>
            </a:r>
            <a:r>
              <a:rPr lang="en-PH" sz="2500" b="1" dirty="0"/>
              <a:t>Feature Map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6576E64F-8547-17FA-11F9-BFEA53D56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22D5EDC-273D-3B75-D8A8-121273E0D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83821"/>
              </p:ext>
            </p:extLst>
          </p:nvPr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529D8C-6875-EEF4-2D1B-C74B1CB19EF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3E3CF8F-DF70-5F81-F087-401769FC9499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1AF568-D83D-6858-858D-1B244ACD940F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39470C3-0D54-F578-A0B2-B0AAA780C7A4}"/>
              </a:ext>
            </a:extLst>
          </p:cNvPr>
          <p:cNvSpPr/>
          <p:nvPr/>
        </p:nvSpPr>
        <p:spPr>
          <a:xfrm>
            <a:off x="10895242" y="3608757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A1FF1B-7840-D13C-1048-3E98D21EB073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0D6F30BA-90B9-6B8E-9B34-B83CBF63C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E24F57-D74A-07C9-3D4F-084760EE5915}"/>
              </a:ext>
            </a:extLst>
          </p:cNvPr>
          <p:cNvSpPr/>
          <p:nvPr/>
        </p:nvSpPr>
        <p:spPr>
          <a:xfrm>
            <a:off x="2099484" y="2499269"/>
            <a:ext cx="1466488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336E9F31-441E-878A-4130-465F58D2583F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43552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96B86-D50A-6975-0D7E-E94A9741A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0A386-3DCA-2D50-BD47-06D09782BD0B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97052-7EC0-556D-3414-A47B759A165F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0CBEC9-5F3F-3CB2-8410-39951C46C529}"/>
              </a:ext>
            </a:extLst>
          </p:cNvPr>
          <p:cNvSpPr txBox="1"/>
          <p:nvPr/>
        </p:nvSpPr>
        <p:spPr>
          <a:xfrm>
            <a:off x="6741364" y="975890"/>
            <a:ext cx="49504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Then we shift the </a:t>
            </a:r>
            <a:r>
              <a:rPr lang="en-PH" sz="2500" b="1" dirty="0"/>
              <a:t>Filter</a:t>
            </a:r>
            <a:r>
              <a:rPr lang="en-PH" sz="2500" dirty="0"/>
              <a:t> again and repeat until we have filled up the </a:t>
            </a:r>
            <a:r>
              <a:rPr lang="en-PH" sz="2500" b="1" dirty="0"/>
              <a:t>Feature Map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FC63177D-4580-7E78-FD7A-A30496365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EE06775-F079-BEDA-6F3E-4C5D5659D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52439"/>
              </p:ext>
            </p:extLst>
          </p:nvPr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2C6470-9573-FA30-057F-26B9EBD3066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B3CB4D-BBD9-416C-D0C7-970625D36D38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BCD9DCA-49E6-3039-3629-5C7B58833AC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FDD1BFD-5754-A55D-196E-B1A3434E7F46}"/>
              </a:ext>
            </a:extLst>
          </p:cNvPr>
          <p:cNvSpPr/>
          <p:nvPr/>
        </p:nvSpPr>
        <p:spPr>
          <a:xfrm>
            <a:off x="8516705" y="4428570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C56674-1FC2-7C1C-DFBC-2A71403CBD13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4450050F-F201-49A5-AC6A-37B9D48A2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C8DF35-D8CA-76E2-81BF-A841D8E4C34A}"/>
              </a:ext>
            </a:extLst>
          </p:cNvPr>
          <p:cNvSpPr/>
          <p:nvPr/>
        </p:nvSpPr>
        <p:spPr>
          <a:xfrm>
            <a:off x="615207" y="2957344"/>
            <a:ext cx="1466488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BA4FB179-E9F7-27DA-E5DF-5097C2F163D9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196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A9E245-0DF9-1D4A-FAF5-2B6C0FA360AD}"/>
              </a:ext>
            </a:extLst>
          </p:cNvPr>
          <p:cNvSpPr txBox="1"/>
          <p:nvPr/>
        </p:nvSpPr>
        <p:spPr>
          <a:xfrm>
            <a:off x="1548655" y="5400983"/>
            <a:ext cx="9473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In our previous examples, we created a neural network to predict if a </a:t>
            </a:r>
            <a:r>
              <a:rPr lang="en-PH" sz="3000" b="1" dirty="0">
                <a:solidFill>
                  <a:srgbClr val="00B0F0"/>
                </a:solidFill>
              </a:rPr>
              <a:t>medicine dosage </a:t>
            </a:r>
            <a:r>
              <a:rPr lang="en-PH" sz="3000" dirty="0"/>
              <a:t>is </a:t>
            </a:r>
            <a:r>
              <a:rPr lang="en-PH" sz="3000" b="1" dirty="0">
                <a:solidFill>
                  <a:srgbClr val="FFC000"/>
                </a:solidFill>
              </a:rPr>
              <a:t>effective</a:t>
            </a:r>
            <a:r>
              <a:rPr lang="en-PH" sz="3000" dirty="0"/>
              <a:t> for a patient. </a:t>
            </a:r>
            <a:endParaRPr lang="en-PH" sz="3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D91DF0-209F-E1D5-E6C2-C29CF8878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634593"/>
              </p:ext>
            </p:extLst>
          </p:nvPr>
        </p:nvGraphicFramePr>
        <p:xfrm>
          <a:off x="1169894" y="1158578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817155-1BF8-7622-FCC3-49DEB39E8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158483"/>
              </p:ext>
            </p:extLst>
          </p:nvPr>
        </p:nvGraphicFramePr>
        <p:xfrm>
          <a:off x="6958104" y="1158578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0903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5AD9E-8527-606A-64B7-18C4405CB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1C9D30-1A11-7069-E96D-933D329EEBD0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B7DBC-B167-6DE8-9E9F-02800B19B596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E56A68-B4CC-A0AD-D1FE-1AD9DA1A8ECF}"/>
              </a:ext>
            </a:extLst>
          </p:cNvPr>
          <p:cNvSpPr txBox="1"/>
          <p:nvPr/>
        </p:nvSpPr>
        <p:spPr>
          <a:xfrm>
            <a:off x="6741364" y="975890"/>
            <a:ext cx="49504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Then we shift the </a:t>
            </a:r>
            <a:r>
              <a:rPr lang="en-PH" sz="2500" b="1" dirty="0"/>
              <a:t>Filter</a:t>
            </a:r>
            <a:r>
              <a:rPr lang="en-PH" sz="2500" dirty="0"/>
              <a:t> again and repeat until we have filled up the </a:t>
            </a:r>
            <a:r>
              <a:rPr lang="en-PH" sz="2500" b="1" dirty="0"/>
              <a:t>Feature Map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AF6C7030-2C98-56F4-F73E-602A928C0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6A2E0B5-904A-DCD5-783F-74F5E5132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228811"/>
              </p:ext>
            </p:extLst>
          </p:nvPr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466817-EF1E-3EAE-FA3E-516F46C2AC6A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FAB231C-FB76-BAD5-C71E-7E9D45BA018F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A0A7D0-B899-E34C-811D-7371E3AA8EF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6B5BCF2-08D0-79A7-D185-2A1397527520}"/>
              </a:ext>
            </a:extLst>
          </p:cNvPr>
          <p:cNvSpPr/>
          <p:nvPr/>
        </p:nvSpPr>
        <p:spPr>
          <a:xfrm>
            <a:off x="9307699" y="4428570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4E8F52-1F95-85A9-83D9-3C6925FC4816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6F3A549E-AB83-FA9E-183B-106B1A8E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072FE9-6B46-11BE-E6FF-E2DB2EC1D3AA}"/>
              </a:ext>
            </a:extLst>
          </p:cNvPr>
          <p:cNvSpPr/>
          <p:nvPr/>
        </p:nvSpPr>
        <p:spPr>
          <a:xfrm>
            <a:off x="1069578" y="2981230"/>
            <a:ext cx="1466488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8DEDC9F0-E0B7-E275-F70D-6F020210888C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27252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5B3A9-492C-3479-77E1-018EF886F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184CFC-1626-C02D-F11F-5559E9FBB98D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13515-16C1-00E7-A653-A119C4037F81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50EFE3-0172-4BCB-0BD8-95D19565436B}"/>
              </a:ext>
            </a:extLst>
          </p:cNvPr>
          <p:cNvSpPr txBox="1"/>
          <p:nvPr/>
        </p:nvSpPr>
        <p:spPr>
          <a:xfrm>
            <a:off x="6741364" y="975890"/>
            <a:ext cx="49504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Then we shift the </a:t>
            </a:r>
            <a:r>
              <a:rPr lang="en-PH" sz="2500" b="1" dirty="0"/>
              <a:t>Filter</a:t>
            </a:r>
            <a:r>
              <a:rPr lang="en-PH" sz="2500" dirty="0"/>
              <a:t> again and repeat until we have filled up the </a:t>
            </a:r>
            <a:r>
              <a:rPr lang="en-PH" sz="2500" b="1" dirty="0"/>
              <a:t>Feature Map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78BB2A2F-4455-F310-4312-14595C924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57A7F30-6461-6DA1-7628-7C0EEE34C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894290"/>
              </p:ext>
            </p:extLst>
          </p:nvPr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0D2608-CEA2-6997-AE91-AB1022CAAFC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337DCBC-66D8-EE5A-A4DB-14EE85CC7C5A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2A5F4E-F7BF-67E5-9B23-FEF16CB95EC7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4AB6D00-46BC-1F62-B769-E59C6556EB45}"/>
              </a:ext>
            </a:extLst>
          </p:cNvPr>
          <p:cNvSpPr/>
          <p:nvPr/>
        </p:nvSpPr>
        <p:spPr>
          <a:xfrm>
            <a:off x="10104251" y="4428570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77272D-BC86-AECF-AF80-88666827A4F3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B3D0D90C-C91F-7408-035B-5AEE1F0ED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29F3B0-5AC7-AFF4-5909-8017AFAE7A5C}"/>
              </a:ext>
            </a:extLst>
          </p:cNvPr>
          <p:cNvSpPr/>
          <p:nvPr/>
        </p:nvSpPr>
        <p:spPr>
          <a:xfrm>
            <a:off x="1608838" y="2964135"/>
            <a:ext cx="1466488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821C2EFE-B6BA-CE97-DDCE-6F4DCB18D05A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47844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FC8EF-7448-3447-B3C5-0C7CCC0C0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F11E2E-492B-9E21-3158-73B01437FDEB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CAC9C-0B94-DCE9-DEEE-68286D9C6418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6C04CF-F596-1B03-8D2D-24129F0776C3}"/>
              </a:ext>
            </a:extLst>
          </p:cNvPr>
          <p:cNvSpPr txBox="1"/>
          <p:nvPr/>
        </p:nvSpPr>
        <p:spPr>
          <a:xfrm>
            <a:off x="6741364" y="975890"/>
            <a:ext cx="49504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Then we shift the </a:t>
            </a:r>
            <a:r>
              <a:rPr lang="en-PH" sz="2500" b="1" dirty="0"/>
              <a:t>Filter</a:t>
            </a:r>
            <a:r>
              <a:rPr lang="en-PH" sz="2500" dirty="0"/>
              <a:t> again and repeat until we have filled up the </a:t>
            </a:r>
            <a:r>
              <a:rPr lang="en-PH" sz="2500" b="1" dirty="0"/>
              <a:t>Feature Map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8DFFC1B0-8F66-9AF8-753E-42A1920E9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7B763B0-03AA-17A0-9062-A1A1C3C6D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168339"/>
              </p:ext>
            </p:extLst>
          </p:nvPr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FD9DD4-E6C2-11D9-F218-5A6F4A488DD8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B934523-93E5-45BF-8A6D-1896CFD452B2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F65F3F-7C67-31B6-0845-1F9FFC1FA1A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0F66EEE-D1BE-4F03-210A-2006BA41B9B5}"/>
              </a:ext>
            </a:extLst>
          </p:cNvPr>
          <p:cNvSpPr/>
          <p:nvPr/>
        </p:nvSpPr>
        <p:spPr>
          <a:xfrm>
            <a:off x="10895242" y="4428570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5CABA6-0154-8787-ABE4-5AE591B74D29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BCAB3614-3A3A-5AAE-078A-97EC0B06E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E49D84-17B0-2F20-DAFB-37738787FEC1}"/>
              </a:ext>
            </a:extLst>
          </p:cNvPr>
          <p:cNvSpPr/>
          <p:nvPr/>
        </p:nvSpPr>
        <p:spPr>
          <a:xfrm>
            <a:off x="2099484" y="2964135"/>
            <a:ext cx="1466488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4BC6AD1E-D0B2-64A6-A66A-0DD0FD27E9FC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42274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412A6-8300-9FB7-DB98-FC598736E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7CD986-74C8-8DE9-8BC4-78F5BC61D52C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9B94B-5922-AA32-9861-C76D1773BED0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DC582F-1F77-2DC5-3A85-2020ED50A086}"/>
              </a:ext>
            </a:extLst>
          </p:cNvPr>
          <p:cNvSpPr txBox="1"/>
          <p:nvPr/>
        </p:nvSpPr>
        <p:spPr>
          <a:xfrm>
            <a:off x="6741364" y="975890"/>
            <a:ext cx="49504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Then we shift the </a:t>
            </a:r>
            <a:r>
              <a:rPr lang="en-PH" sz="2500" b="1" dirty="0"/>
              <a:t>Filter</a:t>
            </a:r>
            <a:r>
              <a:rPr lang="en-PH" sz="2500" dirty="0"/>
              <a:t> again and repeat until we have filled up the </a:t>
            </a:r>
            <a:r>
              <a:rPr lang="en-PH" sz="2500" b="1" dirty="0"/>
              <a:t>Feature Map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D03C094F-5E41-88FC-35BB-53C32B2D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E920723-FF3D-2451-4399-D6C93921B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967308"/>
              </p:ext>
            </p:extLst>
          </p:nvPr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6311FF-80BF-19B8-015A-316C5F477A6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B719AB2-C54E-25FE-CD57-CFBA8A684F6E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C17EEA-F4C8-958D-AB96-96858DB2DB0A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FF67C7F-686A-1D6F-D060-428E3D14F21F}"/>
              </a:ext>
            </a:extLst>
          </p:cNvPr>
          <p:cNvSpPr/>
          <p:nvPr/>
        </p:nvSpPr>
        <p:spPr>
          <a:xfrm>
            <a:off x="8516705" y="5272567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7B2112-365F-B9D2-E820-9CA7EF1F480F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A1FD1556-5C86-6861-C34E-CF73AC1D1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D2D0DAA-1C67-FB47-63C6-B281D2827299}"/>
              </a:ext>
            </a:extLst>
          </p:cNvPr>
          <p:cNvSpPr/>
          <p:nvPr/>
        </p:nvSpPr>
        <p:spPr>
          <a:xfrm>
            <a:off x="615207" y="3454636"/>
            <a:ext cx="1466488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0E257ECE-7EDF-277E-3297-192B003835C8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66550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EA299-B39D-2CD0-5ED8-48F0BCCB1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E49418-DEA1-EB6A-F1A8-37951A1662F0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67106-262F-43D6-8C9A-916D0F475AE8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A23568-8BD4-58A3-28BC-F5090AB9953E}"/>
              </a:ext>
            </a:extLst>
          </p:cNvPr>
          <p:cNvSpPr txBox="1"/>
          <p:nvPr/>
        </p:nvSpPr>
        <p:spPr>
          <a:xfrm>
            <a:off x="6741364" y="975890"/>
            <a:ext cx="49504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Then we shift the </a:t>
            </a:r>
            <a:r>
              <a:rPr lang="en-PH" sz="2500" b="1" dirty="0"/>
              <a:t>Filter</a:t>
            </a:r>
            <a:r>
              <a:rPr lang="en-PH" sz="2500" dirty="0"/>
              <a:t> again and repeat until we have filled up the </a:t>
            </a:r>
            <a:r>
              <a:rPr lang="en-PH" sz="2500" b="1" dirty="0"/>
              <a:t>Feature Map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FF055351-CE23-8A37-93F9-D91D290E9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D5D341B-4741-9BF0-40B2-CB0CC25F7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575842"/>
              </p:ext>
            </p:extLst>
          </p:nvPr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AB9904-3A7B-A7AD-91C0-68EC82D970F6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92FC32E-D677-F75A-1039-7E77A4434611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121E00-F0A2-809E-3077-BC1EA0364319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83DD88F-74B2-29F9-7C05-65C84408675F}"/>
              </a:ext>
            </a:extLst>
          </p:cNvPr>
          <p:cNvSpPr/>
          <p:nvPr/>
        </p:nvSpPr>
        <p:spPr>
          <a:xfrm>
            <a:off x="9307699" y="5272567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8D9836-A681-C206-B625-2C0BE460A356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E8AB61E8-C048-6E57-4063-F9C0CC53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A4282B-8B54-BD2D-26BE-CD224373599D}"/>
              </a:ext>
            </a:extLst>
          </p:cNvPr>
          <p:cNvSpPr/>
          <p:nvPr/>
        </p:nvSpPr>
        <p:spPr>
          <a:xfrm>
            <a:off x="1080027" y="3454636"/>
            <a:ext cx="1466488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7B3F8C73-DB60-4E7F-D6B8-819BC6FC0AA3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90898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30EC9-7DE2-C4FF-FA40-F429536AF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0A6B75-4CA9-E6D1-BE7A-55BFCF84C284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AC28D-1715-E32D-26FB-F112DC9BF09C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5AC486-5A90-5F5F-F62B-664CF15EE7FB}"/>
              </a:ext>
            </a:extLst>
          </p:cNvPr>
          <p:cNvSpPr txBox="1"/>
          <p:nvPr/>
        </p:nvSpPr>
        <p:spPr>
          <a:xfrm>
            <a:off x="6741364" y="975890"/>
            <a:ext cx="49504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Then we shift the </a:t>
            </a:r>
            <a:r>
              <a:rPr lang="en-PH" sz="2500" b="1" dirty="0"/>
              <a:t>Filter</a:t>
            </a:r>
            <a:r>
              <a:rPr lang="en-PH" sz="2500" dirty="0"/>
              <a:t> again and repeat until we have filled up the </a:t>
            </a:r>
            <a:r>
              <a:rPr lang="en-PH" sz="2500" b="1" dirty="0"/>
              <a:t>Feature Map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2D7761DB-4B79-B493-634E-EFD20D18D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17B02C3-23F2-C0D4-093B-34902EEC0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393585"/>
              </p:ext>
            </p:extLst>
          </p:nvPr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2AF946-63F3-D540-5A8A-499957F770B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6308FF1-4E21-D6C4-B0FD-4134D2890F42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114899-AC70-E4FF-D87F-79E21D5E27BF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C3BFE-36A7-9341-DF81-601CFFDE8E0D}"/>
              </a:ext>
            </a:extLst>
          </p:cNvPr>
          <p:cNvSpPr/>
          <p:nvPr/>
        </p:nvSpPr>
        <p:spPr>
          <a:xfrm>
            <a:off x="10104251" y="5272567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90E242-9E5C-8674-EE39-56CDB98789F6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9EC7E60D-A027-91EC-B5B1-F5960AD8A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DED9B8-654F-6170-B19F-A63C53B96301}"/>
              </a:ext>
            </a:extLst>
          </p:cNvPr>
          <p:cNvSpPr/>
          <p:nvPr/>
        </p:nvSpPr>
        <p:spPr>
          <a:xfrm>
            <a:off x="1610213" y="3454636"/>
            <a:ext cx="1466488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29B64719-91A5-701E-E72A-E727E6D9349A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652043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A87E8-D2D0-1AE1-A221-3CCC23B17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82EA72-88DF-1398-6105-A9443415B1BE}"/>
              </a:ext>
            </a:extLst>
          </p:cNvPr>
          <p:cNvSpPr txBox="1"/>
          <p:nvPr/>
        </p:nvSpPr>
        <p:spPr>
          <a:xfrm>
            <a:off x="1145570" y="1505751"/>
            <a:ext cx="1677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Input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3F66A-B6B6-61CD-A4AE-1BDB6D0EBE08}"/>
              </a:ext>
            </a:extLst>
          </p:cNvPr>
          <p:cNvSpPr txBox="1"/>
          <p:nvPr/>
        </p:nvSpPr>
        <p:spPr>
          <a:xfrm>
            <a:off x="4120549" y="2014636"/>
            <a:ext cx="23040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Filter (aka Kernel)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B26C72-9A8A-AE15-161E-FEFD6A50147A}"/>
              </a:ext>
            </a:extLst>
          </p:cNvPr>
          <p:cNvSpPr txBox="1"/>
          <p:nvPr/>
        </p:nvSpPr>
        <p:spPr>
          <a:xfrm>
            <a:off x="6741364" y="975890"/>
            <a:ext cx="49504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Then we shift the </a:t>
            </a:r>
            <a:r>
              <a:rPr lang="en-PH" sz="2500" b="1" dirty="0"/>
              <a:t>Filter</a:t>
            </a:r>
            <a:r>
              <a:rPr lang="en-PH" sz="2500" dirty="0"/>
              <a:t> again and repeat until we have filled up the </a:t>
            </a:r>
            <a:r>
              <a:rPr lang="en-PH" sz="2500" b="1" dirty="0"/>
              <a:t>Feature Map</a:t>
            </a:r>
          </a:p>
        </p:txBody>
      </p:sp>
      <p:pic>
        <p:nvPicPr>
          <p:cNvPr id="22" name="Picture 21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9E161DC8-E619-97E9-6091-7AE980502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918" y="2461249"/>
            <a:ext cx="2287665" cy="1800000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0F785E8-767F-643A-01E7-24FE66397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789079"/>
              </p:ext>
            </p:extLst>
          </p:nvPr>
        </p:nvGraphicFramePr>
        <p:xfrm>
          <a:off x="8516705" y="2764760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5943C1-AE3B-3EC6-B6D3-D1FB85BFB53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79649" y="33071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2290F6-48C6-F76E-C35F-E308FC4CB4B1}"/>
              </a:ext>
            </a:extLst>
          </p:cNvPr>
          <p:cNvSpPr txBox="1"/>
          <p:nvPr/>
        </p:nvSpPr>
        <p:spPr>
          <a:xfrm>
            <a:off x="7201532" y="3122483"/>
            <a:ext cx="691215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/>
              <a:t>+ (-2)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6DED54-5EF6-85BC-3CA5-785AEC129E97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892747" y="3307149"/>
            <a:ext cx="623958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A2F237A-57DA-C0AA-FC8A-74AC9DEDFFD8}"/>
              </a:ext>
            </a:extLst>
          </p:cNvPr>
          <p:cNvSpPr/>
          <p:nvPr/>
        </p:nvSpPr>
        <p:spPr>
          <a:xfrm>
            <a:off x="10895242" y="5272567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AC66B3-5D1E-EC11-6BE7-B2630549AF60}"/>
              </a:ext>
            </a:extLst>
          </p:cNvPr>
          <p:cNvSpPr txBox="1"/>
          <p:nvPr/>
        </p:nvSpPr>
        <p:spPr>
          <a:xfrm>
            <a:off x="9250482" y="2313464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183A5AF1-6E48-BB26-B5DF-3DF71ADC0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8" y="2014636"/>
            <a:ext cx="2968554" cy="288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7373C1-FBA3-7EAA-FF3D-47AF1910E70F}"/>
              </a:ext>
            </a:extLst>
          </p:cNvPr>
          <p:cNvSpPr/>
          <p:nvPr/>
        </p:nvSpPr>
        <p:spPr>
          <a:xfrm>
            <a:off x="2081695" y="3454636"/>
            <a:ext cx="1466488" cy="14143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6F1B3933-2A5D-92FA-73E9-F6E34F5F3671}"/>
              </a:ext>
            </a:extLst>
          </p:cNvPr>
          <p:cNvSpPr/>
          <p:nvPr/>
        </p:nvSpPr>
        <p:spPr>
          <a:xfrm>
            <a:off x="2966040" y="2721819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99617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F2FF6-7EC9-6567-BAC9-B28A47837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64B0EE0-B718-E2A1-D5E1-BB874B6252D0}"/>
              </a:ext>
            </a:extLst>
          </p:cNvPr>
          <p:cNvSpPr txBox="1"/>
          <p:nvPr/>
        </p:nvSpPr>
        <p:spPr>
          <a:xfrm>
            <a:off x="2819400" y="5682473"/>
            <a:ext cx="56719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Next, we run the </a:t>
            </a:r>
            <a:r>
              <a:rPr lang="en-PH" sz="2500" b="1" dirty="0"/>
              <a:t>Feature map </a:t>
            </a:r>
            <a:r>
              <a:rPr lang="en-PH" sz="2500" dirty="0"/>
              <a:t>through a </a:t>
            </a:r>
            <a:r>
              <a:rPr lang="en-PH" sz="2500" b="1" dirty="0" err="1"/>
              <a:t>ReLU</a:t>
            </a:r>
            <a:r>
              <a:rPr lang="en-PH" sz="2500" b="1" dirty="0"/>
              <a:t> activation function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7FE183F-2528-C166-BF63-4B1D92A3B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337650"/>
              </p:ext>
            </p:extLst>
          </p:nvPr>
        </p:nvGraphicFramePr>
        <p:xfrm>
          <a:off x="1313587" y="1924252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348FA9-5A6B-4122-9A68-65B3A4470D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115669" y="35357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D16D30-AC3F-B9DF-9470-326F941F1402}"/>
              </a:ext>
            </a:extLst>
          </p:cNvPr>
          <p:cNvSpPr txBox="1"/>
          <p:nvPr/>
        </p:nvSpPr>
        <p:spPr>
          <a:xfrm>
            <a:off x="5837552" y="3351083"/>
            <a:ext cx="732958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 err="1"/>
              <a:t>ReLU</a:t>
            </a:r>
            <a:endParaRPr lang="en-PH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55778E-6E8F-4981-5CA5-510A49DBCC41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6570510" y="3535749"/>
            <a:ext cx="582215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EE7E228-EE57-07F3-03DB-8A967D5F335A}"/>
              </a:ext>
            </a:extLst>
          </p:cNvPr>
          <p:cNvSpPr/>
          <p:nvPr/>
        </p:nvSpPr>
        <p:spPr>
          <a:xfrm>
            <a:off x="10895242" y="5272567"/>
            <a:ext cx="796552" cy="819813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EF85FB-7027-96C4-8CB4-7F5D559D3EFD}"/>
              </a:ext>
            </a:extLst>
          </p:cNvPr>
          <p:cNvSpPr txBox="1"/>
          <p:nvPr/>
        </p:nvSpPr>
        <p:spPr>
          <a:xfrm>
            <a:off x="2047364" y="1472956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148B06-560C-DF8A-8D61-B06CC86E6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82586"/>
              </p:ext>
            </p:extLst>
          </p:nvPr>
        </p:nvGraphicFramePr>
        <p:xfrm>
          <a:off x="7777185" y="1924252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560587B-8C60-8B27-1240-A887B23D1C0B}"/>
              </a:ext>
            </a:extLst>
          </p:cNvPr>
          <p:cNvSpPr txBox="1"/>
          <p:nvPr/>
        </p:nvSpPr>
        <p:spPr>
          <a:xfrm>
            <a:off x="7873039" y="1480707"/>
            <a:ext cx="31481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Map, Post </a:t>
            </a:r>
            <a:r>
              <a:rPr lang="en-PH" sz="2100" b="1" dirty="0" err="1"/>
              <a:t>ReLu</a:t>
            </a:r>
            <a:endParaRPr lang="en-PH" sz="2100" b="1" dirty="0"/>
          </a:p>
        </p:txBody>
      </p:sp>
    </p:spTree>
    <p:extLst>
      <p:ext uri="{BB962C8B-B14F-4D97-AF65-F5344CB8AC3E}">
        <p14:creationId xmlns:p14="http://schemas.microsoft.com/office/powerpoint/2010/main" val="17422674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4DAC6-AF15-ED4B-FE7A-FE5F44585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8EA09D5-C6C3-CAAC-7B7C-C60D7A7DCC0D}"/>
              </a:ext>
            </a:extLst>
          </p:cNvPr>
          <p:cNvSpPr txBox="1"/>
          <p:nvPr/>
        </p:nvSpPr>
        <p:spPr>
          <a:xfrm>
            <a:off x="2819400" y="5682473"/>
            <a:ext cx="567199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And that means that all negative values will be set to </a:t>
            </a:r>
            <a:r>
              <a:rPr lang="en-PH" sz="2500" b="1" dirty="0"/>
              <a:t>0 </a:t>
            </a:r>
            <a:r>
              <a:rPr lang="en-PH" sz="2500" dirty="0"/>
              <a:t>and the positive values will remain the same</a:t>
            </a:r>
            <a:endParaRPr lang="en-PH" sz="2500" b="1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BEF0CF9-8406-905E-736F-2ADD2D07A3BB}"/>
              </a:ext>
            </a:extLst>
          </p:cNvPr>
          <p:cNvGraphicFramePr>
            <a:graphicFrameLocks noGrp="1"/>
          </p:cNvGraphicFramePr>
          <p:nvPr/>
        </p:nvGraphicFramePr>
        <p:xfrm>
          <a:off x="1313587" y="1924252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998D7B-C608-8F8F-DC4C-DEE113BD64BE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115669" y="3535749"/>
            <a:ext cx="721883" cy="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2044B0F-525F-6EFA-7071-9241F1309279}"/>
              </a:ext>
            </a:extLst>
          </p:cNvPr>
          <p:cNvSpPr txBox="1"/>
          <p:nvPr/>
        </p:nvSpPr>
        <p:spPr>
          <a:xfrm>
            <a:off x="5837552" y="3351083"/>
            <a:ext cx="732958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PH" b="1" dirty="0" err="1"/>
              <a:t>ReLU</a:t>
            </a:r>
            <a:endParaRPr lang="en-PH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A84720-7835-E266-3DB7-F7AE258C813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6570510" y="3535749"/>
            <a:ext cx="582215" cy="0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31BD192-E205-53BD-2C49-3C6EA0DB70F4}"/>
              </a:ext>
            </a:extLst>
          </p:cNvPr>
          <p:cNvSpPr txBox="1"/>
          <p:nvPr/>
        </p:nvSpPr>
        <p:spPr>
          <a:xfrm>
            <a:off x="2047364" y="1472956"/>
            <a:ext cx="17157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AFC150-9A45-69C1-4F44-8AC41D358D78}"/>
              </a:ext>
            </a:extLst>
          </p:cNvPr>
          <p:cNvGraphicFramePr>
            <a:graphicFrameLocks noGrp="1"/>
          </p:cNvGraphicFramePr>
          <p:nvPr/>
        </p:nvGraphicFramePr>
        <p:xfrm>
          <a:off x="7777185" y="1924252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C2656BC-C619-6ED7-C64D-D6A1A1B78491}"/>
              </a:ext>
            </a:extLst>
          </p:cNvPr>
          <p:cNvSpPr txBox="1"/>
          <p:nvPr/>
        </p:nvSpPr>
        <p:spPr>
          <a:xfrm>
            <a:off x="7873039" y="1480707"/>
            <a:ext cx="31481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Map, Post </a:t>
            </a:r>
            <a:r>
              <a:rPr lang="en-PH" sz="2100" b="1" dirty="0" err="1"/>
              <a:t>ReLu</a:t>
            </a:r>
            <a:endParaRPr lang="en-PH" sz="21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FD2185-94A2-C0E4-607E-CF4859E36325}"/>
              </a:ext>
            </a:extLst>
          </p:cNvPr>
          <p:cNvSpPr/>
          <p:nvPr/>
        </p:nvSpPr>
        <p:spPr>
          <a:xfrm>
            <a:off x="10155725" y="4422012"/>
            <a:ext cx="796552" cy="81981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FBB6DB-ABAB-B7B3-9756-93B055110520}"/>
              </a:ext>
            </a:extLst>
          </p:cNvPr>
          <p:cNvSpPr/>
          <p:nvPr/>
        </p:nvSpPr>
        <p:spPr>
          <a:xfrm>
            <a:off x="1313587" y="1924252"/>
            <a:ext cx="796552" cy="81981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BA7FB-C0C5-3EE8-40A0-CE13E8659F7B}"/>
              </a:ext>
            </a:extLst>
          </p:cNvPr>
          <p:cNvSpPr/>
          <p:nvPr/>
        </p:nvSpPr>
        <p:spPr>
          <a:xfrm>
            <a:off x="3692127" y="4432059"/>
            <a:ext cx="796552" cy="81981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4C66B-D632-CE1C-2AB4-B0D07CE16AFC}"/>
              </a:ext>
            </a:extLst>
          </p:cNvPr>
          <p:cNvSpPr/>
          <p:nvPr/>
        </p:nvSpPr>
        <p:spPr>
          <a:xfrm>
            <a:off x="7777185" y="1924252"/>
            <a:ext cx="796552" cy="819813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04189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107B6-1EF6-AA34-F82C-A71CCA4AD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8B8D11E-8722-F20B-DFF7-251D1CA6A668}"/>
              </a:ext>
            </a:extLst>
          </p:cNvPr>
          <p:cNvSpPr txBox="1"/>
          <p:nvPr/>
        </p:nvSpPr>
        <p:spPr>
          <a:xfrm>
            <a:off x="2819400" y="5682473"/>
            <a:ext cx="56719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Now we apply another </a:t>
            </a:r>
            <a:r>
              <a:rPr lang="en-PH" sz="2500" b="1" dirty="0"/>
              <a:t>filter</a:t>
            </a:r>
            <a:r>
              <a:rPr lang="en-PH" sz="2500" dirty="0"/>
              <a:t> to the new </a:t>
            </a:r>
            <a:r>
              <a:rPr lang="en-PH" sz="2500" b="1" dirty="0"/>
              <a:t>feature map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8BF78B-7A82-E3D7-DC5C-F2C2FEC42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51164"/>
              </p:ext>
            </p:extLst>
          </p:nvPr>
        </p:nvGraphicFramePr>
        <p:xfrm>
          <a:off x="1457214" y="1703272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8FC81A3-4442-7F30-DCE3-28934AF69B0D}"/>
              </a:ext>
            </a:extLst>
          </p:cNvPr>
          <p:cNvSpPr txBox="1"/>
          <p:nvPr/>
        </p:nvSpPr>
        <p:spPr>
          <a:xfrm>
            <a:off x="1553068" y="1259727"/>
            <a:ext cx="31481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Map, Post </a:t>
            </a:r>
            <a:r>
              <a:rPr lang="en-PH" sz="2100" b="1" dirty="0" err="1"/>
              <a:t>ReLu</a:t>
            </a:r>
            <a:endParaRPr lang="en-PH" sz="21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ED67AF-27D2-8FEE-5C2E-0C87748584C8}"/>
              </a:ext>
            </a:extLst>
          </p:cNvPr>
          <p:cNvSpPr/>
          <p:nvPr/>
        </p:nvSpPr>
        <p:spPr>
          <a:xfrm>
            <a:off x="1457214" y="1703272"/>
            <a:ext cx="1575546" cy="1663810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B7C794F-4891-D14C-54B9-5FD2014D1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293971"/>
              </p:ext>
            </p:extLst>
          </p:nvPr>
        </p:nvGraphicFramePr>
        <p:xfrm>
          <a:off x="6497930" y="2398496"/>
          <a:ext cx="2265070" cy="2061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2535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132535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</a:tblGrid>
              <a:tr h="1030504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1030504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0BAD755-7FA7-886A-7EC3-0F984BB09633}"/>
              </a:ext>
            </a:extLst>
          </p:cNvPr>
          <p:cNvSpPr/>
          <p:nvPr/>
        </p:nvSpPr>
        <p:spPr>
          <a:xfrm>
            <a:off x="6497930" y="2398496"/>
            <a:ext cx="1137310" cy="1030504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D600EB68-C2FA-5872-F355-E9BF4B1C8E06}"/>
              </a:ext>
            </a:extLst>
          </p:cNvPr>
          <p:cNvSpPr/>
          <p:nvPr/>
        </p:nvSpPr>
        <p:spPr>
          <a:xfrm flipH="1">
            <a:off x="4965186" y="3186684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14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F8EC2-5A2E-855F-627E-BAFA67F64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DF0174-8FD1-E387-83FB-061710DDA609}"/>
              </a:ext>
            </a:extLst>
          </p:cNvPr>
          <p:cNvSpPr txBox="1"/>
          <p:nvPr/>
        </p:nvSpPr>
        <p:spPr>
          <a:xfrm>
            <a:off x="1548655" y="5400983"/>
            <a:ext cx="9473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Each pixel is represented by either a </a:t>
            </a:r>
            <a:r>
              <a:rPr lang="en-PH" sz="3000" b="1" dirty="0"/>
              <a:t>0</a:t>
            </a:r>
            <a:r>
              <a:rPr lang="en-PH" sz="3000" dirty="0"/>
              <a:t> for a </a:t>
            </a:r>
            <a:r>
              <a:rPr lang="en-PH" sz="3000" b="1" dirty="0"/>
              <a:t>white pixel</a:t>
            </a:r>
            <a:r>
              <a:rPr lang="en-PH" sz="3000" dirty="0"/>
              <a:t> and </a:t>
            </a:r>
            <a:r>
              <a:rPr lang="en-PH" sz="3000" b="1" dirty="0"/>
              <a:t>1</a:t>
            </a:r>
            <a:r>
              <a:rPr lang="en-PH" sz="3000" dirty="0"/>
              <a:t> for a </a:t>
            </a:r>
            <a:r>
              <a:rPr lang="en-PH" sz="3000" b="1" dirty="0"/>
              <a:t>black pixel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AE3DCB-D7D8-E418-0E8E-C218D1B37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210539"/>
              </p:ext>
            </p:extLst>
          </p:nvPr>
        </p:nvGraphicFramePr>
        <p:xfrm>
          <a:off x="1176614" y="1158578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8E832F-31E1-576F-F614-1B4A41B36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73867"/>
              </p:ext>
            </p:extLst>
          </p:nvPr>
        </p:nvGraphicFramePr>
        <p:xfrm>
          <a:off x="6958104" y="1158578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0779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10E0C-11DB-7ACF-F6ED-818AA13A1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C76EDB7-B2FB-CD69-3124-A090A044457A}"/>
              </a:ext>
            </a:extLst>
          </p:cNvPr>
          <p:cNvSpPr txBox="1"/>
          <p:nvPr/>
        </p:nvSpPr>
        <p:spPr>
          <a:xfrm>
            <a:off x="2819400" y="5682473"/>
            <a:ext cx="56719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Unlike before, we simply select the maximum value</a:t>
            </a:r>
            <a:endParaRPr lang="en-PH" sz="25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44752E-CCA3-C640-6E1C-C5A4298F349A}"/>
              </a:ext>
            </a:extLst>
          </p:cNvPr>
          <p:cNvGraphicFramePr>
            <a:graphicFrameLocks noGrp="1"/>
          </p:cNvGraphicFramePr>
          <p:nvPr/>
        </p:nvGraphicFramePr>
        <p:xfrm>
          <a:off x="1457214" y="1703272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E84A64B-FDE2-74B1-0D8E-493303F6557E}"/>
              </a:ext>
            </a:extLst>
          </p:cNvPr>
          <p:cNvSpPr txBox="1"/>
          <p:nvPr/>
        </p:nvSpPr>
        <p:spPr>
          <a:xfrm>
            <a:off x="1553068" y="1259727"/>
            <a:ext cx="31481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Map, Post </a:t>
            </a:r>
            <a:r>
              <a:rPr lang="en-PH" sz="2100" b="1" dirty="0" err="1"/>
              <a:t>ReLu</a:t>
            </a:r>
            <a:endParaRPr lang="en-PH" sz="21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6614D9-35F0-5F3C-6701-E295EF5E2398}"/>
              </a:ext>
            </a:extLst>
          </p:cNvPr>
          <p:cNvSpPr/>
          <p:nvPr/>
        </p:nvSpPr>
        <p:spPr>
          <a:xfrm>
            <a:off x="1457214" y="1703272"/>
            <a:ext cx="1575546" cy="1663810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22FB58-8577-4B9D-0460-9CB520C9AC34}"/>
              </a:ext>
            </a:extLst>
          </p:cNvPr>
          <p:cNvGraphicFramePr>
            <a:graphicFrameLocks noGrp="1"/>
          </p:cNvGraphicFramePr>
          <p:nvPr/>
        </p:nvGraphicFramePr>
        <p:xfrm>
          <a:off x="6497930" y="2398496"/>
          <a:ext cx="2265070" cy="2061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2535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132535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</a:tblGrid>
              <a:tr h="1030504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1030504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50E5368-525F-25EE-E1BE-6075EEDED70B}"/>
              </a:ext>
            </a:extLst>
          </p:cNvPr>
          <p:cNvSpPr/>
          <p:nvPr/>
        </p:nvSpPr>
        <p:spPr>
          <a:xfrm>
            <a:off x="6497930" y="2398496"/>
            <a:ext cx="1137310" cy="1030504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1767925A-E442-7FDE-C17C-0E7317FE8660}"/>
              </a:ext>
            </a:extLst>
          </p:cNvPr>
          <p:cNvSpPr/>
          <p:nvPr/>
        </p:nvSpPr>
        <p:spPr>
          <a:xfrm flipH="1">
            <a:off x="4965186" y="3186684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3681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C970E-4305-535C-6E32-37B35D131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5BF6B5B-E3BB-F295-06C6-281AB705D68E}"/>
              </a:ext>
            </a:extLst>
          </p:cNvPr>
          <p:cNvSpPr txBox="1"/>
          <p:nvPr/>
        </p:nvSpPr>
        <p:spPr>
          <a:xfrm>
            <a:off x="2819400" y="5682473"/>
            <a:ext cx="56719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And this filter moves in such a way that it does not overlap itself</a:t>
            </a:r>
            <a:endParaRPr lang="en-PH" sz="25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F5BC6A-F95D-84E5-5E21-41D0C97AC1C8}"/>
              </a:ext>
            </a:extLst>
          </p:cNvPr>
          <p:cNvGraphicFramePr>
            <a:graphicFrameLocks noGrp="1"/>
          </p:cNvGraphicFramePr>
          <p:nvPr/>
        </p:nvGraphicFramePr>
        <p:xfrm>
          <a:off x="1457214" y="1703272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101FCA1-6A9D-3071-D951-FEC23DA9DC84}"/>
              </a:ext>
            </a:extLst>
          </p:cNvPr>
          <p:cNvSpPr txBox="1"/>
          <p:nvPr/>
        </p:nvSpPr>
        <p:spPr>
          <a:xfrm>
            <a:off x="1553068" y="1259727"/>
            <a:ext cx="31481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Map, Post </a:t>
            </a:r>
            <a:r>
              <a:rPr lang="en-PH" sz="2100" b="1" dirty="0" err="1"/>
              <a:t>ReLu</a:t>
            </a:r>
            <a:endParaRPr lang="en-PH" sz="21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2C1355-B0FC-AE85-1A4B-B839654A3E93}"/>
              </a:ext>
            </a:extLst>
          </p:cNvPr>
          <p:cNvSpPr/>
          <p:nvPr/>
        </p:nvSpPr>
        <p:spPr>
          <a:xfrm>
            <a:off x="3044760" y="1703272"/>
            <a:ext cx="1575546" cy="1663810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4CBDA9-3A88-9F7B-BEF8-B162703CA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74642"/>
              </p:ext>
            </p:extLst>
          </p:nvPr>
        </p:nvGraphicFramePr>
        <p:xfrm>
          <a:off x="6497930" y="2398496"/>
          <a:ext cx="2265070" cy="2061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2535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132535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</a:tblGrid>
              <a:tr h="1030504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1030504"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EF36B2A-F98C-E901-9DA8-9EE56C0DA905}"/>
              </a:ext>
            </a:extLst>
          </p:cNvPr>
          <p:cNvSpPr/>
          <p:nvPr/>
        </p:nvSpPr>
        <p:spPr>
          <a:xfrm>
            <a:off x="7630465" y="2398496"/>
            <a:ext cx="1137310" cy="1030504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2E972ADA-7521-7F61-B5F2-17A7D1BF321F}"/>
              </a:ext>
            </a:extLst>
          </p:cNvPr>
          <p:cNvSpPr/>
          <p:nvPr/>
        </p:nvSpPr>
        <p:spPr>
          <a:xfrm flipH="1">
            <a:off x="4965186" y="3186684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52474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1FBC3-B999-90E0-AC6D-C7C1C6EC6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B561F99-C26D-A47D-8726-B524AD3BA478}"/>
              </a:ext>
            </a:extLst>
          </p:cNvPr>
          <p:cNvSpPr txBox="1"/>
          <p:nvPr/>
        </p:nvSpPr>
        <p:spPr>
          <a:xfrm>
            <a:off x="2819400" y="5682473"/>
            <a:ext cx="56719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And this filter moves in such a way that it does not overlap itself</a:t>
            </a:r>
            <a:endParaRPr lang="en-PH" sz="25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811AE05-BFDE-C371-F90F-29EA9B7D51C8}"/>
              </a:ext>
            </a:extLst>
          </p:cNvPr>
          <p:cNvGraphicFramePr>
            <a:graphicFrameLocks noGrp="1"/>
          </p:cNvGraphicFramePr>
          <p:nvPr/>
        </p:nvGraphicFramePr>
        <p:xfrm>
          <a:off x="1457214" y="1703272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EDF86D6-4347-7E1B-F0F1-66A0996FE7E4}"/>
              </a:ext>
            </a:extLst>
          </p:cNvPr>
          <p:cNvSpPr txBox="1"/>
          <p:nvPr/>
        </p:nvSpPr>
        <p:spPr>
          <a:xfrm>
            <a:off x="1553068" y="1259727"/>
            <a:ext cx="31481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Map, Post </a:t>
            </a:r>
            <a:r>
              <a:rPr lang="en-PH" sz="2100" b="1" dirty="0" err="1"/>
              <a:t>ReLu</a:t>
            </a:r>
            <a:endParaRPr lang="en-PH" sz="21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5282B-C991-9E72-8415-0133BBAAAABD}"/>
              </a:ext>
            </a:extLst>
          </p:cNvPr>
          <p:cNvSpPr/>
          <p:nvPr/>
        </p:nvSpPr>
        <p:spPr>
          <a:xfrm>
            <a:off x="1469214" y="3367082"/>
            <a:ext cx="1575546" cy="1663810"/>
          </a:xfrm>
          <a:prstGeom prst="rect">
            <a:avLst/>
          </a:prstGeom>
          <a:solidFill>
            <a:srgbClr val="92D05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62DE783-2718-B196-7ACD-A3D2AEB56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34707"/>
              </p:ext>
            </p:extLst>
          </p:nvPr>
        </p:nvGraphicFramePr>
        <p:xfrm>
          <a:off x="6497930" y="2398496"/>
          <a:ext cx="2265070" cy="2061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2535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132535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</a:tblGrid>
              <a:tr h="1030504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1030504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3DB767A-68C4-6AA3-A736-2905575A6BE5}"/>
              </a:ext>
            </a:extLst>
          </p:cNvPr>
          <p:cNvSpPr/>
          <p:nvPr/>
        </p:nvSpPr>
        <p:spPr>
          <a:xfrm>
            <a:off x="6497930" y="3429000"/>
            <a:ext cx="1137310" cy="1030504"/>
          </a:xfrm>
          <a:prstGeom prst="rect">
            <a:avLst/>
          </a:prstGeom>
          <a:solidFill>
            <a:srgbClr val="92D05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3A10617E-8367-6972-237F-EA81594B7DD7}"/>
              </a:ext>
            </a:extLst>
          </p:cNvPr>
          <p:cNvSpPr/>
          <p:nvPr/>
        </p:nvSpPr>
        <p:spPr>
          <a:xfrm flipH="1">
            <a:off x="4965186" y="3186684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68126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87219-3CBC-5F2F-B842-687E90AC0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B787580-6AC9-786A-6814-4371946A3B87}"/>
              </a:ext>
            </a:extLst>
          </p:cNvPr>
          <p:cNvSpPr txBox="1"/>
          <p:nvPr/>
        </p:nvSpPr>
        <p:spPr>
          <a:xfrm>
            <a:off x="2819400" y="5682473"/>
            <a:ext cx="56719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And this filter moves in such a way that it does not overlap itself</a:t>
            </a:r>
            <a:endParaRPr lang="en-PH" sz="25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C59842-A339-6D69-3738-F48F2D43FDA7}"/>
              </a:ext>
            </a:extLst>
          </p:cNvPr>
          <p:cNvGraphicFramePr>
            <a:graphicFrameLocks noGrp="1"/>
          </p:cNvGraphicFramePr>
          <p:nvPr/>
        </p:nvGraphicFramePr>
        <p:xfrm>
          <a:off x="1457214" y="1703272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D0709B1-C00E-80E9-093E-EBA1D1996FD2}"/>
              </a:ext>
            </a:extLst>
          </p:cNvPr>
          <p:cNvSpPr txBox="1"/>
          <p:nvPr/>
        </p:nvSpPr>
        <p:spPr>
          <a:xfrm>
            <a:off x="1553068" y="1259727"/>
            <a:ext cx="31481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Map, Post </a:t>
            </a:r>
            <a:r>
              <a:rPr lang="en-PH" sz="2100" b="1" dirty="0" err="1"/>
              <a:t>ReLu</a:t>
            </a:r>
            <a:endParaRPr lang="en-PH" sz="21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5EB275-B6DC-DA09-0828-A87D93A1851F}"/>
              </a:ext>
            </a:extLst>
          </p:cNvPr>
          <p:cNvSpPr/>
          <p:nvPr/>
        </p:nvSpPr>
        <p:spPr>
          <a:xfrm>
            <a:off x="3044760" y="3367082"/>
            <a:ext cx="1575546" cy="1663810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FA52954-4B20-39BD-FCCE-9E9E901AF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398124"/>
              </p:ext>
            </p:extLst>
          </p:nvPr>
        </p:nvGraphicFramePr>
        <p:xfrm>
          <a:off x="6497930" y="2398496"/>
          <a:ext cx="2265070" cy="2061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2535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132535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</a:tblGrid>
              <a:tr h="1030504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1030504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310F450-FABC-DB8D-7295-1DCF0F4CB64C}"/>
              </a:ext>
            </a:extLst>
          </p:cNvPr>
          <p:cNvSpPr/>
          <p:nvPr/>
        </p:nvSpPr>
        <p:spPr>
          <a:xfrm>
            <a:off x="7625690" y="3429000"/>
            <a:ext cx="1137310" cy="1030504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2C595A66-E45F-73B9-6148-A0118F9C799B}"/>
              </a:ext>
            </a:extLst>
          </p:cNvPr>
          <p:cNvSpPr/>
          <p:nvPr/>
        </p:nvSpPr>
        <p:spPr>
          <a:xfrm flipH="1">
            <a:off x="4965186" y="3186684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26631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2F263-C74E-2A9C-901B-83B3C6259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1C9D354-FF9B-5401-DEA4-F8DA643C4CDF}"/>
              </a:ext>
            </a:extLst>
          </p:cNvPr>
          <p:cNvSpPr txBox="1"/>
          <p:nvPr/>
        </p:nvSpPr>
        <p:spPr>
          <a:xfrm>
            <a:off x="2819400" y="5682473"/>
            <a:ext cx="61036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When we select the maximum value in each region, we are applying </a:t>
            </a:r>
            <a:r>
              <a:rPr lang="en-PH" sz="2500" b="1" dirty="0"/>
              <a:t>max pooling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F96623-F3E6-4D06-B0C1-A52943A17003}"/>
              </a:ext>
            </a:extLst>
          </p:cNvPr>
          <p:cNvGraphicFramePr>
            <a:graphicFrameLocks noGrp="1"/>
          </p:cNvGraphicFramePr>
          <p:nvPr/>
        </p:nvGraphicFramePr>
        <p:xfrm>
          <a:off x="1457214" y="1703272"/>
          <a:ext cx="3175092" cy="3327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225253847"/>
                    </a:ext>
                  </a:extLst>
                </a:gridCol>
                <a:gridCol w="793773">
                  <a:extLst>
                    <a:ext uri="{9D8B030D-6E8A-4147-A177-3AD203B41FA5}">
                      <a16:colId xmlns:a16="http://schemas.microsoft.com/office/drawing/2014/main" val="3618122406"/>
                    </a:ext>
                  </a:extLst>
                </a:gridCol>
              </a:tblGrid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49305"/>
                  </a:ext>
                </a:extLst>
              </a:tr>
              <a:tr h="831905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224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5B42F2-B10A-4481-9D17-6D02AE41F4E9}"/>
              </a:ext>
            </a:extLst>
          </p:cNvPr>
          <p:cNvSpPr txBox="1"/>
          <p:nvPr/>
        </p:nvSpPr>
        <p:spPr>
          <a:xfrm>
            <a:off x="1553068" y="1259727"/>
            <a:ext cx="31481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Feature Map, Post </a:t>
            </a:r>
            <a:r>
              <a:rPr lang="en-PH" sz="2100" b="1" dirty="0" err="1"/>
              <a:t>ReLu</a:t>
            </a:r>
            <a:endParaRPr lang="en-PH" sz="21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8EF248-8555-8670-D616-D9DC7401366B}"/>
              </a:ext>
            </a:extLst>
          </p:cNvPr>
          <p:cNvGraphicFramePr>
            <a:graphicFrameLocks noGrp="1"/>
          </p:cNvGraphicFramePr>
          <p:nvPr/>
        </p:nvGraphicFramePr>
        <p:xfrm>
          <a:off x="6497930" y="2398496"/>
          <a:ext cx="2265070" cy="2061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2535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132535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</a:tblGrid>
              <a:tr h="1030504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1030504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B8BDBF-7A6D-8AB6-F20E-B79A7284CF4C}"/>
              </a:ext>
            </a:extLst>
          </p:cNvPr>
          <p:cNvSpPr/>
          <p:nvPr/>
        </p:nvSpPr>
        <p:spPr>
          <a:xfrm>
            <a:off x="1457214" y="1703272"/>
            <a:ext cx="1575546" cy="1663810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320E8C-4CB5-2AC9-07C1-B1EC0FBEE68A}"/>
              </a:ext>
            </a:extLst>
          </p:cNvPr>
          <p:cNvSpPr/>
          <p:nvPr/>
        </p:nvSpPr>
        <p:spPr>
          <a:xfrm>
            <a:off x="6497930" y="2398496"/>
            <a:ext cx="1137310" cy="1030504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163805-133B-2D95-FEE4-70468C90683C}"/>
              </a:ext>
            </a:extLst>
          </p:cNvPr>
          <p:cNvSpPr/>
          <p:nvPr/>
        </p:nvSpPr>
        <p:spPr>
          <a:xfrm>
            <a:off x="3044760" y="1703272"/>
            <a:ext cx="1575546" cy="1663810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744939-68D6-67E9-5BF3-321DE09A3D50}"/>
              </a:ext>
            </a:extLst>
          </p:cNvPr>
          <p:cNvSpPr/>
          <p:nvPr/>
        </p:nvSpPr>
        <p:spPr>
          <a:xfrm>
            <a:off x="7630465" y="2398496"/>
            <a:ext cx="1137310" cy="1030504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D9EB4B-725B-6844-8BF8-5DCDA8049007}"/>
              </a:ext>
            </a:extLst>
          </p:cNvPr>
          <p:cNvSpPr/>
          <p:nvPr/>
        </p:nvSpPr>
        <p:spPr>
          <a:xfrm>
            <a:off x="1469214" y="3367082"/>
            <a:ext cx="1575546" cy="1663810"/>
          </a:xfrm>
          <a:prstGeom prst="rect">
            <a:avLst/>
          </a:prstGeom>
          <a:solidFill>
            <a:srgbClr val="92D05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237E3-1EA0-3586-E760-C1D8B66592D9}"/>
              </a:ext>
            </a:extLst>
          </p:cNvPr>
          <p:cNvSpPr/>
          <p:nvPr/>
        </p:nvSpPr>
        <p:spPr>
          <a:xfrm>
            <a:off x="6497930" y="3429000"/>
            <a:ext cx="1137310" cy="1030504"/>
          </a:xfrm>
          <a:prstGeom prst="rect">
            <a:avLst/>
          </a:prstGeom>
          <a:solidFill>
            <a:srgbClr val="92D05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4B172B-B330-91B7-C6D3-38EF86556311}"/>
              </a:ext>
            </a:extLst>
          </p:cNvPr>
          <p:cNvSpPr/>
          <p:nvPr/>
        </p:nvSpPr>
        <p:spPr>
          <a:xfrm>
            <a:off x="3044760" y="3367082"/>
            <a:ext cx="1575546" cy="1663810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8E009B-D694-7A72-2617-93FF65116246}"/>
              </a:ext>
            </a:extLst>
          </p:cNvPr>
          <p:cNvSpPr/>
          <p:nvPr/>
        </p:nvSpPr>
        <p:spPr>
          <a:xfrm>
            <a:off x="7625690" y="3429000"/>
            <a:ext cx="1137310" cy="1030504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5FFFF1-266A-031F-1F22-7D40F17D7C2F}"/>
              </a:ext>
            </a:extLst>
          </p:cNvPr>
          <p:cNvSpPr txBox="1"/>
          <p:nvPr/>
        </p:nvSpPr>
        <p:spPr>
          <a:xfrm>
            <a:off x="6833866" y="1886766"/>
            <a:ext cx="15836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Max Pooled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165EFEDE-F806-37F1-B059-613D008466A1}"/>
              </a:ext>
            </a:extLst>
          </p:cNvPr>
          <p:cNvSpPr/>
          <p:nvPr/>
        </p:nvSpPr>
        <p:spPr>
          <a:xfrm flipH="1">
            <a:off x="4965186" y="3186684"/>
            <a:ext cx="1199864" cy="484632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28897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3AB8A-1764-F4E0-BDD9-C613F114B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01A6FAB-76D1-A515-7E9F-1145F0632D2E}"/>
              </a:ext>
            </a:extLst>
          </p:cNvPr>
          <p:cNvSpPr txBox="1"/>
          <p:nvPr/>
        </p:nvSpPr>
        <p:spPr>
          <a:xfrm>
            <a:off x="2819400" y="5682473"/>
            <a:ext cx="61036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/>
              <a:t>When we select the maximum value in each region, we are applying </a:t>
            </a:r>
            <a:r>
              <a:rPr lang="en-PH" sz="2500" b="1" dirty="0"/>
              <a:t>max pooling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EC7F39A-FD12-3800-6B8F-95D6D48B0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509011"/>
              </p:ext>
            </p:extLst>
          </p:nvPr>
        </p:nvGraphicFramePr>
        <p:xfrm>
          <a:off x="806657" y="2360767"/>
          <a:ext cx="2265070" cy="20610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2535">
                  <a:extLst>
                    <a:ext uri="{9D8B030D-6E8A-4147-A177-3AD203B41FA5}">
                      <a16:colId xmlns:a16="http://schemas.microsoft.com/office/drawing/2014/main" val="3870253680"/>
                    </a:ext>
                  </a:extLst>
                </a:gridCol>
                <a:gridCol w="1132535">
                  <a:extLst>
                    <a:ext uri="{9D8B030D-6E8A-4147-A177-3AD203B41FA5}">
                      <a16:colId xmlns:a16="http://schemas.microsoft.com/office/drawing/2014/main" val="1124423181"/>
                    </a:ext>
                  </a:extLst>
                </a:gridCol>
              </a:tblGrid>
              <a:tr h="1030504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545003"/>
                  </a:ext>
                </a:extLst>
              </a:tr>
              <a:tr h="1030504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99830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4734071-A810-2368-8474-BC36BF15ED63}"/>
              </a:ext>
            </a:extLst>
          </p:cNvPr>
          <p:cNvSpPr/>
          <p:nvPr/>
        </p:nvSpPr>
        <p:spPr>
          <a:xfrm>
            <a:off x="806657" y="2360767"/>
            <a:ext cx="1137310" cy="1030504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2F5A31-A069-963D-BB04-E31F06DD2D40}"/>
              </a:ext>
            </a:extLst>
          </p:cNvPr>
          <p:cNvSpPr/>
          <p:nvPr/>
        </p:nvSpPr>
        <p:spPr>
          <a:xfrm>
            <a:off x="1939192" y="2360767"/>
            <a:ext cx="1137310" cy="1030504"/>
          </a:xfrm>
          <a:prstGeom prst="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9CD8DB-1A92-889D-AC87-11D4C36DA400}"/>
              </a:ext>
            </a:extLst>
          </p:cNvPr>
          <p:cNvSpPr/>
          <p:nvPr/>
        </p:nvSpPr>
        <p:spPr>
          <a:xfrm>
            <a:off x="806657" y="3391271"/>
            <a:ext cx="1137310" cy="1030504"/>
          </a:xfrm>
          <a:prstGeom prst="rect">
            <a:avLst/>
          </a:prstGeom>
          <a:solidFill>
            <a:srgbClr val="92D05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E48A1D-41F8-6792-5F9C-E4CDE1394F30}"/>
              </a:ext>
            </a:extLst>
          </p:cNvPr>
          <p:cNvSpPr/>
          <p:nvPr/>
        </p:nvSpPr>
        <p:spPr>
          <a:xfrm>
            <a:off x="1934417" y="3391271"/>
            <a:ext cx="1137310" cy="1030504"/>
          </a:xfrm>
          <a:prstGeom prst="rect">
            <a:avLst/>
          </a:prstGeom>
          <a:solidFill>
            <a:srgbClr val="00B0F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32185-601B-653B-9C42-37FDB4B15F95}"/>
              </a:ext>
            </a:extLst>
          </p:cNvPr>
          <p:cNvSpPr txBox="1"/>
          <p:nvPr/>
        </p:nvSpPr>
        <p:spPr>
          <a:xfrm>
            <a:off x="1142593" y="1849037"/>
            <a:ext cx="15836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/>
              <a:t>Max Pooled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115C345-2B99-FAA6-297B-4FAC35E03434}"/>
                  </a:ext>
                </a:extLst>
              </p:cNvPr>
              <p:cNvSpPr/>
              <p:nvPr/>
            </p:nvSpPr>
            <p:spPr>
              <a:xfrm>
                <a:off x="4352957" y="2285386"/>
                <a:ext cx="914400" cy="914400"/>
              </a:xfrm>
              <a:prstGeom prst="ellipse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115C345-2B99-FAA6-297B-4FAC35E03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957" y="2285386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F3E0FFC7-D991-3470-4D14-CA1F6B5F8603}"/>
              </a:ext>
            </a:extLst>
          </p:cNvPr>
          <p:cNvSpPr/>
          <p:nvPr/>
        </p:nvSpPr>
        <p:spPr>
          <a:xfrm>
            <a:off x="7051258" y="286979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F47CB53-9B16-9B17-2735-8186F5040B7A}"/>
              </a:ext>
            </a:extLst>
          </p:cNvPr>
          <p:cNvSpPr/>
          <p:nvPr/>
        </p:nvSpPr>
        <p:spPr>
          <a:xfrm>
            <a:off x="10971250" y="1504634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000" b="1" dirty="0"/>
              <a:t>0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FD3B98A-EB70-F06B-9E22-3358F40E0E2E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5267357" y="2742586"/>
            <a:ext cx="1783901" cy="5844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B1B7C9-3B51-9DFB-66D6-9DEDF0CA8B2F}"/>
              </a:ext>
            </a:extLst>
          </p:cNvPr>
          <p:cNvCxnSpPr>
            <a:cxnSpLocks/>
            <a:stCxn id="52" idx="6"/>
            <a:endCxn id="73" idx="2"/>
          </p:cNvCxnSpPr>
          <p:nvPr/>
        </p:nvCxnSpPr>
        <p:spPr>
          <a:xfrm flipV="1">
            <a:off x="7965658" y="1933675"/>
            <a:ext cx="953384" cy="13933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EDDA457-622D-7444-5028-17F220588DDE}"/>
              </a:ext>
            </a:extLst>
          </p:cNvPr>
          <p:cNvCxnSpPr>
            <a:cxnSpLocks/>
            <a:stCxn id="52" idx="6"/>
            <a:endCxn id="77" idx="2"/>
          </p:cNvCxnSpPr>
          <p:nvPr/>
        </p:nvCxnSpPr>
        <p:spPr>
          <a:xfrm>
            <a:off x="7965658" y="3326991"/>
            <a:ext cx="704614" cy="14399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84CF7DC-C279-A93B-A01A-CC1348185545}"/>
                  </a:ext>
                </a:extLst>
              </p:cNvPr>
              <p:cNvSpPr txBox="1"/>
              <p:nvPr/>
            </p:nvSpPr>
            <p:spPr>
              <a:xfrm>
                <a:off x="5605407" y="1502788"/>
                <a:ext cx="6110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lang="en-PH" sz="2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84CF7DC-C279-A93B-A01A-CC1348185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407" y="1502788"/>
                <a:ext cx="61106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6F1AD39-DB1C-2CD2-8C97-BAE63109F9A2}"/>
                  </a:ext>
                </a:extLst>
              </p:cNvPr>
              <p:cNvSpPr txBox="1"/>
              <p:nvPr/>
            </p:nvSpPr>
            <p:spPr>
              <a:xfrm>
                <a:off x="5415330" y="3333062"/>
                <a:ext cx="6110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PH" sz="2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6F1AD39-DB1C-2CD2-8C97-BAE63109F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30" y="3333062"/>
                <a:ext cx="61106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134428A-3DB6-CD5D-69B4-1745C727EBE5}"/>
                  </a:ext>
                </a:extLst>
              </p:cNvPr>
              <p:cNvSpPr txBox="1"/>
              <p:nvPr/>
            </p:nvSpPr>
            <p:spPr>
              <a:xfrm>
                <a:off x="9582169" y="1964940"/>
                <a:ext cx="97654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−1.33</m:t>
                      </m:r>
                    </m:oMath>
                  </m:oMathPara>
                </a14:m>
                <a:endParaRPr lang="en-PH" sz="2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134428A-3DB6-CD5D-69B4-1745C727E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169" y="1964940"/>
                <a:ext cx="97654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2974946-079C-7B74-0F69-9CD1FB189A07}"/>
                  </a:ext>
                </a:extLst>
              </p:cNvPr>
              <p:cNvSpPr txBox="1"/>
              <p:nvPr/>
            </p:nvSpPr>
            <p:spPr>
              <a:xfrm>
                <a:off x="9897287" y="5210178"/>
                <a:ext cx="120097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en-PH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45</m:t>
                      </m:r>
                    </m:oMath>
                  </m:oMathPara>
                </a14:m>
                <a:endParaRPr lang="en-PH" sz="2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2974946-079C-7B74-0F69-9CD1FB189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287" y="5210178"/>
                <a:ext cx="120097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434B100-F967-CF01-29EA-800B96C95A16}"/>
                  </a:ext>
                </a:extLst>
              </p:cNvPr>
              <p:cNvSpPr/>
              <p:nvPr/>
            </p:nvSpPr>
            <p:spPr>
              <a:xfrm>
                <a:off x="6523295" y="1741291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434B100-F967-CF01-29EA-800B96C95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295" y="1741291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E69CCCD-BE4E-07F7-F675-757AEED23FE4}"/>
              </a:ext>
            </a:extLst>
          </p:cNvPr>
          <p:cNvCxnSpPr>
            <a:cxnSpLocks/>
            <a:stCxn id="63" idx="4"/>
            <a:endCxn id="52" idx="2"/>
          </p:cNvCxnSpPr>
          <p:nvPr/>
        </p:nvCxnSpPr>
        <p:spPr>
          <a:xfrm>
            <a:off x="6838414" y="2346546"/>
            <a:ext cx="212844" cy="98044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305A7B-CE10-C864-08AC-D6C96524F59E}"/>
                  </a:ext>
                </a:extLst>
              </p:cNvPr>
              <p:cNvSpPr txBox="1"/>
              <p:nvPr/>
            </p:nvSpPr>
            <p:spPr>
              <a:xfrm>
                <a:off x="6911531" y="2419648"/>
                <a:ext cx="76655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0.97</m:t>
                      </m:r>
                    </m:oMath>
                  </m:oMathPara>
                </a14:m>
                <a:endParaRPr lang="en-PH" sz="2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8305A7B-CE10-C864-08AC-D6C96524F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531" y="2419648"/>
                <a:ext cx="76655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711F279-4837-56F8-E0C2-2E985115D6B5}"/>
                  </a:ext>
                </a:extLst>
              </p:cNvPr>
              <p:cNvSpPr txBox="1"/>
              <p:nvPr/>
            </p:nvSpPr>
            <p:spPr>
              <a:xfrm>
                <a:off x="5266936" y="4094726"/>
                <a:ext cx="7665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  <m:r>
                        <a:rPr lang="en-PH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PH" sz="2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711F279-4837-56F8-E0C2-2E985115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936" y="4094726"/>
                <a:ext cx="76655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4B2858F-9CA4-3486-B5F4-E3744665D581}"/>
                  </a:ext>
                </a:extLst>
              </p:cNvPr>
              <p:cNvSpPr/>
              <p:nvPr/>
            </p:nvSpPr>
            <p:spPr>
              <a:xfrm>
                <a:off x="10026489" y="102579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4B2858F-9CA4-3486-B5F4-E3744665D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489" y="1025792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138B1F0-3237-A349-9C03-4247AAA1083D}"/>
                  </a:ext>
                </a:extLst>
              </p:cNvPr>
              <p:cNvSpPr txBox="1"/>
              <p:nvPr/>
            </p:nvSpPr>
            <p:spPr>
              <a:xfrm>
                <a:off x="9991685" y="2879530"/>
                <a:ext cx="3978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138B1F0-3237-A349-9C03-4247AAA10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685" y="2879530"/>
                <a:ext cx="397865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71A30F4-4A0C-6564-FA13-90FAAAFE3789}"/>
                  </a:ext>
                </a:extLst>
              </p:cNvPr>
              <p:cNvSpPr txBox="1"/>
              <p:nvPr/>
            </p:nvSpPr>
            <p:spPr>
              <a:xfrm>
                <a:off x="7183083" y="3092857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71A30F4-4A0C-6564-FA13-90FAAAFE3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083" y="3092857"/>
                <a:ext cx="64626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AA00020E-B44C-EBF8-18BD-57799AFF3BE0}"/>
              </a:ext>
            </a:extLst>
          </p:cNvPr>
          <p:cNvSpPr txBox="1"/>
          <p:nvPr/>
        </p:nvSpPr>
        <p:spPr>
          <a:xfrm>
            <a:off x="7069038" y="3015730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AE83C7D-BF89-9966-0591-CFAA8E590ABD}"/>
                  </a:ext>
                </a:extLst>
              </p:cNvPr>
              <p:cNvSpPr/>
              <p:nvPr/>
            </p:nvSpPr>
            <p:spPr>
              <a:xfrm>
                <a:off x="8919042" y="163104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AE83C7D-BF89-9966-0591-CFAA8E590A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042" y="1631047"/>
                <a:ext cx="630237" cy="60525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B83009F-2356-1065-3D37-081394A2F624}"/>
              </a:ext>
            </a:extLst>
          </p:cNvPr>
          <p:cNvCxnSpPr>
            <a:cxnSpLocks/>
            <a:stCxn id="77" idx="6"/>
            <a:endCxn id="106" idx="2"/>
          </p:cNvCxnSpPr>
          <p:nvPr/>
        </p:nvCxnSpPr>
        <p:spPr>
          <a:xfrm>
            <a:off x="9300509" y="4766940"/>
            <a:ext cx="1569775" cy="143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A1F8B8B-D76B-3F54-1C22-7E00DCDA3506}"/>
                  </a:ext>
                </a:extLst>
              </p:cNvPr>
              <p:cNvSpPr/>
              <p:nvPr/>
            </p:nvSpPr>
            <p:spPr>
              <a:xfrm>
                <a:off x="8670272" y="4464312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A1F8B8B-D76B-3F54-1C22-7E00DCDA3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272" y="4464312"/>
                <a:ext cx="630237" cy="60525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4703178-83BB-0E41-329F-F04BDD70F349}"/>
              </a:ext>
            </a:extLst>
          </p:cNvPr>
          <p:cNvCxnSpPr>
            <a:cxnSpLocks/>
            <a:stCxn id="54" idx="2"/>
            <a:endCxn id="73" idx="6"/>
          </p:cNvCxnSpPr>
          <p:nvPr/>
        </p:nvCxnSpPr>
        <p:spPr>
          <a:xfrm flipH="1" flipV="1">
            <a:off x="9549279" y="1933675"/>
            <a:ext cx="1421971" cy="281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66C3A87-30FC-E8DD-F1EC-49B53114F32A}"/>
              </a:ext>
            </a:extLst>
          </p:cNvPr>
          <p:cNvCxnSpPr>
            <a:cxnSpLocks/>
            <a:stCxn id="69" idx="5"/>
            <a:endCxn id="54" idx="2"/>
          </p:cNvCxnSpPr>
          <p:nvPr/>
        </p:nvCxnSpPr>
        <p:spPr>
          <a:xfrm>
            <a:off x="10564430" y="1542409"/>
            <a:ext cx="406820" cy="41942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EC05871-A8C5-4AB8-DEE2-EBDF083A09C5}"/>
                  </a:ext>
                </a:extLst>
              </p:cNvPr>
              <p:cNvSpPr/>
              <p:nvPr/>
            </p:nvSpPr>
            <p:spPr>
              <a:xfrm>
                <a:off x="4375888" y="1142386"/>
                <a:ext cx="914400" cy="914400"/>
              </a:xfrm>
              <a:prstGeom prst="ellipse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EC05871-A8C5-4AB8-DEE2-EBDF083A09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888" y="1142386"/>
                <a:ext cx="914400" cy="91440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3D27D49-2DD9-8159-3DA2-743E1424FE72}"/>
                  </a:ext>
                </a:extLst>
              </p:cNvPr>
              <p:cNvSpPr/>
              <p:nvPr/>
            </p:nvSpPr>
            <p:spPr>
              <a:xfrm>
                <a:off x="4380492" y="3418656"/>
                <a:ext cx="914400" cy="914400"/>
              </a:xfrm>
              <a:prstGeom prst="ellipse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3D27D49-2DD9-8159-3DA2-743E1424F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492" y="3418656"/>
                <a:ext cx="914400" cy="914400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D9A1E51C-914D-EBF1-89FA-21F0AD89AF90}"/>
                  </a:ext>
                </a:extLst>
              </p:cNvPr>
              <p:cNvSpPr/>
              <p:nvPr/>
            </p:nvSpPr>
            <p:spPr>
              <a:xfrm>
                <a:off x="4375888" y="4507005"/>
                <a:ext cx="914400" cy="914400"/>
              </a:xfrm>
              <a:prstGeom prst="ellipse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D9A1E51C-914D-EBF1-89FA-21F0AD89A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888" y="4507005"/>
                <a:ext cx="914400" cy="914400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B454B78-DA90-75FF-4AEC-22DDEC8C7BCB}"/>
              </a:ext>
            </a:extLst>
          </p:cNvPr>
          <p:cNvCxnSpPr>
            <a:cxnSpLocks/>
            <a:stCxn id="82" idx="6"/>
            <a:endCxn id="52" idx="2"/>
          </p:cNvCxnSpPr>
          <p:nvPr/>
        </p:nvCxnSpPr>
        <p:spPr>
          <a:xfrm flipV="1">
            <a:off x="5294892" y="3326991"/>
            <a:ext cx="1756366" cy="5488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03010F1-5438-016B-205E-46B89C7A153E}"/>
              </a:ext>
            </a:extLst>
          </p:cNvPr>
          <p:cNvCxnSpPr>
            <a:cxnSpLocks/>
            <a:stCxn id="81" idx="6"/>
            <a:endCxn id="52" idx="2"/>
          </p:cNvCxnSpPr>
          <p:nvPr/>
        </p:nvCxnSpPr>
        <p:spPr>
          <a:xfrm>
            <a:off x="5290288" y="1599586"/>
            <a:ext cx="1760970" cy="17274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198D832-1F27-8575-99B3-9133582FBBE6}"/>
              </a:ext>
            </a:extLst>
          </p:cNvPr>
          <p:cNvCxnSpPr>
            <a:cxnSpLocks/>
            <a:stCxn id="83" idx="6"/>
            <a:endCxn id="52" idx="2"/>
          </p:cNvCxnSpPr>
          <p:nvPr/>
        </p:nvCxnSpPr>
        <p:spPr>
          <a:xfrm flipV="1">
            <a:off x="5290288" y="3326991"/>
            <a:ext cx="1760970" cy="16372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D96FED0-DEAE-383F-F8B4-6727D87E3234}"/>
                  </a:ext>
                </a:extLst>
              </p:cNvPr>
              <p:cNvSpPr txBox="1"/>
              <p:nvPr/>
            </p:nvSpPr>
            <p:spPr>
              <a:xfrm>
                <a:off x="5257066" y="2386559"/>
                <a:ext cx="97654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−0.07</m:t>
                      </m:r>
                    </m:oMath>
                  </m:oMathPara>
                </a14:m>
                <a:endParaRPr lang="en-PH" sz="2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D96FED0-DEAE-383F-F8B4-6727D87E3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6" y="2386559"/>
                <a:ext cx="976549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Oval 105">
            <a:extLst>
              <a:ext uri="{FF2B5EF4-FFF2-40B4-BE49-F238E27FC236}">
                <a16:creationId xmlns:a16="http://schemas.microsoft.com/office/drawing/2014/main" id="{5077DB59-C638-DCF8-06A5-E7346C61D507}"/>
              </a:ext>
            </a:extLst>
          </p:cNvPr>
          <p:cNvSpPr/>
          <p:nvPr/>
        </p:nvSpPr>
        <p:spPr>
          <a:xfrm>
            <a:off x="10870284" y="4324131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5000" b="1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B08F929-FABE-ECA0-7837-B98B8FCEDDCE}"/>
                  </a:ext>
                </a:extLst>
              </p:cNvPr>
              <p:cNvSpPr txBox="1"/>
              <p:nvPr/>
            </p:nvSpPr>
            <p:spPr>
              <a:xfrm>
                <a:off x="9422407" y="4350444"/>
                <a:ext cx="7665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1.33</m:t>
                      </m:r>
                    </m:oMath>
                  </m:oMathPara>
                </a14:m>
                <a:endParaRPr lang="en-PH" sz="2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B08F929-FABE-ECA0-7837-B98B8FCED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407" y="4350444"/>
                <a:ext cx="766557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109D5389-04F1-A012-2B5E-706E66E733A1}"/>
                  </a:ext>
                </a:extLst>
              </p:cNvPr>
              <p:cNvSpPr/>
              <p:nvPr/>
            </p:nvSpPr>
            <p:spPr>
              <a:xfrm>
                <a:off x="9475011" y="5183865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109D5389-04F1-A012-2B5E-706E66E733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011" y="5183865"/>
                <a:ext cx="630237" cy="60525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2A951F5-D2FD-F7C5-D85D-9CDD61037020}"/>
              </a:ext>
            </a:extLst>
          </p:cNvPr>
          <p:cNvCxnSpPr>
            <a:cxnSpLocks/>
            <a:stCxn id="129" idx="7"/>
            <a:endCxn id="106" idx="2"/>
          </p:cNvCxnSpPr>
          <p:nvPr/>
        </p:nvCxnSpPr>
        <p:spPr>
          <a:xfrm flipV="1">
            <a:off x="10012952" y="4781331"/>
            <a:ext cx="857332" cy="49117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FDABAF9-C9EE-E7CC-E6F3-B74AB766471F}"/>
                  </a:ext>
                </a:extLst>
              </p:cNvPr>
              <p:cNvSpPr txBox="1"/>
              <p:nvPr/>
            </p:nvSpPr>
            <p:spPr>
              <a:xfrm>
                <a:off x="10558718" y="1111506"/>
                <a:ext cx="9144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45</m:t>
                      </m:r>
                    </m:oMath>
                  </m:oMathPara>
                </a14:m>
                <a:endParaRPr lang="en-PH" sz="2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FDABAF9-C9EE-E7CC-E6F3-B74AB7664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8718" y="1111506"/>
                <a:ext cx="914400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3989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268AFA6-2FD2-6A48-3EEF-6CA65C61B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16BBB5-D021-1ED3-E987-DF03C6461C29}"/>
              </a:ext>
            </a:extLst>
          </p:cNvPr>
          <p:cNvSpPr txBox="1"/>
          <p:nvPr/>
        </p:nvSpPr>
        <p:spPr>
          <a:xfrm>
            <a:off x="1306609" y="5729249"/>
            <a:ext cx="4986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It is possible to create a </a:t>
            </a:r>
            <a:r>
              <a:rPr lang="en-PH" sz="3000" b="1" dirty="0"/>
              <a:t>simple neural network </a:t>
            </a:r>
            <a:r>
              <a:rPr lang="en-PH" sz="3000" dirty="0"/>
              <a:t>that can correctly classify it.</a:t>
            </a:r>
            <a:endParaRPr lang="en-PH" sz="3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7923DC-94E0-4232-05B1-3DCEC616C197}"/>
              </a:ext>
            </a:extLst>
          </p:cNvPr>
          <p:cNvGraphicFramePr>
            <a:graphicFrameLocks noGrp="1"/>
          </p:cNvGraphicFramePr>
          <p:nvPr/>
        </p:nvGraphicFramePr>
        <p:xfrm>
          <a:off x="652179" y="1387437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38C114-7306-415E-CEA4-397A7CEFA65C}"/>
              </a:ext>
            </a:extLst>
          </p:cNvPr>
          <p:cNvGraphicFramePr>
            <a:graphicFrameLocks noGrp="1"/>
          </p:cNvGraphicFramePr>
          <p:nvPr/>
        </p:nvGraphicFramePr>
        <p:xfrm>
          <a:off x="8762253" y="-274320"/>
          <a:ext cx="455706" cy="8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5706">
                  <a:extLst>
                    <a:ext uri="{9D8B030D-6E8A-4147-A177-3AD203B41FA5}">
                      <a16:colId xmlns:a16="http://schemas.microsoft.com/office/drawing/2014/main" val="1569765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92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82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363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525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934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94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849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935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91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41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493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532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437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272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061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724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824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62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013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715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527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666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460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388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807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274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717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944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904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48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962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185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419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05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956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977572"/>
                  </a:ext>
                </a:extLst>
              </a:tr>
            </a:tbl>
          </a:graphicData>
        </a:graphic>
      </p:graphicFrame>
      <p:pic>
        <p:nvPicPr>
          <p:cNvPr id="10" name="Picture 9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CA307189-484D-3101-221B-CA5E44AAE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067" y="0"/>
            <a:ext cx="397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3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88B5B-7216-A570-69F5-49C9EC51B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8EE624-C49B-B225-E291-8216BC6E6F11}"/>
              </a:ext>
            </a:extLst>
          </p:cNvPr>
          <p:cNvSpPr txBox="1"/>
          <p:nvPr/>
        </p:nvSpPr>
        <p:spPr>
          <a:xfrm>
            <a:off x="1548655" y="5400983"/>
            <a:ext cx="9473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Let us walk through step by step on how a computer can classify an image if it is a letter </a:t>
            </a:r>
            <a:r>
              <a:rPr lang="en-PH" sz="3000" b="1" dirty="0"/>
              <a:t>O</a:t>
            </a:r>
            <a:r>
              <a:rPr lang="en-PH" sz="3000" dirty="0"/>
              <a:t> or a letter </a:t>
            </a:r>
            <a:r>
              <a:rPr lang="en-PH" sz="3000" b="1" dirty="0"/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5649DA-7F2D-F0A7-FBAB-8B198BE92CF4}"/>
              </a:ext>
            </a:extLst>
          </p:cNvPr>
          <p:cNvGraphicFramePr>
            <a:graphicFrameLocks noGrp="1"/>
          </p:cNvGraphicFramePr>
          <p:nvPr/>
        </p:nvGraphicFramePr>
        <p:xfrm>
          <a:off x="1176614" y="1158578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29B95A-68EA-BA0B-8AB2-B9805B745F01}"/>
              </a:ext>
            </a:extLst>
          </p:cNvPr>
          <p:cNvGraphicFramePr>
            <a:graphicFrameLocks noGrp="1"/>
          </p:cNvGraphicFramePr>
          <p:nvPr/>
        </p:nvGraphicFramePr>
        <p:xfrm>
          <a:off x="6958104" y="1158578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24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5D277-DB64-E1E3-BCBF-24FAC94A1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CB263F-1094-DFE9-B0B7-F209EEC32305}"/>
              </a:ext>
            </a:extLst>
          </p:cNvPr>
          <p:cNvSpPr txBox="1"/>
          <p:nvPr/>
        </p:nvSpPr>
        <p:spPr>
          <a:xfrm>
            <a:off x="1306608" y="5729249"/>
            <a:ext cx="94734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Because this image is small with just </a:t>
            </a:r>
            <a:r>
              <a:rPr lang="en-PH" sz="3000" b="1" dirty="0"/>
              <a:t>6 pixels by 6 pixels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86B45AB-A3F8-19CC-D6C5-45B1D674F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7495"/>
              </p:ext>
            </p:extLst>
          </p:nvPr>
        </p:nvGraphicFramePr>
        <p:xfrm>
          <a:off x="652179" y="1387437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AE80B284-5CD4-9E8F-DBAC-67C31F10B736}"/>
              </a:ext>
            </a:extLst>
          </p:cNvPr>
          <p:cNvSpPr/>
          <p:nvPr/>
        </p:nvSpPr>
        <p:spPr>
          <a:xfrm>
            <a:off x="4821145" y="1387438"/>
            <a:ext cx="235323" cy="3943775"/>
          </a:xfrm>
          <a:prstGeom prst="rightBrace">
            <a:avLst>
              <a:gd name="adj1" fmla="val 8333"/>
              <a:gd name="adj2" fmla="val 497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5678D97-1B23-4ED6-9E58-C8C7DBF063FB}"/>
              </a:ext>
            </a:extLst>
          </p:cNvPr>
          <p:cNvSpPr/>
          <p:nvPr/>
        </p:nvSpPr>
        <p:spPr>
          <a:xfrm rot="16200000">
            <a:off x="2580631" y="-817885"/>
            <a:ext cx="207097" cy="4064006"/>
          </a:xfrm>
          <a:prstGeom prst="rightBrace">
            <a:avLst>
              <a:gd name="adj1" fmla="val 8333"/>
              <a:gd name="adj2" fmla="val 497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D82697-5F29-9310-6531-0EB730D92045}"/>
              </a:ext>
            </a:extLst>
          </p:cNvPr>
          <p:cNvSpPr txBox="1"/>
          <p:nvPr/>
        </p:nvSpPr>
        <p:spPr>
          <a:xfrm>
            <a:off x="5106893" y="2998623"/>
            <a:ext cx="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/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315CFC-7A0D-DA4E-2AC9-EAAD07532F19}"/>
              </a:ext>
            </a:extLst>
          </p:cNvPr>
          <p:cNvSpPr txBox="1"/>
          <p:nvPr/>
        </p:nvSpPr>
        <p:spPr>
          <a:xfrm>
            <a:off x="2469028" y="549076"/>
            <a:ext cx="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9307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6451A-7C03-6F2D-8BFA-64A96CE05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BAC4A3-CBBC-06C4-B59E-F002A1D30416}"/>
              </a:ext>
            </a:extLst>
          </p:cNvPr>
          <p:cNvSpPr txBox="1"/>
          <p:nvPr/>
        </p:nvSpPr>
        <p:spPr>
          <a:xfrm>
            <a:off x="1306608" y="5729249"/>
            <a:ext cx="9473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It is possible to create a simple neural network that can correctly classify it.</a:t>
            </a:r>
            <a:endParaRPr lang="en-PH" sz="3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6D842E-6CD3-6538-27CB-056E4589009F}"/>
              </a:ext>
            </a:extLst>
          </p:cNvPr>
          <p:cNvGraphicFramePr>
            <a:graphicFrameLocks noGrp="1"/>
          </p:cNvGraphicFramePr>
          <p:nvPr/>
        </p:nvGraphicFramePr>
        <p:xfrm>
          <a:off x="652179" y="1387437"/>
          <a:ext cx="4064004" cy="3943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4">
                  <a:extLst>
                    <a:ext uri="{9D8B030D-6E8A-4147-A177-3AD203B41FA5}">
                      <a16:colId xmlns:a16="http://schemas.microsoft.com/office/drawing/2014/main" val="672364753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616598119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4065975501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90823891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1393186855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967877955"/>
                    </a:ext>
                  </a:extLst>
                </a:gridCol>
              </a:tblGrid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252755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1</a:t>
                      </a:r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3108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642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925326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368067"/>
                  </a:ext>
                </a:extLst>
              </a:tr>
              <a:tr h="657296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646398"/>
                  </a:ext>
                </a:extLst>
              </a:tr>
            </a:tbl>
          </a:graphicData>
        </a:graphic>
      </p:graphicFrame>
      <p:sp>
        <p:nvSpPr>
          <p:cNvPr id="2" name="Right Brace 1">
            <a:extLst>
              <a:ext uri="{FF2B5EF4-FFF2-40B4-BE49-F238E27FC236}">
                <a16:creationId xmlns:a16="http://schemas.microsoft.com/office/drawing/2014/main" id="{291F79FE-9F66-080D-CA6E-081A87A15DD0}"/>
              </a:ext>
            </a:extLst>
          </p:cNvPr>
          <p:cNvSpPr/>
          <p:nvPr/>
        </p:nvSpPr>
        <p:spPr>
          <a:xfrm>
            <a:off x="4821145" y="1387438"/>
            <a:ext cx="235323" cy="3943775"/>
          </a:xfrm>
          <a:prstGeom prst="rightBrace">
            <a:avLst>
              <a:gd name="adj1" fmla="val 8333"/>
              <a:gd name="adj2" fmla="val 497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B649B9E-FF3E-AC2A-9DF7-D5A1F8DC8994}"/>
              </a:ext>
            </a:extLst>
          </p:cNvPr>
          <p:cNvSpPr/>
          <p:nvPr/>
        </p:nvSpPr>
        <p:spPr>
          <a:xfrm rot="16200000">
            <a:off x="2580631" y="-817885"/>
            <a:ext cx="207097" cy="4064006"/>
          </a:xfrm>
          <a:prstGeom prst="rightBrace">
            <a:avLst>
              <a:gd name="adj1" fmla="val 8333"/>
              <a:gd name="adj2" fmla="val 497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C0BE7-C603-81D6-A25A-3010A87E47F6}"/>
              </a:ext>
            </a:extLst>
          </p:cNvPr>
          <p:cNvSpPr txBox="1"/>
          <p:nvPr/>
        </p:nvSpPr>
        <p:spPr>
          <a:xfrm>
            <a:off x="5106893" y="2998623"/>
            <a:ext cx="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/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24666-318B-7AE6-3955-1B3563606D90}"/>
              </a:ext>
            </a:extLst>
          </p:cNvPr>
          <p:cNvSpPr txBox="1"/>
          <p:nvPr/>
        </p:nvSpPr>
        <p:spPr>
          <a:xfrm>
            <a:off x="2469028" y="549076"/>
            <a:ext cx="524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0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5662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5340</TotalTime>
  <Words>3329</Words>
  <Application>Microsoft Office PowerPoint</Application>
  <PresentationFormat>Widescreen</PresentationFormat>
  <Paragraphs>1890</Paragraphs>
  <Slides>66</Slides>
  <Notes>56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Aptos</vt:lpstr>
      <vt:lpstr>Aptos Display</vt:lpstr>
      <vt:lpstr>Arial</vt:lpstr>
      <vt:lpstr>Cambria Math</vt:lpstr>
      <vt:lpstr>Office Theme</vt:lpstr>
      <vt:lpstr>Convolutional Neural Network</vt:lpstr>
      <vt:lpstr>Image are Numbers</vt:lpstr>
      <vt:lpstr>Image are Numbers</vt:lpstr>
      <vt:lpstr>Image are Numbers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859</cp:revision>
  <dcterms:created xsi:type="dcterms:W3CDTF">2024-08-08T01:29:50Z</dcterms:created>
  <dcterms:modified xsi:type="dcterms:W3CDTF">2025-04-21T16:50:31Z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