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8"/>
  </p:notesMasterIdLst>
  <p:sldIdLst>
    <p:sldId id="257" r:id="rId5"/>
    <p:sldId id="340" r:id="rId6"/>
    <p:sldId id="362" r:id="rId7"/>
    <p:sldId id="363" r:id="rId8"/>
    <p:sldId id="364" r:id="rId9"/>
    <p:sldId id="369" r:id="rId10"/>
    <p:sldId id="365" r:id="rId11"/>
    <p:sldId id="366" r:id="rId12"/>
    <p:sldId id="368" r:id="rId13"/>
    <p:sldId id="370" r:id="rId14"/>
    <p:sldId id="371" r:id="rId15"/>
    <p:sldId id="372" r:id="rId16"/>
    <p:sldId id="3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5FF2ED-5567-445A-B3E0-3393544B04A6}" v="675" dt="2022-05-11T04:00:20.3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88" autoAdjust="0"/>
    <p:restoredTop sz="93454" autoAdjust="0"/>
  </p:normalViewPr>
  <p:slideViewPr>
    <p:cSldViewPr snapToGrid="0">
      <p:cViewPr varScale="1">
        <p:scale>
          <a:sx n="152" d="100"/>
          <a:sy n="152" d="100"/>
        </p:scale>
        <p:origin x="810"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03/06/2024</a:t>
            </a:fld>
            <a:endParaRPr lang="en-PH"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dirty="0"/>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dirty="0"/>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dirty="0"/>
          </a:p>
        </p:txBody>
      </p:sp>
    </p:spTree>
    <p:extLst>
      <p:ext uri="{BB962C8B-B14F-4D97-AF65-F5344CB8AC3E}">
        <p14:creationId xmlns:p14="http://schemas.microsoft.com/office/powerpoint/2010/main" val="1463806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dirty="0"/>
          </a:p>
        </p:txBody>
      </p:sp>
    </p:spTree>
    <p:extLst>
      <p:ext uri="{BB962C8B-B14F-4D97-AF65-F5344CB8AC3E}">
        <p14:creationId xmlns:p14="http://schemas.microsoft.com/office/powerpoint/2010/main" val="2691764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dirty="0"/>
          </a:p>
        </p:txBody>
      </p:sp>
    </p:spTree>
    <p:extLst>
      <p:ext uri="{BB962C8B-B14F-4D97-AF65-F5344CB8AC3E}">
        <p14:creationId xmlns:p14="http://schemas.microsoft.com/office/powerpoint/2010/main" val="36915471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dirty="0"/>
          </a:p>
        </p:txBody>
      </p:sp>
    </p:spTree>
    <p:extLst>
      <p:ext uri="{BB962C8B-B14F-4D97-AF65-F5344CB8AC3E}">
        <p14:creationId xmlns:p14="http://schemas.microsoft.com/office/powerpoint/2010/main" val="2957461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dirty="0"/>
          </a:p>
        </p:txBody>
      </p:sp>
    </p:spTree>
    <p:extLst>
      <p:ext uri="{BB962C8B-B14F-4D97-AF65-F5344CB8AC3E}">
        <p14:creationId xmlns:p14="http://schemas.microsoft.com/office/powerpoint/2010/main" val="54056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dirty="0"/>
          </a:p>
        </p:txBody>
      </p:sp>
    </p:spTree>
    <p:extLst>
      <p:ext uri="{BB962C8B-B14F-4D97-AF65-F5344CB8AC3E}">
        <p14:creationId xmlns:p14="http://schemas.microsoft.com/office/powerpoint/2010/main" val="3198500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dirty="0"/>
          </a:p>
        </p:txBody>
      </p:sp>
    </p:spTree>
    <p:extLst>
      <p:ext uri="{BB962C8B-B14F-4D97-AF65-F5344CB8AC3E}">
        <p14:creationId xmlns:p14="http://schemas.microsoft.com/office/powerpoint/2010/main" val="1368532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dirty="0"/>
          </a:p>
        </p:txBody>
      </p:sp>
    </p:spTree>
    <p:extLst>
      <p:ext uri="{BB962C8B-B14F-4D97-AF65-F5344CB8AC3E}">
        <p14:creationId xmlns:p14="http://schemas.microsoft.com/office/powerpoint/2010/main" val="391512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dirty="0"/>
          </a:p>
        </p:txBody>
      </p:sp>
    </p:spTree>
    <p:extLst>
      <p:ext uri="{BB962C8B-B14F-4D97-AF65-F5344CB8AC3E}">
        <p14:creationId xmlns:p14="http://schemas.microsoft.com/office/powerpoint/2010/main" val="361990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dirty="0"/>
          </a:p>
        </p:txBody>
      </p:sp>
    </p:spTree>
    <p:extLst>
      <p:ext uri="{BB962C8B-B14F-4D97-AF65-F5344CB8AC3E}">
        <p14:creationId xmlns:p14="http://schemas.microsoft.com/office/powerpoint/2010/main" val="2611538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dirty="0"/>
          </a:p>
        </p:txBody>
      </p:sp>
    </p:spTree>
    <p:extLst>
      <p:ext uri="{BB962C8B-B14F-4D97-AF65-F5344CB8AC3E}">
        <p14:creationId xmlns:p14="http://schemas.microsoft.com/office/powerpoint/2010/main" val="2237839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dirty="0"/>
          </a:p>
        </p:txBody>
      </p:sp>
    </p:spTree>
    <p:extLst>
      <p:ext uri="{BB962C8B-B14F-4D97-AF65-F5344CB8AC3E}">
        <p14:creationId xmlns:p14="http://schemas.microsoft.com/office/powerpoint/2010/main" val="3960339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2464903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2684258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2702226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305093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5" name="Footer Placeholder 4"/>
          <p:cNvSpPr>
            <a:spLocks noGrp="1"/>
          </p:cNvSpPr>
          <p:nvPr>
            <p:ph type="ftr" sz="quarter" idx="11"/>
          </p:nvPr>
        </p:nvSpPr>
        <p:spPr/>
        <p:txBody>
          <a:bodyPr/>
          <a:lstStyle/>
          <a:p>
            <a:endParaRPr lang="en-PH" dirty="0"/>
          </a:p>
        </p:txBody>
      </p:sp>
      <p:sp>
        <p:nvSpPr>
          <p:cNvPr id="6" name="Slide Number Placeholder 5"/>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802587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211126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8" name="Footer Placeholder 7"/>
          <p:cNvSpPr>
            <a:spLocks noGrp="1"/>
          </p:cNvSpPr>
          <p:nvPr>
            <p:ph type="ftr" sz="quarter" idx="11"/>
          </p:nvPr>
        </p:nvSpPr>
        <p:spPr/>
        <p:txBody>
          <a:bodyPr/>
          <a:lstStyle/>
          <a:p>
            <a:endParaRPr lang="en-PH" dirty="0"/>
          </a:p>
        </p:txBody>
      </p:sp>
      <p:sp>
        <p:nvSpPr>
          <p:cNvPr id="9" name="Slide Number Placeholder 8"/>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1678928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4" name="Footer Placeholder 3"/>
          <p:cNvSpPr>
            <a:spLocks noGrp="1"/>
          </p:cNvSpPr>
          <p:nvPr>
            <p:ph type="ftr" sz="quarter" idx="11"/>
          </p:nvPr>
        </p:nvSpPr>
        <p:spPr/>
        <p:txBody>
          <a:bodyPr/>
          <a:lstStyle/>
          <a:p>
            <a:endParaRPr lang="en-PH" dirty="0"/>
          </a:p>
        </p:txBody>
      </p:sp>
      <p:sp>
        <p:nvSpPr>
          <p:cNvPr id="5" name="Slide Number Placeholder 4"/>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157617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3" name="Footer Placeholder 2"/>
          <p:cNvSpPr>
            <a:spLocks noGrp="1"/>
          </p:cNvSpPr>
          <p:nvPr>
            <p:ph type="ftr" sz="quarter" idx="11"/>
          </p:nvPr>
        </p:nvSpPr>
        <p:spPr/>
        <p:txBody>
          <a:bodyPr/>
          <a:lstStyle/>
          <a:p>
            <a:endParaRPr lang="en-PH" dirty="0"/>
          </a:p>
        </p:txBody>
      </p:sp>
      <p:sp>
        <p:nvSpPr>
          <p:cNvPr id="4" name="Slide Number Placeholder 3"/>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1976108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40167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CF0B81-6BD8-4C65-9459-815598C5F1F4}" type="datetimeFigureOut">
              <a:rPr lang="en-PH" smtClean="0"/>
              <a:t>03/06/2024</a:t>
            </a:fld>
            <a:endParaRPr lang="en-PH" dirty="0"/>
          </a:p>
        </p:txBody>
      </p:sp>
      <p:sp>
        <p:nvSpPr>
          <p:cNvPr id="6" name="Footer Placeholder 5"/>
          <p:cNvSpPr>
            <a:spLocks noGrp="1"/>
          </p:cNvSpPr>
          <p:nvPr>
            <p:ph type="ftr" sz="quarter" idx="11"/>
          </p:nvPr>
        </p:nvSpPr>
        <p:spPr/>
        <p:txBody>
          <a:bodyPr/>
          <a:lstStyle/>
          <a:p>
            <a:endParaRPr lang="en-PH" dirty="0"/>
          </a:p>
        </p:txBody>
      </p:sp>
      <p:sp>
        <p:nvSpPr>
          <p:cNvPr id="7" name="Slide Number Placeholder 6"/>
          <p:cNvSpPr>
            <a:spLocks noGrp="1"/>
          </p:cNvSpPr>
          <p:nvPr>
            <p:ph type="sldNum" sz="quarter" idx="12"/>
          </p:nvPr>
        </p:nvSpPr>
        <p:spPr/>
        <p:txBody>
          <a:bodyPr/>
          <a:lstStyle/>
          <a:p>
            <a:fld id="{A2E55236-52B9-4157-99EF-C477DAF2F554}" type="slidenum">
              <a:rPr lang="en-PH" smtClean="0"/>
              <a:t>‹#›</a:t>
            </a:fld>
            <a:endParaRPr lang="en-PH" dirty="0"/>
          </a:p>
        </p:txBody>
      </p:sp>
    </p:spTree>
    <p:extLst>
      <p:ext uri="{BB962C8B-B14F-4D97-AF65-F5344CB8AC3E}">
        <p14:creationId xmlns:p14="http://schemas.microsoft.com/office/powerpoint/2010/main" val="264216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03/06/2024</a:t>
            </a:fld>
            <a:endParaRPr lang="en-PH"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dirty="0"/>
          </a:p>
        </p:txBody>
      </p:sp>
    </p:spTree>
    <p:extLst>
      <p:ext uri="{BB962C8B-B14F-4D97-AF65-F5344CB8AC3E}">
        <p14:creationId xmlns:p14="http://schemas.microsoft.com/office/powerpoint/2010/main" val="19427852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US" sz="5000" b="1" dirty="0"/>
              <a:t>Adaptive Moment Estimation (Adam)</a:t>
            </a:r>
            <a:endParaRPr lang="en-PH" sz="5000" b="1" dirty="0"/>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a:xfrm>
            <a:off x="1524000" y="3827506"/>
            <a:ext cx="9144000" cy="1655762"/>
          </a:xfrm>
        </p:spPr>
        <p:txBody>
          <a:bodyPr>
            <a:normAutofit fontScale="92500" lnSpcReduction="20000"/>
          </a:bodyPr>
          <a:lstStyle/>
          <a:p>
            <a:pPr algn="l"/>
            <a:endParaRPr lang="en-PH" sz="2000" dirty="0"/>
          </a:p>
          <a:p>
            <a:pPr algn="l"/>
            <a:r>
              <a:rPr lang="en-PH" sz="2000" b="1" dirty="0"/>
              <a:t>Presented by:</a:t>
            </a:r>
          </a:p>
          <a:p>
            <a:pPr algn="l"/>
            <a:r>
              <a:rPr lang="en-PH" sz="2000" dirty="0"/>
              <a:t>Elizer Ponio Jr.</a:t>
            </a:r>
          </a:p>
          <a:p>
            <a:pPr algn="l"/>
            <a:r>
              <a:rPr lang="en-PH" sz="2000" dirty="0"/>
              <a:t>Department of Computer Science</a:t>
            </a:r>
          </a:p>
          <a:p>
            <a:pPr algn="l"/>
            <a:r>
              <a:rPr lang="en-PH" sz="2000" dirty="0"/>
              <a:t>College of Computing and Information Technologies</a:t>
            </a:r>
          </a:p>
          <a:p>
            <a:pPr algn="l"/>
            <a:endParaRPr lang="en-PH"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b="1" dirty="0">
              <a:solidFill>
                <a:schemeClr val="tx1"/>
              </a:solidFill>
            </a:endParaRP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Adam</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sp>
        <p:nvSpPr>
          <p:cNvPr id="12" name="TextBox 11">
            <a:extLst>
              <a:ext uri="{FF2B5EF4-FFF2-40B4-BE49-F238E27FC236}">
                <a16:creationId xmlns:a16="http://schemas.microsoft.com/office/drawing/2014/main" id="{F6133EF0-450E-2857-4949-E8958AE32F8E}"/>
              </a:ext>
            </a:extLst>
          </p:cNvPr>
          <p:cNvSpPr txBox="1"/>
          <p:nvPr/>
        </p:nvSpPr>
        <p:spPr>
          <a:xfrm>
            <a:off x="653387" y="1274047"/>
            <a:ext cx="10885221" cy="3046988"/>
          </a:xfrm>
          <a:prstGeom prst="rect">
            <a:avLst/>
          </a:prstGeom>
          <a:noFill/>
        </p:spPr>
        <p:txBody>
          <a:bodyPr wrap="square">
            <a:spAutoFit/>
          </a:bodyPr>
          <a:lstStyle/>
          <a:p>
            <a:pPr algn="l"/>
            <a:r>
              <a:rPr lang="en-US" sz="2400" dirty="0"/>
              <a:t>Adam stands for Adaptive Moment Estimation. </a:t>
            </a:r>
          </a:p>
          <a:p>
            <a:pPr algn="l"/>
            <a:endParaRPr lang="en-US" sz="2400" dirty="0"/>
          </a:p>
          <a:p>
            <a:pPr algn="l"/>
            <a:r>
              <a:rPr lang="en-US" sz="2400" dirty="0"/>
              <a:t>Adaptive Moment Estimation (Adam) is another method that computes adaptive learning rates for each parameter. </a:t>
            </a:r>
          </a:p>
          <a:p>
            <a:pPr algn="l"/>
            <a:endParaRPr lang="en-US" sz="2400" dirty="0"/>
          </a:p>
          <a:p>
            <a:pPr algn="l"/>
            <a:r>
              <a:rPr lang="en-US" sz="2400" dirty="0"/>
              <a:t>In addition to storing an exponentially decaying average of past squared gradients like </a:t>
            </a:r>
            <a:r>
              <a:rPr lang="en-US" sz="2400" dirty="0" err="1"/>
              <a:t>AdaDelta</a:t>
            </a:r>
            <a:r>
              <a:rPr lang="en-US" sz="2400" dirty="0"/>
              <a:t> ,Adam also keeps an exponentially decaying average of past gradients M(t), similar to momentum:</a:t>
            </a:r>
          </a:p>
        </p:txBody>
      </p:sp>
    </p:spTree>
    <p:extLst>
      <p:ext uri="{BB962C8B-B14F-4D97-AF65-F5344CB8AC3E}">
        <p14:creationId xmlns:p14="http://schemas.microsoft.com/office/powerpoint/2010/main" val="926909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Adam</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pic>
        <p:nvPicPr>
          <p:cNvPr id="3" name="Picture 2" descr="A mathematical equation with numbers&#10;&#10;Description automatically generated with medium confidence">
            <a:extLst>
              <a:ext uri="{FF2B5EF4-FFF2-40B4-BE49-F238E27FC236}">
                <a16:creationId xmlns:a16="http://schemas.microsoft.com/office/drawing/2014/main" id="{581FF42B-849B-2183-299B-F88C2A703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7710" y="1869673"/>
            <a:ext cx="3685680" cy="3118653"/>
          </a:xfrm>
          <a:prstGeom prst="rect">
            <a:avLst/>
          </a:prstGeom>
        </p:spPr>
      </p:pic>
    </p:spTree>
    <p:extLst>
      <p:ext uri="{BB962C8B-B14F-4D97-AF65-F5344CB8AC3E}">
        <p14:creationId xmlns:p14="http://schemas.microsoft.com/office/powerpoint/2010/main" val="88013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Adam</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pic>
        <p:nvPicPr>
          <p:cNvPr id="8" name="Picture 7" descr="A math equations on a white background&#10;&#10;Description automatically generated">
            <a:extLst>
              <a:ext uri="{FF2B5EF4-FFF2-40B4-BE49-F238E27FC236}">
                <a16:creationId xmlns:a16="http://schemas.microsoft.com/office/drawing/2014/main" id="{83A6C320-587D-F162-AFEC-7AD7CE8BCC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1077" y="2024293"/>
            <a:ext cx="8530945" cy="2362415"/>
          </a:xfrm>
          <a:prstGeom prst="rect">
            <a:avLst/>
          </a:prstGeom>
        </p:spPr>
      </p:pic>
    </p:spTree>
    <p:extLst>
      <p:ext uri="{BB962C8B-B14F-4D97-AF65-F5344CB8AC3E}">
        <p14:creationId xmlns:p14="http://schemas.microsoft.com/office/powerpoint/2010/main" val="1168810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Adam</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sp>
        <p:nvSpPr>
          <p:cNvPr id="12" name="TextBox 11">
            <a:extLst>
              <a:ext uri="{FF2B5EF4-FFF2-40B4-BE49-F238E27FC236}">
                <a16:creationId xmlns:a16="http://schemas.microsoft.com/office/drawing/2014/main" id="{F6133EF0-450E-2857-4949-E8958AE32F8E}"/>
              </a:ext>
            </a:extLst>
          </p:cNvPr>
          <p:cNvSpPr txBox="1"/>
          <p:nvPr/>
        </p:nvSpPr>
        <p:spPr>
          <a:xfrm>
            <a:off x="653387" y="1274047"/>
            <a:ext cx="10885221" cy="1938992"/>
          </a:xfrm>
          <a:prstGeom prst="rect">
            <a:avLst/>
          </a:prstGeom>
          <a:noFill/>
        </p:spPr>
        <p:txBody>
          <a:bodyPr wrap="square">
            <a:spAutoFit/>
          </a:bodyPr>
          <a:lstStyle/>
          <a:p>
            <a:pPr algn="l"/>
            <a:r>
              <a:rPr lang="en-US" sz="2400" dirty="0"/>
              <a:t>Adam works well in practice and compares favorably to other adaptive learning-method algorithms as it converges very fast and the learning speed of the Model is quiet, fast and efficient and also it rectifies every problem that is faced in other optimization techniques such as vanishing Learning rate, slow convergence or High variance in the parameter updates which leads to fluctuating Loss function</a:t>
            </a:r>
          </a:p>
        </p:txBody>
      </p:sp>
    </p:spTree>
    <p:extLst>
      <p:ext uri="{BB962C8B-B14F-4D97-AF65-F5344CB8AC3E}">
        <p14:creationId xmlns:p14="http://schemas.microsoft.com/office/powerpoint/2010/main" val="190518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556161" y="359228"/>
            <a:ext cx="9144000" cy="718459"/>
          </a:xfrm>
        </p:spPr>
        <p:txBody>
          <a:bodyPr>
            <a:noAutofit/>
          </a:bodyPr>
          <a:lstStyle/>
          <a:p>
            <a:pPr algn="l"/>
            <a:r>
              <a:rPr lang="en-PH" sz="5000" b="1" dirty="0"/>
              <a:t>Outline</a:t>
            </a:r>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4"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sp>
        <p:nvSpPr>
          <p:cNvPr id="2" name="Title 1">
            <a:extLst>
              <a:ext uri="{FF2B5EF4-FFF2-40B4-BE49-F238E27FC236}">
                <a16:creationId xmlns:a16="http://schemas.microsoft.com/office/drawing/2014/main" id="{F288F7EF-6382-AC54-6CB3-8FE80E3F5A56}"/>
              </a:ext>
            </a:extLst>
          </p:cNvPr>
          <p:cNvSpPr txBox="1">
            <a:spLocks/>
          </p:cNvSpPr>
          <p:nvPr/>
        </p:nvSpPr>
        <p:spPr>
          <a:xfrm>
            <a:off x="556161" y="718457"/>
            <a:ext cx="11273589" cy="214529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3200" b="1" i="0" dirty="0">
              <a:solidFill>
                <a:srgbClr val="252C33"/>
              </a:solidFill>
              <a:effectLst/>
              <a:latin typeface="Calibri (Body)"/>
            </a:endParaRPr>
          </a:p>
          <a:p>
            <a:pPr algn="l"/>
            <a:endParaRPr lang="en-US" sz="3200" b="1" dirty="0">
              <a:latin typeface="Calibri (Body)"/>
            </a:endParaRPr>
          </a:p>
          <a:p>
            <a:pPr marL="457200" indent="-457200" algn="l">
              <a:buFont typeface="Wingdings" pitchFamily="2" charset="2"/>
              <a:buChar char="Ø"/>
            </a:pPr>
            <a:r>
              <a:rPr lang="en-US" sz="3200" dirty="0">
                <a:latin typeface="Calibri (Body)"/>
              </a:rPr>
              <a:t>Recap of Optimization Algorithms</a:t>
            </a:r>
          </a:p>
          <a:p>
            <a:pPr marL="457200" indent="-457200" algn="l">
              <a:buFont typeface="Wingdings" pitchFamily="2" charset="2"/>
              <a:buChar char="Ø"/>
            </a:pPr>
            <a:endParaRPr lang="en-US" sz="3200" dirty="0">
              <a:solidFill>
                <a:schemeClr val="tx1">
                  <a:lumMod val="50000"/>
                  <a:lumOff val="50000"/>
                </a:schemeClr>
              </a:solidFill>
              <a:latin typeface="Calibri (Body)"/>
            </a:endParaRPr>
          </a:p>
          <a:p>
            <a:pPr marL="457200" indent="-457200" algn="l">
              <a:buFont typeface="Wingdings" pitchFamily="2" charset="2"/>
              <a:buChar char="Ø"/>
            </a:pPr>
            <a:r>
              <a:rPr lang="en-US" sz="3200" dirty="0">
                <a:solidFill>
                  <a:schemeClr val="tx1">
                    <a:lumMod val="50000"/>
                    <a:lumOff val="50000"/>
                  </a:schemeClr>
                </a:solidFill>
                <a:latin typeface="Calibri (Body)"/>
              </a:rPr>
              <a:t>Building a basic Sentiment Model</a:t>
            </a:r>
          </a:p>
        </p:txBody>
      </p:sp>
    </p:spTree>
    <p:extLst>
      <p:ext uri="{BB962C8B-B14F-4D97-AF65-F5344CB8AC3E}">
        <p14:creationId xmlns:p14="http://schemas.microsoft.com/office/powerpoint/2010/main" val="3544552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Optimization Algorithm</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sp>
        <p:nvSpPr>
          <p:cNvPr id="12" name="TextBox 11">
            <a:extLst>
              <a:ext uri="{FF2B5EF4-FFF2-40B4-BE49-F238E27FC236}">
                <a16:creationId xmlns:a16="http://schemas.microsoft.com/office/drawing/2014/main" id="{F6133EF0-450E-2857-4949-E8958AE32F8E}"/>
              </a:ext>
            </a:extLst>
          </p:cNvPr>
          <p:cNvSpPr txBox="1"/>
          <p:nvPr/>
        </p:nvSpPr>
        <p:spPr>
          <a:xfrm>
            <a:off x="653387" y="1174966"/>
            <a:ext cx="10885221" cy="3416320"/>
          </a:xfrm>
          <a:prstGeom prst="rect">
            <a:avLst/>
          </a:prstGeom>
          <a:noFill/>
        </p:spPr>
        <p:txBody>
          <a:bodyPr wrap="square">
            <a:spAutoFit/>
          </a:bodyPr>
          <a:lstStyle/>
          <a:p>
            <a:pPr marL="342900" indent="-342900">
              <a:buFont typeface="Wingdings" panose="05000000000000000000" pitchFamily="2" charset="2"/>
              <a:buChar char="§"/>
            </a:pPr>
            <a:r>
              <a:rPr lang="en-US" sz="2400" dirty="0"/>
              <a:t>In deep learning, we have the concept of </a:t>
            </a:r>
            <a:r>
              <a:rPr lang="en-US" sz="2400" b="1" dirty="0"/>
              <a:t>loss</a:t>
            </a:r>
            <a:r>
              <a:rPr lang="en-US" sz="2400" dirty="0"/>
              <a:t>, which tells us </a:t>
            </a:r>
            <a:r>
              <a:rPr lang="en-US" sz="2400" b="1" dirty="0">
                <a:solidFill>
                  <a:srgbClr val="0070C0"/>
                </a:solidFill>
              </a:rPr>
              <a:t>how poorly the model is performing</a:t>
            </a:r>
            <a:r>
              <a:rPr lang="en-US" sz="2400" dirty="0"/>
              <a:t> at that current instant. Now we need to use this loss to train our network such that it performs better.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Essentially what we need to do is to </a:t>
            </a:r>
            <a:r>
              <a:rPr lang="en-US" sz="2400" b="1" dirty="0">
                <a:solidFill>
                  <a:srgbClr val="0070C0"/>
                </a:solidFill>
              </a:rPr>
              <a:t>take the loss and try to minimize it</a:t>
            </a:r>
            <a:r>
              <a:rPr lang="en-US" sz="2400" dirty="0"/>
              <a:t>, because a lower loss means our model is going to perform better.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process of minimizing (or maximizing) any mathematical expression is called </a:t>
            </a:r>
            <a:r>
              <a:rPr lang="en-US" sz="2400" b="1" dirty="0">
                <a:solidFill>
                  <a:srgbClr val="00B050"/>
                </a:solidFill>
              </a:rPr>
              <a:t>optimization</a:t>
            </a:r>
            <a:r>
              <a:rPr lang="en-US" sz="2400" dirty="0"/>
              <a:t>.</a:t>
            </a:r>
            <a:endParaRPr lang="en-PH" sz="2400" dirty="0"/>
          </a:p>
        </p:txBody>
      </p:sp>
    </p:spTree>
    <p:extLst>
      <p:ext uri="{BB962C8B-B14F-4D97-AF65-F5344CB8AC3E}">
        <p14:creationId xmlns:p14="http://schemas.microsoft.com/office/powerpoint/2010/main" val="219162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How do Optimizers work?</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sp>
        <p:nvSpPr>
          <p:cNvPr id="12" name="TextBox 11">
            <a:extLst>
              <a:ext uri="{FF2B5EF4-FFF2-40B4-BE49-F238E27FC236}">
                <a16:creationId xmlns:a16="http://schemas.microsoft.com/office/drawing/2014/main" id="{F6133EF0-450E-2857-4949-E8958AE32F8E}"/>
              </a:ext>
            </a:extLst>
          </p:cNvPr>
          <p:cNvSpPr txBox="1"/>
          <p:nvPr/>
        </p:nvSpPr>
        <p:spPr>
          <a:xfrm>
            <a:off x="653387" y="1174966"/>
            <a:ext cx="10885221" cy="4524315"/>
          </a:xfrm>
          <a:prstGeom prst="rect">
            <a:avLst/>
          </a:prstGeom>
          <a:noFill/>
        </p:spPr>
        <p:txBody>
          <a:bodyPr wrap="square">
            <a:spAutoFit/>
          </a:bodyPr>
          <a:lstStyle/>
          <a:p>
            <a:pPr algn="l"/>
            <a:r>
              <a:rPr lang="en-US" sz="2400" dirty="0"/>
              <a:t>You can think of a hiker trying to get down a mountain with a blindfold on. It’s impossible to know which direction to go in, but there’s one thing she can know: if she’s going down (making progress) or going up (losing progress). </a:t>
            </a:r>
          </a:p>
          <a:p>
            <a:pPr algn="l"/>
            <a:endParaRPr lang="en-US" sz="2400" dirty="0"/>
          </a:p>
          <a:p>
            <a:pPr algn="l"/>
            <a:r>
              <a:rPr lang="en-US" sz="2400" dirty="0"/>
              <a:t>Eventually, if she keeps taking steps that lead her downwards, she’ll reach the base.</a:t>
            </a:r>
          </a:p>
          <a:p>
            <a:pPr algn="l"/>
            <a:r>
              <a:rPr lang="en-US" sz="2400" dirty="0"/>
              <a:t>Similarly, it’s impossible to know what your model’s weights should be right from the start. But with some trial and error based on the loss function (whether the hiker is descending), you can end up getting there eventually.</a:t>
            </a:r>
          </a:p>
          <a:p>
            <a:pPr algn="l"/>
            <a:endParaRPr lang="en-US" sz="2400" dirty="0"/>
          </a:p>
          <a:p>
            <a:pPr algn="l"/>
            <a:r>
              <a:rPr lang="en-US" sz="2400" dirty="0"/>
              <a:t>How you should change your weights or learning rates of your neural network to reduce the losses is defined by the optimizers you use. Optimization algorithms are responsible for reducing the losses and to provide the most accurate results possible.</a:t>
            </a:r>
          </a:p>
        </p:txBody>
      </p:sp>
    </p:spTree>
    <p:extLst>
      <p:ext uri="{BB962C8B-B14F-4D97-AF65-F5344CB8AC3E}">
        <p14:creationId xmlns:p14="http://schemas.microsoft.com/office/powerpoint/2010/main" val="375809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How do Optimizers work?</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sp>
        <p:nvSpPr>
          <p:cNvPr id="12" name="TextBox 11">
            <a:extLst>
              <a:ext uri="{FF2B5EF4-FFF2-40B4-BE49-F238E27FC236}">
                <a16:creationId xmlns:a16="http://schemas.microsoft.com/office/drawing/2014/main" id="{F6133EF0-450E-2857-4949-E8958AE32F8E}"/>
              </a:ext>
            </a:extLst>
          </p:cNvPr>
          <p:cNvSpPr txBox="1"/>
          <p:nvPr/>
        </p:nvSpPr>
        <p:spPr>
          <a:xfrm>
            <a:off x="356995" y="1310853"/>
            <a:ext cx="4670175" cy="2677656"/>
          </a:xfrm>
          <a:prstGeom prst="rect">
            <a:avLst/>
          </a:prstGeom>
          <a:noFill/>
        </p:spPr>
        <p:txBody>
          <a:bodyPr wrap="square">
            <a:spAutoFit/>
          </a:bodyPr>
          <a:lstStyle/>
          <a:p>
            <a:pPr algn="l"/>
            <a:r>
              <a:rPr lang="en-US" sz="2400" dirty="0"/>
              <a:t>You can think of a hiker trying to get down a mountain with a blindfold on. It’s impossible to know which direction to go in, but there’s one thing she can know: if she’s going down (making progress) or going up (losing progress). </a:t>
            </a:r>
          </a:p>
        </p:txBody>
      </p:sp>
      <p:pic>
        <p:nvPicPr>
          <p:cNvPr id="3" name="Picture 2" descr="A mountain with a path to a mountain&#10;&#10;Description automatically generated with medium confidence">
            <a:extLst>
              <a:ext uri="{FF2B5EF4-FFF2-40B4-BE49-F238E27FC236}">
                <a16:creationId xmlns:a16="http://schemas.microsoft.com/office/drawing/2014/main" id="{0B4D504D-2082-A2B9-B3A6-1F6B3E8A1D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4418" y="1470340"/>
            <a:ext cx="4972949" cy="3303459"/>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7320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Recap: Gradient Descent</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pic>
        <p:nvPicPr>
          <p:cNvPr id="10" name="Graphic 9">
            <a:extLst>
              <a:ext uri="{FF2B5EF4-FFF2-40B4-BE49-F238E27FC236}">
                <a16:creationId xmlns:a16="http://schemas.microsoft.com/office/drawing/2014/main" id="{542F6C42-722B-E31C-CE2A-1B085EDB343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29538" y="1494570"/>
            <a:ext cx="8932924" cy="3670213"/>
          </a:xfrm>
          <a:prstGeom prst="rect">
            <a:avLst/>
          </a:prstGeom>
        </p:spPr>
      </p:pic>
    </p:spTree>
    <p:extLst>
      <p:ext uri="{BB962C8B-B14F-4D97-AF65-F5344CB8AC3E}">
        <p14:creationId xmlns:p14="http://schemas.microsoft.com/office/powerpoint/2010/main" val="2025323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How do Optimizers work?</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sp>
        <p:nvSpPr>
          <p:cNvPr id="12" name="TextBox 11">
            <a:extLst>
              <a:ext uri="{FF2B5EF4-FFF2-40B4-BE49-F238E27FC236}">
                <a16:creationId xmlns:a16="http://schemas.microsoft.com/office/drawing/2014/main" id="{F6133EF0-450E-2857-4949-E8958AE32F8E}"/>
              </a:ext>
            </a:extLst>
          </p:cNvPr>
          <p:cNvSpPr txBox="1"/>
          <p:nvPr/>
        </p:nvSpPr>
        <p:spPr>
          <a:xfrm>
            <a:off x="653389" y="1166842"/>
            <a:ext cx="4656437" cy="4893647"/>
          </a:xfrm>
          <a:prstGeom prst="rect">
            <a:avLst/>
          </a:prstGeom>
          <a:noFill/>
        </p:spPr>
        <p:txBody>
          <a:bodyPr wrap="square">
            <a:spAutoFit/>
          </a:bodyPr>
          <a:lstStyle/>
          <a:p>
            <a:pPr algn="l"/>
            <a:endParaRPr lang="en-US" sz="2400" dirty="0"/>
          </a:p>
          <a:p>
            <a:pPr algn="l"/>
            <a:r>
              <a:rPr lang="en-US" sz="2400" dirty="0"/>
              <a:t>Eventually, if she keeps taking steps that lead her downwards, she’ll reach the base.</a:t>
            </a:r>
          </a:p>
          <a:p>
            <a:pPr algn="l"/>
            <a:endParaRPr lang="en-US" sz="2400" dirty="0"/>
          </a:p>
          <a:p>
            <a:pPr algn="l"/>
            <a:r>
              <a:rPr lang="en-US" sz="2400" dirty="0"/>
              <a:t>Similarly, it’s impossible to know what your model’s weights should be right from the start. But with some trial and error based on the loss function (whether the hiker is descending), you can end up getting there eventually.</a:t>
            </a:r>
          </a:p>
          <a:p>
            <a:pPr algn="l"/>
            <a:endParaRPr lang="en-US" sz="2400" dirty="0"/>
          </a:p>
        </p:txBody>
      </p:sp>
      <p:pic>
        <p:nvPicPr>
          <p:cNvPr id="3" name="Picture 2" descr="A graph of a graph of a winner&#10;&#10;Description automatically generated with medium confidence">
            <a:extLst>
              <a:ext uri="{FF2B5EF4-FFF2-40B4-BE49-F238E27FC236}">
                <a16:creationId xmlns:a16="http://schemas.microsoft.com/office/drawing/2014/main" id="{CD7AA219-722B-3D4D-1116-0394274CF5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9027" y="1636409"/>
            <a:ext cx="4807402" cy="3585182"/>
          </a:xfrm>
          <a:prstGeom prst="rect">
            <a:avLst/>
          </a:prstGeom>
        </p:spPr>
      </p:pic>
    </p:spTree>
    <p:extLst>
      <p:ext uri="{BB962C8B-B14F-4D97-AF65-F5344CB8AC3E}">
        <p14:creationId xmlns:p14="http://schemas.microsoft.com/office/powerpoint/2010/main" val="183813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How do Optimizers work?</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sp>
        <p:nvSpPr>
          <p:cNvPr id="12" name="TextBox 11">
            <a:extLst>
              <a:ext uri="{FF2B5EF4-FFF2-40B4-BE49-F238E27FC236}">
                <a16:creationId xmlns:a16="http://schemas.microsoft.com/office/drawing/2014/main" id="{F6133EF0-450E-2857-4949-E8958AE32F8E}"/>
              </a:ext>
            </a:extLst>
          </p:cNvPr>
          <p:cNvSpPr txBox="1"/>
          <p:nvPr/>
        </p:nvSpPr>
        <p:spPr>
          <a:xfrm>
            <a:off x="653387" y="1274047"/>
            <a:ext cx="10885221" cy="1938992"/>
          </a:xfrm>
          <a:prstGeom prst="rect">
            <a:avLst/>
          </a:prstGeom>
          <a:noFill/>
        </p:spPr>
        <p:txBody>
          <a:bodyPr wrap="square">
            <a:spAutoFit/>
          </a:bodyPr>
          <a:lstStyle/>
          <a:p>
            <a:pPr algn="l"/>
            <a:r>
              <a:rPr lang="en-US" sz="2400" dirty="0"/>
              <a:t>How you should change your weights or learning rates of your neural network to reduce the losses is </a:t>
            </a:r>
            <a:r>
              <a:rPr lang="en-US" sz="2400" b="1" dirty="0">
                <a:solidFill>
                  <a:srgbClr val="0070C0"/>
                </a:solidFill>
              </a:rPr>
              <a:t>defined by the optimizers you use</a:t>
            </a:r>
            <a:r>
              <a:rPr lang="en-US" sz="2400" dirty="0"/>
              <a:t>. </a:t>
            </a:r>
          </a:p>
          <a:p>
            <a:pPr algn="l"/>
            <a:endParaRPr lang="en-US" sz="2400" dirty="0"/>
          </a:p>
          <a:p>
            <a:pPr algn="l"/>
            <a:r>
              <a:rPr lang="en-US" sz="2400" dirty="0"/>
              <a:t>Optimization algorithms are responsible for reducing the losses and to provide the most accurate results possible.</a:t>
            </a:r>
          </a:p>
        </p:txBody>
      </p:sp>
    </p:spTree>
    <p:extLst>
      <p:ext uri="{BB962C8B-B14F-4D97-AF65-F5344CB8AC3E}">
        <p14:creationId xmlns:p14="http://schemas.microsoft.com/office/powerpoint/2010/main" val="1695322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US" b="1" dirty="0">
                <a:solidFill>
                  <a:schemeClr val="tx1"/>
                </a:solidFill>
              </a:rPr>
              <a:t>CCDEPLRL</a:t>
            </a:r>
            <a:endParaRPr lang="en-PH" dirty="0"/>
          </a:p>
        </p:txBody>
      </p:sp>
      <p:sp>
        <p:nvSpPr>
          <p:cNvPr id="5" name="Title 1">
            <a:extLst>
              <a:ext uri="{FF2B5EF4-FFF2-40B4-BE49-F238E27FC236}">
                <a16:creationId xmlns:a16="http://schemas.microsoft.com/office/drawing/2014/main" id="{2FC0FD6B-4817-4999-6E57-104507E162A9}"/>
              </a:ext>
            </a:extLst>
          </p:cNvPr>
          <p:cNvSpPr>
            <a:spLocks noGrp="1"/>
          </p:cNvSpPr>
          <p:nvPr>
            <p:ph type="ctrTitle"/>
          </p:nvPr>
        </p:nvSpPr>
        <p:spPr>
          <a:xfrm>
            <a:off x="1099593" y="336512"/>
            <a:ext cx="9992810" cy="718459"/>
          </a:xfrm>
        </p:spPr>
        <p:txBody>
          <a:bodyPr>
            <a:noAutofit/>
          </a:bodyPr>
          <a:lstStyle/>
          <a:p>
            <a:r>
              <a:rPr lang="en-US" sz="5000" b="1" dirty="0"/>
              <a:t>Various Optimizers</a:t>
            </a:r>
            <a:endParaRPr lang="en-PH" sz="5000" b="1" dirty="0"/>
          </a:p>
        </p:txBody>
      </p:sp>
      <p:sp>
        <p:nvSpPr>
          <p:cNvPr id="6" name="Title 1">
            <a:extLst>
              <a:ext uri="{FF2B5EF4-FFF2-40B4-BE49-F238E27FC236}">
                <a16:creationId xmlns:a16="http://schemas.microsoft.com/office/drawing/2014/main" id="{78303857-FEFC-374F-1765-AD332A3050E0}"/>
              </a:ext>
            </a:extLst>
          </p:cNvPr>
          <p:cNvSpPr txBox="1">
            <a:spLocks/>
          </p:cNvSpPr>
          <p:nvPr/>
        </p:nvSpPr>
        <p:spPr>
          <a:xfrm>
            <a:off x="511372" y="1054971"/>
            <a:ext cx="11169252" cy="313859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400" dirty="0">
              <a:latin typeface="Calibri (Body)"/>
            </a:endParaRPr>
          </a:p>
        </p:txBody>
      </p:sp>
      <p:sp>
        <p:nvSpPr>
          <p:cNvPr id="12" name="TextBox 11">
            <a:extLst>
              <a:ext uri="{FF2B5EF4-FFF2-40B4-BE49-F238E27FC236}">
                <a16:creationId xmlns:a16="http://schemas.microsoft.com/office/drawing/2014/main" id="{F6133EF0-450E-2857-4949-E8958AE32F8E}"/>
              </a:ext>
            </a:extLst>
          </p:cNvPr>
          <p:cNvSpPr txBox="1"/>
          <p:nvPr/>
        </p:nvSpPr>
        <p:spPr>
          <a:xfrm>
            <a:off x="653385" y="1469540"/>
            <a:ext cx="5442613" cy="3785652"/>
          </a:xfrm>
          <a:prstGeom prst="rect">
            <a:avLst/>
          </a:prstGeom>
          <a:noFill/>
        </p:spPr>
        <p:txBody>
          <a:bodyPr wrap="square">
            <a:spAutoFit/>
          </a:bodyPr>
          <a:lstStyle/>
          <a:p>
            <a:pPr marL="342900" indent="-342900" algn="l">
              <a:buFont typeface="Wingdings" panose="05000000000000000000" pitchFamily="2" charset="2"/>
              <a:buChar char="§"/>
            </a:pPr>
            <a:r>
              <a:rPr lang="en-PH" sz="2400" dirty="0"/>
              <a:t>Gradient Descent</a:t>
            </a:r>
          </a:p>
          <a:p>
            <a:pPr marL="342900" indent="-342900" algn="l">
              <a:buFont typeface="Wingdings" panose="05000000000000000000" pitchFamily="2" charset="2"/>
              <a:buChar char="§"/>
            </a:pPr>
            <a:r>
              <a:rPr lang="en-PH" sz="2400" dirty="0"/>
              <a:t>Stochastic Gradient Descent (SGD)</a:t>
            </a:r>
          </a:p>
          <a:p>
            <a:pPr marL="342900" indent="-342900" algn="l">
              <a:buFont typeface="Wingdings" panose="05000000000000000000" pitchFamily="2" charset="2"/>
              <a:buChar char="§"/>
            </a:pPr>
            <a:r>
              <a:rPr lang="en-PH" sz="2400" dirty="0"/>
              <a:t>Mini Batch Stochastic Gradient Descent (MB-SGD)</a:t>
            </a:r>
          </a:p>
          <a:p>
            <a:pPr marL="342900" indent="-342900" algn="l">
              <a:buFont typeface="Wingdings" panose="05000000000000000000" pitchFamily="2" charset="2"/>
              <a:buChar char="§"/>
            </a:pPr>
            <a:r>
              <a:rPr lang="en-PH" sz="2400" dirty="0"/>
              <a:t>SGD with momentum</a:t>
            </a:r>
          </a:p>
          <a:p>
            <a:pPr marL="342900" indent="-342900" algn="l">
              <a:buFont typeface="Wingdings" panose="05000000000000000000" pitchFamily="2" charset="2"/>
              <a:buChar char="§"/>
            </a:pPr>
            <a:r>
              <a:rPr lang="en-PH" sz="2400" dirty="0"/>
              <a:t>Nesterov Accelerated Gradient (NAG)</a:t>
            </a:r>
          </a:p>
          <a:p>
            <a:pPr marL="342900" indent="-342900" algn="l">
              <a:buFont typeface="Wingdings" panose="05000000000000000000" pitchFamily="2" charset="2"/>
              <a:buChar char="§"/>
            </a:pPr>
            <a:r>
              <a:rPr lang="en-PH" sz="2400" dirty="0"/>
              <a:t>Adaptive Gradient (</a:t>
            </a:r>
            <a:r>
              <a:rPr lang="en-PH" sz="2400" dirty="0" err="1"/>
              <a:t>AdaGrad</a:t>
            </a:r>
            <a:r>
              <a:rPr lang="en-PH" sz="2400" dirty="0"/>
              <a:t>)</a:t>
            </a:r>
          </a:p>
          <a:p>
            <a:pPr marL="342900" indent="-342900" algn="l">
              <a:buFont typeface="Wingdings" panose="05000000000000000000" pitchFamily="2" charset="2"/>
              <a:buChar char="§"/>
            </a:pPr>
            <a:r>
              <a:rPr lang="en-PH" sz="2400" dirty="0" err="1"/>
              <a:t>AdaDelta</a:t>
            </a:r>
            <a:endParaRPr lang="en-PH" sz="2400" dirty="0"/>
          </a:p>
          <a:p>
            <a:pPr marL="342900" indent="-342900" algn="l">
              <a:buFont typeface="Wingdings" panose="05000000000000000000" pitchFamily="2" charset="2"/>
              <a:buChar char="§"/>
            </a:pPr>
            <a:r>
              <a:rPr lang="en-PH" sz="2400" dirty="0"/>
              <a:t>RMSprop</a:t>
            </a:r>
          </a:p>
          <a:p>
            <a:pPr marL="342900" indent="-342900" algn="l">
              <a:buFont typeface="Wingdings" panose="05000000000000000000" pitchFamily="2" charset="2"/>
              <a:buChar char="§"/>
            </a:pPr>
            <a:r>
              <a:rPr lang="en-PH" sz="2400" dirty="0"/>
              <a:t>Adam</a:t>
            </a:r>
          </a:p>
        </p:txBody>
      </p:sp>
      <p:pic>
        <p:nvPicPr>
          <p:cNvPr id="3" name="Picture 2" descr="A graph of a map&#10;&#10;Description automatically generated">
            <a:extLst>
              <a:ext uri="{FF2B5EF4-FFF2-40B4-BE49-F238E27FC236}">
                <a16:creationId xmlns:a16="http://schemas.microsoft.com/office/drawing/2014/main" id="{59812837-5C84-CE13-5C13-F2C4E420A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3276" y="1198179"/>
            <a:ext cx="3658388" cy="4877850"/>
          </a:xfrm>
          <a:prstGeom prst="rect">
            <a:avLst/>
          </a:prstGeom>
        </p:spPr>
      </p:pic>
    </p:spTree>
    <p:extLst>
      <p:ext uri="{BB962C8B-B14F-4D97-AF65-F5344CB8AC3E}">
        <p14:creationId xmlns:p14="http://schemas.microsoft.com/office/powerpoint/2010/main" val="8856460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C1A3F1B-CE3A-47AB-9F84-47E786467973}">
  <ds:schemaRefs>
    <ds:schemaRef ds:uri="http://schemas.microsoft.com/sharepoint/v3/contenttype/forms"/>
  </ds:schemaRefs>
</ds:datastoreItem>
</file>

<file path=customXml/itemProps2.xml><?xml version="1.0" encoding="utf-8"?>
<ds:datastoreItem xmlns:ds="http://schemas.openxmlformats.org/officeDocument/2006/customXml" ds:itemID="{D622FF19-6ECD-4B79-A412-9430824D2B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CF14CA-9E7F-410C-99DF-E0FAFDE78C11}">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4388</TotalTime>
  <Words>638</Words>
  <Application>Microsoft Office PowerPoint</Application>
  <PresentationFormat>Widescreen</PresentationFormat>
  <Paragraphs>83</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(Body)</vt:lpstr>
      <vt:lpstr>Calibri Light</vt:lpstr>
      <vt:lpstr>Wingdings</vt:lpstr>
      <vt:lpstr>Office Theme</vt:lpstr>
      <vt:lpstr>Adaptive Moment Estimation (Adam)</vt:lpstr>
      <vt:lpstr>Outline</vt:lpstr>
      <vt:lpstr>Optimization Algorithm</vt:lpstr>
      <vt:lpstr>How do Optimizers work?</vt:lpstr>
      <vt:lpstr>How do Optimizers work?</vt:lpstr>
      <vt:lpstr>Recap: Gradient Descent</vt:lpstr>
      <vt:lpstr>How do Optimizers work?</vt:lpstr>
      <vt:lpstr>How do Optimizers work?</vt:lpstr>
      <vt:lpstr>Various Optimizers</vt:lpstr>
      <vt:lpstr>Adam</vt:lpstr>
      <vt:lpstr>Adam</vt:lpstr>
      <vt:lpstr>Adam</vt:lpstr>
      <vt:lpstr>Adam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Ponio, Elizer Jr</cp:lastModifiedBy>
  <cp:revision>746</cp:revision>
  <dcterms:created xsi:type="dcterms:W3CDTF">2022-05-11T03:47:05Z</dcterms:created>
  <dcterms:modified xsi:type="dcterms:W3CDTF">2024-06-03T00:42:55Z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