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7" r:id="rId5"/>
    <p:sldId id="340" r:id="rId6"/>
    <p:sldId id="341" r:id="rId7"/>
    <p:sldId id="343" r:id="rId8"/>
    <p:sldId id="344" r:id="rId9"/>
    <p:sldId id="349" r:id="rId10"/>
    <p:sldId id="342" r:id="rId11"/>
    <p:sldId id="346" r:id="rId12"/>
    <p:sldId id="347" r:id="rId13"/>
    <p:sldId id="345" r:id="rId14"/>
    <p:sldId id="350" r:id="rId15"/>
    <p:sldId id="348" r:id="rId16"/>
    <p:sldId id="352" r:id="rId17"/>
    <p:sldId id="353" r:id="rId18"/>
    <p:sldId id="351" r:id="rId19"/>
    <p:sldId id="354" r:id="rId20"/>
    <p:sldId id="35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8" autoAdjust="0"/>
    <p:restoredTop sz="93454" autoAdjust="0"/>
  </p:normalViewPr>
  <p:slideViewPr>
    <p:cSldViewPr snapToGrid="0">
      <p:cViewPr varScale="1">
        <p:scale>
          <a:sx n="149" d="100"/>
          <a:sy n="149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65-B041-A23F-58F2718C7E6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65-B041-A23F-58F2718C7E6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65-B041-A23F-58F2718C7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65-B041-A23F-58F2718C7E6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65-B041-A23F-58F2718C7E6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65-B041-A23F-58F2718C7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7992023158304E-2"/>
          <c:y val="2.290161886753328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0-1A4E-8617-4791A35819F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0-1A4E-8617-4791A35819F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C70-1A4E-8617-4791A358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0.59447</cdr:x>
      <cdr:y>0.1371</cdr:y>
    </cdr:from>
    <cdr:to>
      <cdr:x>0.81316</cdr:x>
      <cdr:y>0.26948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C7B03FF3-8647-52BB-952D-896A92DAF253}"/>
            </a:ext>
          </a:extLst>
        </cdr:cNvPr>
        <cdr:cNvSpPr txBox="1"/>
      </cdr:nvSpPr>
      <cdr:spPr>
        <a:xfrm xmlns:a="http://schemas.openxmlformats.org/drawingml/2006/main">
          <a:off x="2581446" y="430301"/>
          <a:ext cx="949645" cy="4154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chemeClr val="bg1"/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2100" b="0" i="0" dirty="0">
              <a:latin typeface="Cambria Math" panose="02040503050406030204" pitchFamily="18" charset="0"/>
            </a:rPr>
            <a:t>𝐶(𝑥,𝑦)</a:t>
          </a:r>
          <a:endParaRPr lang="en-US" sz="2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681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104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58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8014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9870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466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391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556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72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0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8673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48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858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723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45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51.png"/><Relationship Id="rId4" Type="http://schemas.openxmlformats.org/officeDocument/2006/relationships/image" Target="../media/image14.png"/><Relationship Id="rId9" Type="http://schemas.openxmlformats.org/officeDocument/2006/relationships/image" Target="../media/image50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Neural Networks in Practice: Mini-Batches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59" y="4692478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632B-6705-9EF2-1A2B-38DD545CBD56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8129175" y="3333914"/>
            <a:ext cx="93147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6B787C1-9765-9375-EAF3-4D0A69D9DA8B}"/>
              </a:ext>
            </a:extLst>
          </p:cNvPr>
          <p:cNvSpPr/>
          <p:nvPr/>
        </p:nvSpPr>
        <p:spPr>
          <a:xfrm>
            <a:off x="9060652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B021A-A6D2-465C-F367-818E023E627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555328" y="3333914"/>
            <a:ext cx="88372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F1DAF5E-21BB-F2C6-130B-02758033F79B}"/>
              </a:ext>
            </a:extLst>
          </p:cNvPr>
          <p:cNvSpPr/>
          <p:nvPr/>
        </p:nvSpPr>
        <p:spPr>
          <a:xfrm>
            <a:off x="7634498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9D70A7-1C0F-DA4E-59A2-675F1BFF1F61}"/>
              </a:ext>
            </a:extLst>
          </p:cNvPr>
          <p:cNvSpPr/>
          <p:nvPr/>
        </p:nvSpPr>
        <p:spPr>
          <a:xfrm>
            <a:off x="10439055" y="3099367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B9236-5DC3-6169-A32A-43D8B6427CEB}"/>
              </a:ext>
            </a:extLst>
          </p:cNvPr>
          <p:cNvSpPr txBox="1"/>
          <p:nvPr/>
        </p:nvSpPr>
        <p:spPr>
          <a:xfrm>
            <a:off x="9813561" y="3047583"/>
            <a:ext cx="1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E1949C-A804-BF54-5843-54477B5AF0A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861293" y="3333914"/>
            <a:ext cx="7732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A7CAD37-F94B-42AF-EE9A-8C3560B322BA}"/>
              </a:ext>
            </a:extLst>
          </p:cNvPr>
          <p:cNvSpPr/>
          <p:nvPr/>
        </p:nvSpPr>
        <p:spPr>
          <a:xfrm>
            <a:off x="6366616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FF6B4F-E892-A7F1-91E6-D6B198671323}"/>
              </a:ext>
            </a:extLst>
          </p:cNvPr>
          <p:cNvGrpSpPr/>
          <p:nvPr/>
        </p:nvGrpSpPr>
        <p:grpSpPr>
          <a:xfrm>
            <a:off x="6936818" y="2890834"/>
            <a:ext cx="3233051" cy="374100"/>
            <a:chOff x="6834378" y="3644164"/>
            <a:chExt cx="3233051" cy="37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64E77C6-1A2D-3832-E973-7B555BFD6E00}"/>
                    </a:ext>
                  </a:extLst>
                </p:cNvPr>
                <p:cNvSpPr txBox="1"/>
                <p:nvPr/>
              </p:nvSpPr>
              <p:spPr>
                <a:xfrm>
                  <a:off x="9572752" y="3648932"/>
                  <a:ext cx="494677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64E77C6-1A2D-3832-E973-7B555BFD6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752" y="3648932"/>
                  <a:ext cx="49467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32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23E36C-B4CB-04C5-198B-B72FCB7159EA}"/>
                    </a:ext>
                  </a:extLst>
                </p:cNvPr>
                <p:cNvSpPr txBox="1"/>
                <p:nvPr/>
              </p:nvSpPr>
              <p:spPr>
                <a:xfrm>
                  <a:off x="8199401" y="3644164"/>
                  <a:ext cx="548256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23E36C-B4CB-04C5-198B-B72FCB715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1" y="3644164"/>
                  <a:ext cx="5482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921CAE-34DD-266C-836D-6F3D84585B92}"/>
                    </a:ext>
                  </a:extLst>
                </p:cNvPr>
                <p:cNvSpPr txBox="1"/>
                <p:nvPr/>
              </p:nvSpPr>
              <p:spPr>
                <a:xfrm>
                  <a:off x="6834378" y="3648932"/>
                  <a:ext cx="539928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921CAE-34DD-266C-836D-6F3D84585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378" y="3648932"/>
                  <a:ext cx="5399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549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Disadvantages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862234" y="1306423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There are a few downsides of the gradient descent algorithm.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17897-171F-97F8-8F43-BC38B96D17E9}"/>
              </a:ext>
            </a:extLst>
          </p:cNvPr>
          <p:cNvSpPr txBox="1"/>
          <p:nvPr/>
        </p:nvSpPr>
        <p:spPr>
          <a:xfrm>
            <a:off x="862234" y="2010196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Say we have </a:t>
            </a:r>
            <a:r>
              <a:rPr lang="en-PH" sz="2400" b="1" dirty="0">
                <a:solidFill>
                  <a:srgbClr val="0070C0"/>
                </a:solidFill>
              </a:rPr>
              <a:t>10,000 training examples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10 features.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30170-5F7C-5B0D-16E9-7840BDB5652B}"/>
              </a:ext>
            </a:extLst>
          </p:cNvPr>
          <p:cNvSpPr txBox="1"/>
          <p:nvPr/>
        </p:nvSpPr>
        <p:spPr>
          <a:xfrm>
            <a:off x="862233" y="2792258"/>
            <a:ext cx="10967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We need to compute the derivative of this function with respect to each of the features, so in effect we will be doing </a:t>
            </a:r>
            <a:r>
              <a:rPr lang="en-PH" sz="2400" b="1" dirty="0">
                <a:solidFill>
                  <a:srgbClr val="FF0000"/>
                </a:solidFill>
              </a:rPr>
              <a:t>10000 * 10 = 100,000 computations per iteration</a:t>
            </a:r>
            <a:r>
              <a:rPr lang="en-PH" sz="2400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6E6F8-395A-FCC4-C59C-983CC0726678}"/>
              </a:ext>
            </a:extLst>
          </p:cNvPr>
          <p:cNvSpPr txBox="1"/>
          <p:nvPr/>
        </p:nvSpPr>
        <p:spPr>
          <a:xfrm>
            <a:off x="862235" y="4124723"/>
            <a:ext cx="10818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It is common to take </a:t>
            </a:r>
            <a:r>
              <a:rPr lang="en-PH" sz="2400" b="1" dirty="0">
                <a:solidFill>
                  <a:srgbClr val="0070C0"/>
                </a:solidFill>
              </a:rPr>
              <a:t>1000 epochs</a:t>
            </a:r>
            <a:r>
              <a:rPr lang="en-PH" sz="2400" dirty="0"/>
              <a:t>, in effect we have </a:t>
            </a:r>
            <a:r>
              <a:rPr lang="en-PH" sz="2400" b="1" dirty="0">
                <a:solidFill>
                  <a:srgbClr val="FF0000"/>
                </a:solidFill>
              </a:rPr>
              <a:t>100,000 * 1000 = 100000000 computations</a:t>
            </a:r>
            <a:r>
              <a:rPr lang="en-PH" sz="2400" dirty="0"/>
              <a:t> to complete the algorithm.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0BB6D-87F7-CE94-7581-57ADF53FF105}"/>
              </a:ext>
            </a:extLst>
          </p:cNvPr>
          <p:cNvSpPr txBox="1"/>
          <p:nvPr/>
        </p:nvSpPr>
        <p:spPr>
          <a:xfrm>
            <a:off x="862230" y="5156697"/>
            <a:ext cx="10320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That is pretty much an overhead and this is why </a:t>
            </a:r>
            <a:r>
              <a:rPr lang="en-PH" sz="2400" b="1" dirty="0">
                <a:solidFill>
                  <a:srgbClr val="7030A0"/>
                </a:solidFill>
              </a:rPr>
              <a:t>gradient descent is slow on huge data</a:t>
            </a:r>
            <a:r>
              <a:rPr lang="en-PH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8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283707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283707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2500" r="-912" b="-250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60" y="1974108"/>
                <a:ext cx="8068856" cy="304698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	Randomly pick a single training example from the entire 	data set	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</a:t>
                </a:r>
                <a:r>
                  <a:rPr lang="en-US" sz="2400" dirty="0" err="1"/>
                  <a:t>t</a:t>
                </a:r>
                <a:r>
                  <a:rPr lang="en-US" sz="2400" dirty="0"/>
                  <a:t>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" y="1974108"/>
                <a:ext cx="8068856" cy="3046988"/>
              </a:xfrm>
              <a:prstGeom prst="rect">
                <a:avLst/>
              </a:prstGeom>
              <a:blipFill>
                <a:blip r:embed="rId5"/>
                <a:stretch>
                  <a:fillRect l="-939" t="-1235" b="-288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190250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42341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909220" y="4751080"/>
            <a:ext cx="10823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SGD, since only one sample from the dataset is chosen at random for each epoch, the path taken by the algorithm to reach the minima is </a:t>
            </a:r>
            <a:r>
              <a:rPr lang="en-PH" sz="2400" b="1" dirty="0">
                <a:solidFill>
                  <a:srgbClr val="0070C0"/>
                </a:solidFill>
              </a:rPr>
              <a:t>usually noisier </a:t>
            </a:r>
            <a:r>
              <a:rPr lang="en-PH" sz="2400" dirty="0"/>
              <a:t>than your typical Gradient Descent algorithm.</a:t>
            </a:r>
          </a:p>
        </p:txBody>
      </p:sp>
      <p:pic>
        <p:nvPicPr>
          <p:cNvPr id="7" name="Picture 6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1DE4C6C6-8381-118D-70F9-2EADBB3D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69"/>
          <a:stretch/>
        </p:blipFill>
        <p:spPr>
          <a:xfrm>
            <a:off x="2496375" y="1331756"/>
            <a:ext cx="7199244" cy="30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Stochastic Gradient Descent vs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39405-01CA-9C08-B3B7-E7E9B855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55818"/>
              </p:ext>
            </p:extLst>
          </p:nvPr>
        </p:nvGraphicFramePr>
        <p:xfrm>
          <a:off x="2031997" y="1077687"/>
          <a:ext cx="8127999" cy="48406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Descent (Batch)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</a:t>
                      </a:r>
                      <a:r>
                        <a:rPr lang="en-PH" sz="17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sample at </a:t>
                      </a:r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each iteration.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94361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Computational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less expensive per iteration, as it processes fewer data points.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more expensive per iteration, as it processes the entire dataset.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55749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Faster convergence due to frequent updates.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Slower convergence due to less frequent updates.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32185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less memory as it processes fewer data points at a time.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more memory to hold the entire dataset in memory.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0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Mini-Batch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60" y="2333337"/>
                <a:ext cx="8068856" cy="267765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	Pick a batch of training examples	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" y="2333337"/>
                <a:ext cx="8068856" cy="2677656"/>
              </a:xfrm>
              <a:prstGeom prst="rect">
                <a:avLst/>
              </a:prstGeom>
              <a:blipFill>
                <a:blip r:embed="rId5"/>
                <a:stretch>
                  <a:fillRect l="-939" t="-935" b="-373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343459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22865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Mini-Batch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862234" y="1306423"/>
            <a:ext cx="1081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Mini-Batch Gradient Descent, only a</a:t>
            </a:r>
            <a:r>
              <a:rPr lang="en-PH" sz="2400" b="1" dirty="0"/>
              <a:t> </a:t>
            </a:r>
            <a:r>
              <a:rPr lang="en-PH" sz="2400" b="1" dirty="0">
                <a:solidFill>
                  <a:srgbClr val="0070C0"/>
                </a:solidFill>
              </a:rPr>
              <a:t>subset or a mini-batch of training examples</a:t>
            </a:r>
            <a:r>
              <a:rPr lang="en-PH" sz="2400" dirty="0"/>
              <a:t> are used to compute the gradient and update the weights and biases of the neural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6A79-3EBD-7064-C457-CCB6274AC52C}"/>
              </a:ext>
            </a:extLst>
          </p:cNvPr>
          <p:cNvSpPr txBox="1"/>
          <p:nvPr/>
        </p:nvSpPr>
        <p:spPr>
          <a:xfrm>
            <a:off x="862234" y="2624267"/>
            <a:ext cx="10818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Thus, Mini-Batch gradient Descent </a:t>
            </a:r>
            <a:r>
              <a:rPr lang="en-PH" sz="2400" dirty="0">
                <a:solidFill>
                  <a:srgbClr val="00B050"/>
                </a:solidFill>
              </a:rPr>
              <a:t>strikes a balance</a:t>
            </a:r>
            <a:r>
              <a:rPr lang="en-PH" sz="2400" dirty="0"/>
              <a:t> between the goodness of Gradient Descent and speed of Stochastic Gradient Descent.</a:t>
            </a:r>
            <a:endParaRPr lang="en-US" sz="2400" dirty="0"/>
          </a:p>
        </p:txBody>
      </p:sp>
      <p:pic>
        <p:nvPicPr>
          <p:cNvPr id="10" name="Picture 9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7F9A12A4-346C-CCE8-1DD3-C54235970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67" y="3763441"/>
            <a:ext cx="7612326" cy="21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9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Stochastic Gradient Descent vs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3E09E6-D9D6-F04E-B1F1-04BB74F9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79378"/>
              </p:ext>
            </p:extLst>
          </p:nvPr>
        </p:nvGraphicFramePr>
        <p:xfrm>
          <a:off x="951252" y="1688229"/>
          <a:ext cx="10483404" cy="265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0851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781897614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Gradient Descent (Batch)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Mini-Batch Gradient Descent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sample or a small batch of samples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subset or mini-batch of the dataset (batch) at each iteration.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Can be less noisy depending on the batch size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3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ADAC8-A923-DAFF-275E-7C8E95BBFF9A}"/>
              </a:ext>
            </a:extLst>
          </p:cNvPr>
          <p:cNvSpPr txBox="1"/>
          <p:nvPr/>
        </p:nvSpPr>
        <p:spPr>
          <a:xfrm>
            <a:off x="511374" y="1282943"/>
            <a:ext cx="10924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Recap of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Stochastic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	Compute the gradient of the 	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59" y="4816117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3570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459203" y="4753399"/>
            <a:ext cx="246905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14938-00C3-71C6-FFA0-B4DB084C7AF1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8129175" y="3333914"/>
            <a:ext cx="93147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A57B782-E1B6-61F9-491C-6BE33B01108D}"/>
              </a:ext>
            </a:extLst>
          </p:cNvPr>
          <p:cNvSpPr/>
          <p:nvPr/>
        </p:nvSpPr>
        <p:spPr>
          <a:xfrm>
            <a:off x="9060652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09F1B-42C1-65B7-4F2F-34D068654B3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555328" y="3333914"/>
            <a:ext cx="88372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C620CC-5B52-0AC6-4CBD-69C07012ABDF}"/>
              </a:ext>
            </a:extLst>
          </p:cNvPr>
          <p:cNvSpPr/>
          <p:nvPr/>
        </p:nvSpPr>
        <p:spPr>
          <a:xfrm>
            <a:off x="7634498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A9C14D-ABA0-44DE-8573-3DDE287465DA}"/>
              </a:ext>
            </a:extLst>
          </p:cNvPr>
          <p:cNvSpPr/>
          <p:nvPr/>
        </p:nvSpPr>
        <p:spPr>
          <a:xfrm>
            <a:off x="10439055" y="3099367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03C74-911E-1F3E-C703-8855382FD6C9}"/>
              </a:ext>
            </a:extLst>
          </p:cNvPr>
          <p:cNvSpPr txBox="1"/>
          <p:nvPr/>
        </p:nvSpPr>
        <p:spPr>
          <a:xfrm>
            <a:off x="9813561" y="3047583"/>
            <a:ext cx="1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963CF-6E13-15ED-10B9-CBDA242296B6}"/>
                  </a:ext>
                </a:extLst>
              </p:cNvPr>
              <p:cNvSpPr txBox="1"/>
              <p:nvPr/>
            </p:nvSpPr>
            <p:spPr>
              <a:xfrm>
                <a:off x="9725401" y="2891593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963CF-6E13-15ED-10B9-CBDA242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01" y="2891593"/>
                <a:ext cx="321998" cy="369332"/>
              </a:xfrm>
              <a:prstGeom prst="rect">
                <a:avLst/>
              </a:prstGeom>
              <a:blipFill>
                <a:blip r:embed="rId6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AFE-6C0E-29D1-3F64-4538C52527A2}"/>
                  </a:ext>
                </a:extLst>
              </p:cNvPr>
              <p:cNvSpPr txBox="1"/>
              <p:nvPr/>
            </p:nvSpPr>
            <p:spPr>
              <a:xfrm>
                <a:off x="8352049" y="2886825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AFE-6C0E-29D1-3F64-4538C525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049" y="2886825"/>
                <a:ext cx="321998" cy="369332"/>
              </a:xfrm>
              <a:prstGeom prst="rect">
                <a:avLst/>
              </a:prstGeom>
              <a:blipFill>
                <a:blip r:embed="rId7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17FD01-9D2B-C064-5C70-5AF0C6BE709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861293" y="3333914"/>
            <a:ext cx="7732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0A65BB-5609-10AD-B26D-3CC8E8B08190}"/>
              </a:ext>
            </a:extLst>
          </p:cNvPr>
          <p:cNvSpPr/>
          <p:nvPr/>
        </p:nvSpPr>
        <p:spPr>
          <a:xfrm>
            <a:off x="6366616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C57C3D-7F16-DDD8-C5FC-87D5DE8314A4}"/>
                  </a:ext>
                </a:extLst>
              </p:cNvPr>
              <p:cNvSpPr txBox="1"/>
              <p:nvPr/>
            </p:nvSpPr>
            <p:spPr>
              <a:xfrm>
                <a:off x="6987026" y="2891593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C57C3D-7F16-DDD8-C5FC-87D5DE831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26" y="2891593"/>
                <a:ext cx="321998" cy="369332"/>
              </a:xfrm>
              <a:prstGeom prst="rect">
                <a:avLst/>
              </a:prstGeom>
              <a:blipFill>
                <a:blip r:embed="rId8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CA9FCE4-FD36-A31C-A2E5-F4EF8CF3ECBE}"/>
              </a:ext>
            </a:extLst>
          </p:cNvPr>
          <p:cNvGrpSpPr/>
          <p:nvPr/>
        </p:nvGrpSpPr>
        <p:grpSpPr>
          <a:xfrm>
            <a:off x="6982861" y="2922763"/>
            <a:ext cx="3060373" cy="374100"/>
            <a:chOff x="6834378" y="3644164"/>
            <a:chExt cx="3060373" cy="37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E8FF748-1271-AA35-F129-9A6D9B56A9E7}"/>
                    </a:ext>
                  </a:extLst>
                </p:cNvPr>
                <p:cNvSpPr txBox="1"/>
                <p:nvPr/>
              </p:nvSpPr>
              <p:spPr>
                <a:xfrm>
                  <a:off x="9572753" y="3648932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E8FF748-1271-AA35-F129-9A6D9B56A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753" y="3648932"/>
                  <a:ext cx="32199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832C6D-7854-A5FD-5692-2C86CEFEB9EF}"/>
                    </a:ext>
                  </a:extLst>
                </p:cNvPr>
                <p:cNvSpPr txBox="1"/>
                <p:nvPr/>
              </p:nvSpPr>
              <p:spPr>
                <a:xfrm>
                  <a:off x="8199401" y="3644164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832C6D-7854-A5FD-5692-2C86CEFEB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1" y="3644164"/>
                  <a:ext cx="32199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EB046-CEB7-03DA-CBA4-01CD806A8E07}"/>
                    </a:ext>
                  </a:extLst>
                </p:cNvPr>
                <p:cNvSpPr txBox="1"/>
                <p:nvPr/>
              </p:nvSpPr>
              <p:spPr>
                <a:xfrm>
                  <a:off x="6834378" y="3648932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EB046-CEB7-03DA-CBA4-01CD806A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378" y="3648932"/>
                  <a:ext cx="32199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7DA3F16-35B3-70FC-D9B6-CC2422BD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58923"/>
              </p:ext>
            </p:extLst>
          </p:nvPr>
        </p:nvGraphicFramePr>
        <p:xfrm>
          <a:off x="6010556" y="1306423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Freeform 40">
            <a:extLst>
              <a:ext uri="{FF2B5EF4-FFF2-40B4-BE49-F238E27FC236}">
                <a16:creationId xmlns:a16="http://schemas.microsoft.com/office/drawing/2014/main" id="{88A2E564-5142-CCE4-E699-DDD15BFCDACA}"/>
              </a:ext>
            </a:extLst>
          </p:cNvPr>
          <p:cNvSpPr/>
          <p:nvPr/>
        </p:nvSpPr>
        <p:spPr>
          <a:xfrm>
            <a:off x="5946533" y="1409546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B4B54C-6B36-8746-789C-11C9EECFFEFE}"/>
              </a:ext>
            </a:extLst>
          </p:cNvPr>
          <p:cNvSpPr/>
          <p:nvPr/>
        </p:nvSpPr>
        <p:spPr>
          <a:xfrm>
            <a:off x="9098652" y="223094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CA2DBD-AF4C-6ACD-ACF1-424DFADD4934}"/>
              </a:ext>
            </a:extLst>
          </p:cNvPr>
          <p:cNvSpPr/>
          <p:nvPr/>
        </p:nvSpPr>
        <p:spPr>
          <a:xfrm>
            <a:off x="8616368" y="314685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DCC1F5-C516-BCEA-1F7A-0D8AB244506F}"/>
              </a:ext>
            </a:extLst>
          </p:cNvPr>
          <p:cNvSpPr/>
          <p:nvPr/>
        </p:nvSpPr>
        <p:spPr>
          <a:xfrm>
            <a:off x="8312006" y="373732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0C2BBE-55A0-6079-F15C-7DF00906E39D}"/>
              </a:ext>
            </a:extLst>
          </p:cNvPr>
          <p:cNvSpPr/>
          <p:nvPr/>
        </p:nvSpPr>
        <p:spPr>
          <a:xfrm>
            <a:off x="8105177" y="405283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3CCB7-574C-C568-8565-CB73FBB9A75B}"/>
              </a:ext>
            </a:extLst>
          </p:cNvPr>
          <p:cNvSpPr/>
          <p:nvPr/>
        </p:nvSpPr>
        <p:spPr>
          <a:xfrm>
            <a:off x="7943203" y="4318028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036DBF-D861-20E7-1AFC-CA297C021026}"/>
              </a:ext>
            </a:extLst>
          </p:cNvPr>
          <p:cNvSpPr/>
          <p:nvPr/>
        </p:nvSpPr>
        <p:spPr>
          <a:xfrm>
            <a:off x="7752755" y="455911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B98F3D-44F7-CB1E-C8F5-96C4BAFA4A9A}"/>
              </a:ext>
            </a:extLst>
          </p:cNvPr>
          <p:cNvSpPr/>
          <p:nvPr/>
        </p:nvSpPr>
        <p:spPr>
          <a:xfrm>
            <a:off x="7594860" y="474802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4601C-206D-8D91-FC9B-2831120A4669}"/>
              </a:ext>
            </a:extLst>
          </p:cNvPr>
          <p:cNvSpPr/>
          <p:nvPr/>
        </p:nvSpPr>
        <p:spPr>
          <a:xfrm>
            <a:off x="7459063" y="4865983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B63949-514E-DA3C-7FEE-469B4A174032}"/>
              </a:ext>
            </a:extLst>
          </p:cNvPr>
          <p:cNvSpPr/>
          <p:nvPr/>
        </p:nvSpPr>
        <p:spPr>
          <a:xfrm>
            <a:off x="7268456" y="492361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6E1DB-BBC4-6A7E-3EEF-02AC1B628B8F}"/>
                  </a:ext>
                </a:extLst>
              </p:cNvPr>
              <p:cNvSpPr txBox="1"/>
              <p:nvPr/>
            </p:nvSpPr>
            <p:spPr>
              <a:xfrm>
                <a:off x="9357652" y="1966101"/>
                <a:ext cx="795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6E1DB-BBC4-6A7E-3EEF-02AC1B62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652" y="1966101"/>
                <a:ext cx="795346" cy="276999"/>
              </a:xfrm>
              <a:prstGeom prst="rect">
                <a:avLst/>
              </a:prstGeom>
              <a:blipFill>
                <a:blip r:embed="rId7"/>
                <a:stretch>
                  <a:fillRect l="-6250" t="-9091" r="-937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E179B3D-CA8D-5C1B-C961-A9378C1F0C3F}"/>
              </a:ext>
            </a:extLst>
          </p:cNvPr>
          <p:cNvGrpSpPr/>
          <p:nvPr/>
        </p:nvGrpSpPr>
        <p:grpSpPr>
          <a:xfrm>
            <a:off x="9110146" y="2347169"/>
            <a:ext cx="1046787" cy="830142"/>
            <a:chOff x="9110146" y="2347169"/>
            <a:chExt cx="1046787" cy="830142"/>
          </a:xfrm>
        </p:grpSpPr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711A7B3B-AD2C-FA93-8B49-D59298CFD07F}"/>
                </a:ext>
              </a:extLst>
            </p:cNvPr>
            <p:cNvSpPr/>
            <p:nvPr/>
          </p:nvSpPr>
          <p:spPr>
            <a:xfrm rot="19335245">
              <a:off x="9334731" y="2347169"/>
              <a:ext cx="255450" cy="520758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11CA4-5455-1D28-02B5-76BEBB5B9239}"/>
                </a:ext>
              </a:extLst>
            </p:cNvPr>
            <p:cNvSpPr txBox="1"/>
            <p:nvPr/>
          </p:nvSpPr>
          <p:spPr>
            <a:xfrm>
              <a:off x="9110146" y="2854146"/>
              <a:ext cx="1046787" cy="323165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Initial Loss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DD306-415B-F1E1-C9EF-3961E8B0668B}"/>
              </a:ext>
            </a:extLst>
          </p:cNvPr>
          <p:cNvGrpSpPr/>
          <p:nvPr/>
        </p:nvGrpSpPr>
        <p:grpSpPr>
          <a:xfrm>
            <a:off x="6300668" y="5149875"/>
            <a:ext cx="1791357" cy="896680"/>
            <a:chOff x="6300668" y="5149875"/>
            <a:chExt cx="1791357" cy="8966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84BB99-F925-4A82-F884-5B688E7FB899}"/>
                </a:ext>
              </a:extLst>
            </p:cNvPr>
            <p:cNvSpPr txBox="1"/>
            <p:nvPr/>
          </p:nvSpPr>
          <p:spPr>
            <a:xfrm>
              <a:off x="6300668" y="5723390"/>
              <a:ext cx="1791357" cy="3231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Minimum Loss</a:t>
              </a:r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7E72509E-EB8F-2210-7F24-A18E849FEEF7}"/>
                </a:ext>
              </a:extLst>
            </p:cNvPr>
            <p:cNvSpPr/>
            <p:nvPr/>
          </p:nvSpPr>
          <p:spPr>
            <a:xfrm rot="1204592">
              <a:off x="7121992" y="5149875"/>
              <a:ext cx="255450" cy="520758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628E67-D6CE-44E8-73EE-7D99928786D9}"/>
              </a:ext>
            </a:extLst>
          </p:cNvPr>
          <p:cNvSpPr txBox="1"/>
          <p:nvPr/>
        </p:nvSpPr>
        <p:spPr>
          <a:xfrm>
            <a:off x="-1516828" y="-160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28E67-D6CE-44E8-73EE-7D99928786D9}"/>
              </a:ext>
            </a:extLst>
          </p:cNvPr>
          <p:cNvSpPr txBox="1"/>
          <p:nvPr/>
        </p:nvSpPr>
        <p:spPr>
          <a:xfrm>
            <a:off x="-1516828" y="-160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7DA3F16-35B3-70FC-D9B6-CC2422BD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802463"/>
              </p:ext>
            </p:extLst>
          </p:nvPr>
        </p:nvGraphicFramePr>
        <p:xfrm>
          <a:off x="2529040" y="285822"/>
          <a:ext cx="7216048" cy="471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Freeform 40">
            <a:extLst>
              <a:ext uri="{FF2B5EF4-FFF2-40B4-BE49-F238E27FC236}">
                <a16:creationId xmlns:a16="http://schemas.microsoft.com/office/drawing/2014/main" id="{88A2E564-5142-CCE4-E699-DDD15BFCDACA}"/>
              </a:ext>
            </a:extLst>
          </p:cNvPr>
          <p:cNvSpPr/>
          <p:nvPr/>
        </p:nvSpPr>
        <p:spPr>
          <a:xfrm>
            <a:off x="2446912" y="405851"/>
            <a:ext cx="4634002" cy="4197851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B4B54C-6B36-8746-789C-11C9EECFFEFE}"/>
              </a:ext>
            </a:extLst>
          </p:cNvPr>
          <p:cNvSpPr/>
          <p:nvPr/>
        </p:nvSpPr>
        <p:spPr>
          <a:xfrm>
            <a:off x="6490413" y="1361902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CA2DBD-AF4C-6ACD-ACF1-424DFADD4934}"/>
              </a:ext>
            </a:extLst>
          </p:cNvPr>
          <p:cNvSpPr/>
          <p:nvPr/>
        </p:nvSpPr>
        <p:spPr>
          <a:xfrm>
            <a:off x="5871745" y="2427967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DCC1F5-C516-BCEA-1F7A-0D8AB244506F}"/>
              </a:ext>
            </a:extLst>
          </p:cNvPr>
          <p:cNvSpPr/>
          <p:nvPr/>
        </p:nvSpPr>
        <p:spPr>
          <a:xfrm>
            <a:off x="5481313" y="3115237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0C2BBE-55A0-6079-F15C-7DF00906E39D}"/>
              </a:ext>
            </a:extLst>
          </p:cNvPr>
          <p:cNvSpPr/>
          <p:nvPr/>
        </p:nvSpPr>
        <p:spPr>
          <a:xfrm>
            <a:off x="5215995" y="3482470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3CCB7-574C-C568-8565-CB73FBB9A75B}"/>
              </a:ext>
            </a:extLst>
          </p:cNvPr>
          <p:cNvSpPr/>
          <p:nvPr/>
        </p:nvSpPr>
        <p:spPr>
          <a:xfrm>
            <a:off x="5008217" y="3791135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036DBF-D861-20E7-1AFC-CA297C021026}"/>
              </a:ext>
            </a:extLst>
          </p:cNvPr>
          <p:cNvSpPr/>
          <p:nvPr/>
        </p:nvSpPr>
        <p:spPr>
          <a:xfrm>
            <a:off x="4763912" y="4071747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B98F3D-44F7-CB1E-C8F5-96C4BAFA4A9A}"/>
              </a:ext>
            </a:extLst>
          </p:cNvPr>
          <p:cNvSpPr/>
          <p:nvPr/>
        </p:nvSpPr>
        <p:spPr>
          <a:xfrm>
            <a:off x="4561366" y="4291619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4601C-206D-8D91-FC9B-2831120A4669}"/>
              </a:ext>
            </a:extLst>
          </p:cNvPr>
          <p:cNvSpPr/>
          <p:nvPr/>
        </p:nvSpPr>
        <p:spPr>
          <a:xfrm>
            <a:off x="4387168" y="4428920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B63949-514E-DA3C-7FEE-469B4A174032}"/>
              </a:ext>
            </a:extLst>
          </p:cNvPr>
          <p:cNvSpPr/>
          <p:nvPr/>
        </p:nvSpPr>
        <p:spPr>
          <a:xfrm>
            <a:off x="4142659" y="4496004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2B2E1F-4BDB-E3E7-3B5C-01EA816D5229}"/>
              </a:ext>
            </a:extLst>
          </p:cNvPr>
          <p:cNvCxnSpPr>
            <a:cxnSpLocks/>
          </p:cNvCxnSpPr>
          <p:nvPr/>
        </p:nvCxnSpPr>
        <p:spPr>
          <a:xfrm flipH="1">
            <a:off x="5977332" y="2265444"/>
            <a:ext cx="322667" cy="623843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C2B9F-C06A-68B2-CE0A-2A1AB160E2E7}"/>
              </a:ext>
            </a:extLst>
          </p:cNvPr>
          <p:cNvSpPr txBox="1"/>
          <p:nvPr/>
        </p:nvSpPr>
        <p:spPr>
          <a:xfrm>
            <a:off x="6772753" y="1931973"/>
            <a:ext cx="1411488" cy="3231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Gradient/Slope</a:t>
            </a: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41012032-F289-DACE-BC59-86C5587DDBA8}"/>
              </a:ext>
            </a:extLst>
          </p:cNvPr>
          <p:cNvSpPr/>
          <p:nvPr/>
        </p:nvSpPr>
        <p:spPr>
          <a:xfrm rot="18371623">
            <a:off x="6900810" y="1425451"/>
            <a:ext cx="327688" cy="606129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499D23-092D-0252-FAD0-4301BCBA00A8}"/>
              </a:ext>
            </a:extLst>
          </p:cNvPr>
          <p:cNvCxnSpPr>
            <a:cxnSpLocks/>
          </p:cNvCxnSpPr>
          <p:nvPr/>
        </p:nvCxnSpPr>
        <p:spPr>
          <a:xfrm flipH="1">
            <a:off x="5620271" y="2949302"/>
            <a:ext cx="357061" cy="60443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41C2E2-1E61-31A8-968D-A20C28807E21}"/>
              </a:ext>
            </a:extLst>
          </p:cNvPr>
          <p:cNvCxnSpPr>
            <a:cxnSpLocks/>
          </p:cNvCxnSpPr>
          <p:nvPr/>
        </p:nvCxnSpPr>
        <p:spPr>
          <a:xfrm flipH="1">
            <a:off x="6496770" y="991339"/>
            <a:ext cx="517921" cy="1040159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6CC93E-4A78-3C14-1BD8-E3F726D3EC9A}"/>
              </a:ext>
            </a:extLst>
          </p:cNvPr>
          <p:cNvCxnSpPr>
            <a:cxnSpLocks/>
          </p:cNvCxnSpPr>
          <p:nvPr/>
        </p:nvCxnSpPr>
        <p:spPr>
          <a:xfrm flipH="1">
            <a:off x="5332660" y="3470673"/>
            <a:ext cx="311190" cy="454382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347CA-210D-3E16-2754-BA0F8CC0F6DA}"/>
              </a:ext>
            </a:extLst>
          </p:cNvPr>
          <p:cNvCxnSpPr>
            <a:cxnSpLocks/>
          </p:cNvCxnSpPr>
          <p:nvPr/>
        </p:nvCxnSpPr>
        <p:spPr>
          <a:xfrm flipH="1">
            <a:off x="5094504" y="3820075"/>
            <a:ext cx="341568" cy="414226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E0B60C-18F3-B10C-640F-F5BC30EDC56F}"/>
              </a:ext>
            </a:extLst>
          </p:cNvPr>
          <p:cNvCxnSpPr>
            <a:cxnSpLocks/>
          </p:cNvCxnSpPr>
          <p:nvPr/>
        </p:nvCxnSpPr>
        <p:spPr>
          <a:xfrm flipH="1">
            <a:off x="4855032" y="4079969"/>
            <a:ext cx="336735" cy="383068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3B078-84A5-9FA8-BAC3-77657E6841A8}"/>
              </a:ext>
            </a:extLst>
          </p:cNvPr>
          <p:cNvCxnSpPr>
            <a:cxnSpLocks/>
          </p:cNvCxnSpPr>
          <p:nvPr/>
        </p:nvCxnSpPr>
        <p:spPr>
          <a:xfrm flipH="1">
            <a:off x="4622905" y="4304470"/>
            <a:ext cx="336735" cy="383068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E3977E-39F9-FA4D-7B41-DDEFBFF52117}"/>
              </a:ext>
            </a:extLst>
          </p:cNvPr>
          <p:cNvCxnSpPr>
            <a:cxnSpLocks/>
          </p:cNvCxnSpPr>
          <p:nvPr/>
        </p:nvCxnSpPr>
        <p:spPr>
          <a:xfrm flipH="1">
            <a:off x="4375572" y="4530264"/>
            <a:ext cx="439549" cy="26686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ABF6F8-0F78-E63E-1125-89B234718B45}"/>
              </a:ext>
            </a:extLst>
          </p:cNvPr>
          <p:cNvCxnSpPr>
            <a:cxnSpLocks/>
          </p:cNvCxnSpPr>
          <p:nvPr/>
        </p:nvCxnSpPr>
        <p:spPr>
          <a:xfrm flipH="1">
            <a:off x="4024315" y="4753582"/>
            <a:ext cx="480245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5B768F-8A18-0B5E-B309-8E7298503226}"/>
              </a:ext>
            </a:extLst>
          </p:cNvPr>
          <p:cNvSpPr txBox="1"/>
          <p:nvPr/>
        </p:nvSpPr>
        <p:spPr>
          <a:xfrm>
            <a:off x="2120805" y="5181723"/>
            <a:ext cx="8358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The gradient or slope tells us the direction where it is the steepest at each point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3814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B1D81-33A9-0D0C-C894-4549B63A516B}"/>
                  </a:ext>
                </a:extLst>
              </p:cNvPr>
              <p:cNvSpPr txBox="1"/>
              <p:nvPr/>
            </p:nvSpPr>
            <p:spPr>
              <a:xfrm>
                <a:off x="1392964" y="3752316"/>
                <a:ext cx="966927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/>
                  <a:t>The object of this step is to </a:t>
                </a:r>
                <a:r>
                  <a:rPr lang="en-GB" sz="2100" b="1" dirty="0">
                    <a:solidFill>
                      <a:srgbClr val="0070C0"/>
                    </a:solidFill>
                  </a:rPr>
                  <a:t>find the value of weights so that the loss/cost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100" b="1" dirty="0">
                    <a:solidFill>
                      <a:srgbClr val="0070C0"/>
                    </a:solidFill>
                  </a:rPr>
                  <a:t>  is minimized.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B1D81-33A9-0D0C-C894-4549B63A5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4" y="3752316"/>
                <a:ext cx="9669273" cy="738664"/>
              </a:xfrm>
              <a:prstGeom prst="rect">
                <a:avLst/>
              </a:prstGeom>
              <a:blipFill>
                <a:blip r:embed="rId5"/>
                <a:stretch>
                  <a:fillRect l="-655"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blipFill>
                <a:blip r:embed="rId6"/>
                <a:stretch>
                  <a:fillRect l="-1714" t="-1075" b="-37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1477D-E5CF-631B-5F6B-FCF32B688317}"/>
              </a:ext>
            </a:extLst>
          </p:cNvPr>
          <p:cNvGrpSpPr/>
          <p:nvPr/>
        </p:nvGrpSpPr>
        <p:grpSpPr>
          <a:xfrm>
            <a:off x="6999180" y="377230"/>
            <a:ext cx="4391855" cy="3138593"/>
            <a:chOff x="6031977" y="1515834"/>
            <a:chExt cx="5689307" cy="4050980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A51F7A5A-870E-D58A-56FA-E2A361F861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8679234"/>
                </p:ext>
              </p:extLst>
            </p:nvPr>
          </p:nvGraphicFramePr>
          <p:xfrm>
            <a:off x="6096000" y="1515834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6EF89E1-C593-496D-8CAA-D28AE77C9F6F}"/>
                </a:ext>
              </a:extLst>
            </p:cNvPr>
            <p:cNvSpPr/>
            <p:nvPr/>
          </p:nvSpPr>
          <p:spPr>
            <a:xfrm>
              <a:off x="6031977" y="1618957"/>
              <a:ext cx="3612445" cy="3606602"/>
            </a:xfrm>
            <a:custGeom>
              <a:avLst/>
              <a:gdLst>
                <a:gd name="connsiteX0" fmla="*/ 3612445 w 3612445"/>
                <a:gd name="connsiteY0" fmla="*/ 0 h 3606602"/>
                <a:gd name="connsiteX1" fmla="*/ 1490134 w 3612445"/>
                <a:gd name="connsiteY1" fmla="*/ 3601155 h 3606602"/>
                <a:gd name="connsiteX2" fmla="*/ 0 w 3612445"/>
                <a:gd name="connsiteY2" fmla="*/ 880533 h 3606602"/>
                <a:gd name="connsiteX3" fmla="*/ 0 w 3612445"/>
                <a:gd name="connsiteY3" fmla="*/ 880533 h 3606602"/>
                <a:gd name="connsiteX4" fmla="*/ 0 w 3612445"/>
                <a:gd name="connsiteY4" fmla="*/ 880533 h 3606602"/>
                <a:gd name="connsiteX5" fmla="*/ 0 w 3612445"/>
                <a:gd name="connsiteY5" fmla="*/ 880533 h 3606602"/>
                <a:gd name="connsiteX6" fmla="*/ 0 w 3612445"/>
                <a:gd name="connsiteY6" fmla="*/ 880533 h 3606602"/>
                <a:gd name="connsiteX7" fmla="*/ 0 w 3612445"/>
                <a:gd name="connsiteY7" fmla="*/ 880533 h 360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445" h="3606602">
                  <a:moveTo>
                    <a:pt x="3612445" y="0"/>
                  </a:moveTo>
                  <a:cubicBezTo>
                    <a:pt x="2852326" y="1727200"/>
                    <a:pt x="2092208" y="3454400"/>
                    <a:pt x="1490134" y="3601155"/>
                  </a:cubicBezTo>
                  <a:cubicBezTo>
                    <a:pt x="888060" y="3747910"/>
                    <a:pt x="0" y="880533"/>
                    <a:pt x="0" y="880533"/>
                  </a:cubicBez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476FB9-3F82-5B9D-D3CA-2F04C4404108}"/>
                </a:ext>
              </a:extLst>
            </p:cNvPr>
            <p:cNvSpPr/>
            <p:nvPr/>
          </p:nvSpPr>
          <p:spPr>
            <a:xfrm>
              <a:off x="9184096" y="2440353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7CEFDB-AF3A-240D-722A-333C7A471F8E}"/>
                </a:ext>
              </a:extLst>
            </p:cNvPr>
            <p:cNvSpPr/>
            <p:nvPr/>
          </p:nvSpPr>
          <p:spPr>
            <a:xfrm>
              <a:off x="8701812" y="3356267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844605-0F75-3DE8-410A-D9A0211F5CDB}"/>
                </a:ext>
              </a:extLst>
            </p:cNvPr>
            <p:cNvSpPr/>
            <p:nvPr/>
          </p:nvSpPr>
          <p:spPr>
            <a:xfrm>
              <a:off x="8397450" y="394673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A0D716-AB51-B1E6-EF16-CC3FB5EFBE7E}"/>
                </a:ext>
              </a:extLst>
            </p:cNvPr>
            <p:cNvSpPr/>
            <p:nvPr/>
          </p:nvSpPr>
          <p:spPr>
            <a:xfrm>
              <a:off x="8190621" y="426224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1EADD8-2E96-4B69-50E4-A900A109C021}"/>
                </a:ext>
              </a:extLst>
            </p:cNvPr>
            <p:cNvSpPr/>
            <p:nvPr/>
          </p:nvSpPr>
          <p:spPr>
            <a:xfrm>
              <a:off x="8028647" y="4527439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5FEF54-FB01-31AD-78B7-0F52CD4BEC47}"/>
                </a:ext>
              </a:extLst>
            </p:cNvPr>
            <p:cNvSpPr/>
            <p:nvPr/>
          </p:nvSpPr>
          <p:spPr>
            <a:xfrm>
              <a:off x="7838199" y="476852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D06DF0-B46B-2DEC-273E-8C8A1791636D}"/>
                </a:ext>
              </a:extLst>
            </p:cNvPr>
            <p:cNvSpPr/>
            <p:nvPr/>
          </p:nvSpPr>
          <p:spPr>
            <a:xfrm>
              <a:off x="7680304" y="4957432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8FC7F1-A272-80A0-ECE7-E6FE126CFBAD}"/>
                </a:ext>
              </a:extLst>
            </p:cNvPr>
            <p:cNvSpPr/>
            <p:nvPr/>
          </p:nvSpPr>
          <p:spPr>
            <a:xfrm>
              <a:off x="7544507" y="5075394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33D6E7-0FB2-BEB3-925C-CB659ABA06FF}"/>
                </a:ext>
              </a:extLst>
            </p:cNvPr>
            <p:cNvSpPr/>
            <p:nvPr/>
          </p:nvSpPr>
          <p:spPr>
            <a:xfrm>
              <a:off x="7353900" y="5133030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/>
              <p:nvPr/>
            </p:nvSpPr>
            <p:spPr>
              <a:xfrm>
                <a:off x="1392964" y="4646547"/>
                <a:ext cx="89645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/>
                  <a:t>To do this, we need to know which direction the decreases the output of the cost function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. 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The gradient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tells us this direction.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4" y="4646547"/>
                <a:ext cx="8964539" cy="1384995"/>
              </a:xfrm>
              <a:prstGeom prst="rect">
                <a:avLst/>
              </a:prstGeom>
              <a:blipFill>
                <a:blip r:embed="rId8"/>
                <a:stretch>
                  <a:fillRect l="-707" t="-2727" r="-1273"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blipFill>
                <a:blip r:embed="rId4"/>
                <a:stretch>
                  <a:fillRect l="-1714" t="-1075" b="-37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/>
              <p:nvPr/>
            </p:nvSpPr>
            <p:spPr>
              <a:xfrm>
                <a:off x="1254557" y="3070924"/>
                <a:ext cx="5597497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The gradient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is a vector that consists of partial derivatives with respect to all weights and biases of the neural network.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57" y="3070924"/>
                <a:ext cx="5597497" cy="1061829"/>
              </a:xfrm>
              <a:prstGeom prst="rect">
                <a:avLst/>
              </a:prstGeom>
              <a:blipFill>
                <a:blip r:embed="rId5"/>
                <a:stretch>
                  <a:fillRect l="-1131" t="-2353" r="-45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95BE055-137B-8E87-9D4B-90AD9FF8D445}"/>
              </a:ext>
            </a:extLst>
          </p:cNvPr>
          <p:cNvGrpSpPr/>
          <p:nvPr/>
        </p:nvGrpSpPr>
        <p:grpSpPr>
          <a:xfrm>
            <a:off x="8153096" y="1054971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A7346C0-3E8A-42FA-2677-94763E7A6164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6FF069-2A92-86E9-D579-C73054ABD4CF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EC9DF27-EE3C-4D2E-2803-133D869E02DC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6E267D9-A785-B274-6CEE-04A846805962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0FFAF6B-C964-0B0C-3361-EAEE45925337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id="{5E0BDF8D-D004-E5D3-98CE-F22B50B605F2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FD46D5-CD97-61B1-B8DE-EADB8CACE3EB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B75162C1-1B52-8CD8-300D-7FB7BAE9B377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34960-65AC-2D21-BC6F-B984CAEB367A}"/>
              </a:ext>
            </a:extLst>
          </p:cNvPr>
          <p:cNvGrpSpPr/>
          <p:nvPr/>
        </p:nvGrpSpPr>
        <p:grpSpPr>
          <a:xfrm>
            <a:off x="2830352" y="4422300"/>
            <a:ext cx="4062149" cy="874663"/>
            <a:chOff x="2999831" y="4704293"/>
            <a:chExt cx="4062149" cy="8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FBEF1B6-8747-D053-6C51-DCC25657AE9A}"/>
                    </a:ext>
                  </a:extLst>
                </p:cNvPr>
                <p:cNvSpPr txBox="1"/>
                <p:nvPr/>
              </p:nvSpPr>
              <p:spPr>
                <a:xfrm>
                  <a:off x="2999831" y="4722183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FBEF1B6-8747-D053-6C51-DCC25657A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831" y="4722183"/>
                  <a:ext cx="769752" cy="856773"/>
                </a:xfrm>
                <a:prstGeom prst="rect">
                  <a:avLst/>
                </a:prstGeom>
                <a:blipFill>
                  <a:blip r:embed="rId11"/>
                  <a:stretch>
                    <a:fillRect b="-1408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059D3D-6E53-62DC-4828-DAD3718A61DF}"/>
                    </a:ext>
                  </a:extLst>
                </p:cNvPr>
                <p:cNvSpPr txBox="1"/>
                <p:nvPr/>
              </p:nvSpPr>
              <p:spPr>
                <a:xfrm>
                  <a:off x="4019426" y="4717519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059D3D-6E53-62DC-4828-DAD3718A6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426" y="4717519"/>
                  <a:ext cx="725609" cy="856773"/>
                </a:xfrm>
                <a:prstGeom prst="rect">
                  <a:avLst/>
                </a:prstGeom>
                <a:blipFill>
                  <a:blip r:embed="rId12"/>
                  <a:stretch>
                    <a:fillRect b="-1408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8E0E91-34D0-03A4-3E49-BF68BD5A29FC}"/>
                    </a:ext>
                  </a:extLst>
                </p:cNvPr>
                <p:cNvSpPr txBox="1"/>
                <p:nvPr/>
              </p:nvSpPr>
              <p:spPr>
                <a:xfrm>
                  <a:off x="5316776" y="470895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8E0E91-34D0-03A4-3E49-BF68BD5A2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776" y="4708957"/>
                  <a:ext cx="769752" cy="856773"/>
                </a:xfrm>
                <a:prstGeom prst="rect">
                  <a:avLst/>
                </a:prstGeom>
                <a:blipFill>
                  <a:blip r:embed="rId13"/>
                  <a:stretch>
                    <a:fillRect b="-1408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8D0B2-C77E-9D02-DF66-4E2B2445BC3A}"/>
                    </a:ext>
                  </a:extLst>
                </p:cNvPr>
                <p:cNvSpPr txBox="1"/>
                <p:nvPr/>
              </p:nvSpPr>
              <p:spPr>
                <a:xfrm>
                  <a:off x="6336371" y="4704293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8D0B2-C77E-9D02-DF66-4E2B2445B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371" y="4704293"/>
                  <a:ext cx="725609" cy="856773"/>
                </a:xfrm>
                <a:prstGeom prst="rect">
                  <a:avLst/>
                </a:prstGeom>
                <a:blipFill>
                  <a:blip r:embed="rId14"/>
                  <a:stretch>
                    <a:fillRect b="-138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7CC68F-C8B0-03BE-CB6C-CAE781797104}"/>
              </a:ext>
            </a:extLst>
          </p:cNvPr>
          <p:cNvSpPr txBox="1"/>
          <p:nvPr/>
        </p:nvSpPr>
        <p:spPr>
          <a:xfrm>
            <a:off x="4588802" y="4621162"/>
            <a:ext cx="560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702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blipFill>
                <a:blip r:embed="rId4"/>
                <a:stretch>
                  <a:fillRect l="-1714" t="-1075" b="-37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CFD6ED-7C9C-551D-AE9C-B9A7B8E99C15}"/>
                  </a:ext>
                </a:extLst>
              </p:cNvPr>
              <p:cNvSpPr txBox="1"/>
              <p:nvPr/>
            </p:nvSpPr>
            <p:spPr>
              <a:xfrm>
                <a:off x="4774721" y="4375316"/>
                <a:ext cx="3616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7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CFD6ED-7C9C-551D-AE9C-B9A7B8E99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21" y="4375316"/>
                <a:ext cx="3616244" cy="523220"/>
              </a:xfrm>
              <a:prstGeom prst="rect">
                <a:avLst/>
              </a:prstGeom>
              <a:blipFill>
                <a:blip r:embed="rId5"/>
                <a:stretch>
                  <a:fillRect l="-1049" r="-13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2745BC-D52D-65CA-8BFB-E1B118CC5799}"/>
              </a:ext>
            </a:extLst>
          </p:cNvPr>
          <p:cNvSpPr txBox="1"/>
          <p:nvPr/>
        </p:nvSpPr>
        <p:spPr>
          <a:xfrm>
            <a:off x="1349121" y="3816676"/>
            <a:ext cx="76239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Once we know the gradient, we update the weight using 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34F519-B110-833D-6B99-962089EB0C92}"/>
                  </a:ext>
                </a:extLst>
              </p:cNvPr>
              <p:cNvSpPr txBox="1"/>
              <p:nvPr/>
            </p:nvSpPr>
            <p:spPr>
              <a:xfrm>
                <a:off x="1349121" y="5256490"/>
                <a:ext cx="9444217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1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100" dirty="0"/>
                  <a:t> is the learning rate which is a hyperparameter that determines the step size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34F519-B110-833D-6B99-962089EB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256490"/>
                <a:ext cx="9444217" cy="415498"/>
              </a:xfrm>
              <a:prstGeom prst="rect">
                <a:avLst/>
              </a:prstGeom>
              <a:blipFill>
                <a:blip r:embed="rId6"/>
                <a:stretch>
                  <a:fillRect l="-805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4065</TotalTime>
  <Words>996</Words>
  <Application>Microsoft Macintosh PowerPoint</Application>
  <PresentationFormat>Widescreen</PresentationFormat>
  <Paragraphs>274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Neural Networks in Practice: Mini-Batches</vt:lpstr>
      <vt:lpstr>Outline</vt:lpstr>
      <vt:lpstr>Recap of Gradient Descent</vt:lpstr>
      <vt:lpstr>Recap of Gradient Descent</vt:lpstr>
      <vt:lpstr>Recap of Gradient Descent</vt:lpstr>
      <vt:lpstr>PowerPoint Presentation</vt:lpstr>
      <vt:lpstr>PowerPoint Presentation</vt:lpstr>
      <vt:lpstr>PowerPoint Presentation</vt:lpstr>
      <vt:lpstr>PowerPoint Presentation</vt:lpstr>
      <vt:lpstr>Recap of Gradient Descent</vt:lpstr>
      <vt:lpstr>Disadvantages of Gradient Descent</vt:lpstr>
      <vt:lpstr>Stochastic Gradient Descent</vt:lpstr>
      <vt:lpstr>Stochastic Gradient Descent</vt:lpstr>
      <vt:lpstr>Stochastic Gradient Descent vs Gradient Descent</vt:lpstr>
      <vt:lpstr>Mini-Batch Gradient Descent</vt:lpstr>
      <vt:lpstr>Mini-Batch Gradient Descent</vt:lpstr>
      <vt:lpstr>Stochastic Gradient Descent vs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750</cp:revision>
  <dcterms:created xsi:type="dcterms:W3CDTF">2022-05-11T03:47:05Z</dcterms:created>
  <dcterms:modified xsi:type="dcterms:W3CDTF">2024-04-25T05:32:50Z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