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383" r:id="rId3"/>
    <p:sldId id="385" r:id="rId4"/>
    <p:sldId id="386" r:id="rId5"/>
    <p:sldId id="387" r:id="rId6"/>
    <p:sldId id="397" r:id="rId7"/>
    <p:sldId id="398" r:id="rId8"/>
    <p:sldId id="390" r:id="rId9"/>
    <p:sldId id="399" r:id="rId10"/>
    <p:sldId id="391" r:id="rId11"/>
    <p:sldId id="392" r:id="rId12"/>
    <p:sldId id="393" r:id="rId13"/>
    <p:sldId id="395" r:id="rId14"/>
    <p:sldId id="394" r:id="rId15"/>
    <p:sldId id="396" r:id="rId16"/>
    <p:sldId id="401" r:id="rId17"/>
    <p:sldId id="4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3"/>
    <p:restoredTop sz="94444"/>
  </p:normalViewPr>
  <p:slideViewPr>
    <p:cSldViewPr snapToGrid="0">
      <p:cViewPr varScale="1">
        <p:scale>
          <a:sx n="142" d="100"/>
          <a:sy n="142" d="100"/>
        </p:scale>
        <p:origin x="16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42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3AAAB-D4F8-FA7F-556D-31E4DD54D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659EE-78F1-BF6F-E6AD-951DE1FC4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AFAED3-425D-DA06-E389-2151096A5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4B74B-F96E-B4C7-3649-4EB2B0EDD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3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DC311-8645-9812-2FFE-DAD57F796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97BC10-71F3-59A5-4DA3-748FDC2497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20379F-FCFD-6626-644B-03700DF38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17F51-C1DD-A833-9649-E0F9307A6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TensorFlow 2.0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03EA74-B31C-891F-32EC-47148F2DF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80A12D0-3400-B061-7190-BD4E14BD2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44" y="962885"/>
            <a:ext cx="4361060" cy="314519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sz="3000" b="0" i="0" u="none" strike="noStrike" dirty="0">
                <a:solidFill>
                  <a:schemeClr val="bg1"/>
                </a:solidFill>
                <a:effectLst/>
              </a:rPr>
              <a:t>1. To use the </a:t>
            </a:r>
            <a:r>
              <a:rPr lang="en-PH" sz="3000" b="0" i="0" u="none" strike="noStrike" dirty="0" err="1">
                <a:solidFill>
                  <a:schemeClr val="bg1"/>
                </a:solidFill>
                <a:effectLst/>
              </a:rPr>
              <a:t>tensorflow</a:t>
            </a:r>
            <a:r>
              <a:rPr lang="en-PH" sz="3000" b="0" i="0" u="none" strike="noStrike" dirty="0">
                <a:solidFill>
                  <a:schemeClr val="bg1"/>
                </a:solidFill>
                <a:effectLst/>
              </a:rPr>
              <a:t> library, we use </a:t>
            </a:r>
            <a:r>
              <a:rPr lang="en-PH" sz="3000" b="0" i="0" u="none" strike="noStrike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PH" sz="3000" b="0" i="0" u="none" strike="noStrike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tensorflow</a:t>
            </a:r>
            <a:endParaRPr lang="en-PH" sz="3000" b="0" i="0" u="none" strike="noStrike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PH" sz="30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PH" sz="3000" b="0" i="0" u="none" strike="noStrike" dirty="0">
                <a:solidFill>
                  <a:schemeClr val="bg1"/>
                </a:solidFill>
                <a:effectLst/>
              </a:rPr>
              <a:t>Similar to scikit-learn, </a:t>
            </a:r>
            <a:r>
              <a:rPr lang="en-PH" sz="3000" dirty="0">
                <a:solidFill>
                  <a:schemeClr val="bg1"/>
                </a:solidFill>
              </a:rPr>
              <a:t>we can use </a:t>
            </a:r>
            <a:r>
              <a:rPr lang="en-PH" sz="3000" b="0" i="0" u="none" strike="noStrike" dirty="0">
                <a:solidFill>
                  <a:schemeClr val="bg1"/>
                </a:solidFill>
                <a:effectLst/>
              </a:rPr>
              <a:t>a built-in dataset from the </a:t>
            </a:r>
            <a:r>
              <a:rPr lang="en-PH" sz="3000" b="0" i="0" u="none" strike="noStrike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tf.keras</a:t>
            </a:r>
            <a:r>
              <a:rPr lang="en-PH" sz="30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PH" sz="3000" b="0" i="0" u="none" strike="noStrike" dirty="0">
                <a:solidFill>
                  <a:schemeClr val="bg1"/>
                </a:solidFill>
                <a:effectLst/>
              </a:rPr>
              <a:t>API</a:t>
            </a:r>
          </a:p>
          <a:p>
            <a:pPr marL="0" indent="0" algn="l">
              <a:buNone/>
            </a:pPr>
            <a:endParaRPr lang="en-PH" sz="3000" b="0" i="0" u="none" strike="noStrike" dirty="0">
              <a:solidFill>
                <a:schemeClr val="bg1"/>
              </a:solidFill>
              <a:effectLst/>
            </a:endParaRPr>
          </a:p>
        </p:txBody>
      </p:sp>
      <p:pic>
        <p:nvPicPr>
          <p:cNvPr id="18" name="Picture 1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5264FD3-5643-590C-F2A5-3A484EAD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45" y="0"/>
            <a:ext cx="7273255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E762F90-3262-5E26-8C9D-2F0ACD1D7FD5}"/>
              </a:ext>
            </a:extLst>
          </p:cNvPr>
          <p:cNvSpPr/>
          <p:nvPr/>
        </p:nvSpPr>
        <p:spPr>
          <a:xfrm>
            <a:off x="5970495" y="1028968"/>
            <a:ext cx="3287806" cy="6384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52F7CAA-EDA1-7FB7-7F2E-BD1E830EAC18}"/>
              </a:ext>
            </a:extLst>
          </p:cNvPr>
          <p:cNvSpPr/>
          <p:nvPr/>
        </p:nvSpPr>
        <p:spPr>
          <a:xfrm>
            <a:off x="4214227" y="1324265"/>
            <a:ext cx="1150127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338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4CEC9A-693C-9EDD-92A1-CEBE7D20E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8AEEAE-58E4-44D4-FC1F-E900ADA4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91" y="1725295"/>
            <a:ext cx="4361060" cy="91970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sz="3000" b="0" i="0" u="none" strike="noStrike" dirty="0">
                <a:solidFill>
                  <a:schemeClr val="bg1"/>
                </a:solidFill>
                <a:effectLst/>
              </a:rPr>
              <a:t>2. We can load the built in dataset</a:t>
            </a:r>
          </a:p>
          <a:p>
            <a:pPr marL="0" indent="0" algn="l">
              <a:buNone/>
            </a:pPr>
            <a:r>
              <a:rPr lang="en-PH" sz="3000" dirty="0">
                <a:solidFill>
                  <a:schemeClr val="bg1"/>
                </a:solidFill>
              </a:rPr>
              <a:t>using </a:t>
            </a:r>
            <a:r>
              <a:rPr lang="en-PH" sz="3000" dirty="0">
                <a:solidFill>
                  <a:srgbClr val="FFC000"/>
                </a:solidFill>
              </a:rPr>
              <a:t>.</a:t>
            </a:r>
            <a:r>
              <a:rPr lang="en-PH" sz="3000" dirty="0" err="1">
                <a:solidFill>
                  <a:srgbClr val="FFC000"/>
                </a:solidFill>
                <a:latin typeface="Consolas" panose="020B0609020204030204" pitchFamily="49" charset="0"/>
              </a:rPr>
              <a:t>load_data</a:t>
            </a:r>
            <a:r>
              <a:rPr lang="en-PH" sz="3000" dirty="0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  <a:endParaRPr lang="en-PH" sz="3000" b="0" i="0" u="none" strike="noStrike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77DE786-209D-6A86-8BD9-2B969A1A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45" y="0"/>
            <a:ext cx="7273255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FA6C46-E68F-BB4C-0A01-D9E38C1B7A3B}"/>
              </a:ext>
            </a:extLst>
          </p:cNvPr>
          <p:cNvSpPr/>
          <p:nvPr/>
        </p:nvSpPr>
        <p:spPr>
          <a:xfrm>
            <a:off x="5904281" y="1725295"/>
            <a:ext cx="5641040" cy="7799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4D23B73-433F-56DB-F3AD-E4067AEAAB4D}"/>
              </a:ext>
            </a:extLst>
          </p:cNvPr>
          <p:cNvSpPr/>
          <p:nvPr/>
        </p:nvSpPr>
        <p:spPr>
          <a:xfrm>
            <a:off x="4390060" y="1872943"/>
            <a:ext cx="1150127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220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C8BE19-19CC-5695-6498-8502B7A64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085146-0BEF-95AC-E596-36DEA5A74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16" y="2575339"/>
            <a:ext cx="4193512" cy="139945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sz="3000" dirty="0">
                <a:solidFill>
                  <a:schemeClr val="bg1"/>
                </a:solidFill>
              </a:rPr>
              <a:t>3. We can b</a:t>
            </a:r>
            <a:r>
              <a:rPr lang="en-PH" sz="3000" b="0" i="0" u="none" strike="noStrike" dirty="0">
                <a:solidFill>
                  <a:schemeClr val="bg1"/>
                </a:solidFill>
                <a:effectLst/>
              </a:rPr>
              <a:t>uild </a:t>
            </a:r>
            <a:r>
              <a:rPr lang="en-PH" sz="3000" dirty="0">
                <a:solidFill>
                  <a:schemeClr val="bg1"/>
                </a:solidFill>
              </a:rPr>
              <a:t>a neural network and defining its layers</a:t>
            </a:r>
            <a:endParaRPr lang="en-PH" sz="3000" b="0" i="0" u="none" strike="noStrike" dirty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PH" sz="3000" dirty="0">
                <a:solidFill>
                  <a:schemeClr val="bg1"/>
                </a:solidFill>
              </a:rPr>
              <a:t>using </a:t>
            </a:r>
            <a:r>
              <a:rPr lang="en-PH" sz="3000" dirty="0">
                <a:solidFill>
                  <a:srgbClr val="FFC000"/>
                </a:solidFill>
              </a:rPr>
              <a:t>.</a:t>
            </a:r>
            <a:r>
              <a:rPr lang="en-PH" sz="3000" dirty="0">
                <a:solidFill>
                  <a:srgbClr val="FFC000"/>
                </a:solidFill>
                <a:latin typeface="Consolas" panose="020B0609020204030204" pitchFamily="49" charset="0"/>
              </a:rPr>
              <a:t>Sequential()</a:t>
            </a:r>
            <a:endParaRPr lang="en-PH" sz="3000" b="0" i="0" u="none" strike="noStrike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6ED4EC8-9425-0075-E65D-23F0D634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45" y="0"/>
            <a:ext cx="7273255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C9268C-20E6-9F9A-7592-8783F89848EA}"/>
              </a:ext>
            </a:extLst>
          </p:cNvPr>
          <p:cNvSpPr/>
          <p:nvPr/>
        </p:nvSpPr>
        <p:spPr>
          <a:xfrm>
            <a:off x="5950324" y="2489125"/>
            <a:ext cx="4982135" cy="15718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2E0311A-3222-1D6C-488D-7F133A5721BE}"/>
              </a:ext>
            </a:extLst>
          </p:cNvPr>
          <p:cNvSpPr/>
          <p:nvPr/>
        </p:nvSpPr>
        <p:spPr>
          <a:xfrm>
            <a:off x="4391383" y="3032752"/>
            <a:ext cx="1150127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725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439A69-92DC-D3DD-0281-AE32942BF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12C929-4C41-06E8-CF71-8F4527EAF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15" y="3510020"/>
            <a:ext cx="4193512" cy="211768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sz="3000" dirty="0">
                <a:solidFill>
                  <a:schemeClr val="bg1"/>
                </a:solidFill>
              </a:rPr>
              <a:t>4. We can define the optimizer, loss function and metrics of the neural network using </a:t>
            </a:r>
            <a:r>
              <a:rPr lang="en-PH" sz="3000" dirty="0">
                <a:solidFill>
                  <a:srgbClr val="FFC000"/>
                </a:solidFill>
              </a:rPr>
              <a:t>.</a:t>
            </a:r>
            <a:r>
              <a:rPr lang="en-PH" sz="3000" dirty="0">
                <a:solidFill>
                  <a:srgbClr val="FFC000"/>
                </a:solidFill>
                <a:latin typeface="Consolas" panose="020B0609020204030204" pitchFamily="49" charset="0"/>
              </a:rPr>
              <a:t>compile()</a:t>
            </a:r>
            <a:endParaRPr lang="en-PH" sz="3000" b="0" i="0" u="none" strike="noStrike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A0393D1-F81A-632C-ABB6-3B8FCDB4A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45" y="0"/>
            <a:ext cx="7273255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1E9850-13C9-5F37-A880-C42B8347BA39}"/>
              </a:ext>
            </a:extLst>
          </p:cNvPr>
          <p:cNvSpPr/>
          <p:nvPr/>
        </p:nvSpPr>
        <p:spPr>
          <a:xfrm>
            <a:off x="5930154" y="4141920"/>
            <a:ext cx="4282888" cy="8538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C7AAB63-7F5E-57E0-22C8-B0FB9F7EA6F9}"/>
              </a:ext>
            </a:extLst>
          </p:cNvPr>
          <p:cNvSpPr/>
          <p:nvPr/>
        </p:nvSpPr>
        <p:spPr>
          <a:xfrm>
            <a:off x="4437529" y="4326547"/>
            <a:ext cx="1150127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403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68EECC-4A5F-F837-B9F0-536F467ED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ED51CB3-DE72-DC3D-D988-35449702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82" y="4548581"/>
            <a:ext cx="4193512" cy="174116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sz="3000" dirty="0">
                <a:solidFill>
                  <a:schemeClr val="bg1"/>
                </a:solidFill>
              </a:rPr>
              <a:t>5. We can train the neural network using </a:t>
            </a:r>
            <a:r>
              <a:rPr lang="en-PH" sz="3000" dirty="0">
                <a:solidFill>
                  <a:srgbClr val="FFC000"/>
                </a:solidFill>
              </a:rPr>
              <a:t>.</a:t>
            </a:r>
            <a:r>
              <a:rPr lang="en-PH" sz="3000" dirty="0">
                <a:solidFill>
                  <a:srgbClr val="FFC000"/>
                </a:solidFill>
                <a:latin typeface="Consolas" panose="020B0609020204030204" pitchFamily="49" charset="0"/>
              </a:rPr>
              <a:t>fit()</a:t>
            </a:r>
            <a:r>
              <a:rPr lang="en-PH" sz="3000" dirty="0">
                <a:solidFill>
                  <a:schemeClr val="bg1"/>
                </a:solidFill>
              </a:rPr>
              <a:t>and evaluate it using </a:t>
            </a:r>
            <a:r>
              <a:rPr lang="en-PH" sz="3000" dirty="0">
                <a:solidFill>
                  <a:srgbClr val="FFC000"/>
                </a:solidFill>
              </a:rPr>
              <a:t>.</a:t>
            </a:r>
            <a:r>
              <a:rPr lang="en-PH" sz="3000" dirty="0">
                <a:solidFill>
                  <a:srgbClr val="FFC000"/>
                </a:solidFill>
                <a:latin typeface="Consolas" panose="020B0609020204030204" pitchFamily="49" charset="0"/>
              </a:rPr>
              <a:t>evaluate()</a:t>
            </a:r>
            <a:endParaRPr lang="en-PH" sz="3000" b="0" i="0" u="none" strike="noStrike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05492A6-BDF9-1642-6D69-5D3CAFE9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45" y="0"/>
            <a:ext cx="727325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40C415-CC2F-0C63-49EC-791DAFD2106B}"/>
              </a:ext>
            </a:extLst>
          </p:cNvPr>
          <p:cNvSpPr/>
          <p:nvPr/>
        </p:nvSpPr>
        <p:spPr>
          <a:xfrm>
            <a:off x="5957048" y="5103159"/>
            <a:ext cx="4282888" cy="6320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0638439-4CAA-3834-A396-4F5C50DB6969}"/>
              </a:ext>
            </a:extLst>
          </p:cNvPr>
          <p:cNvSpPr/>
          <p:nvPr/>
        </p:nvSpPr>
        <p:spPr>
          <a:xfrm>
            <a:off x="4511487" y="5176849"/>
            <a:ext cx="1150127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856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63D8CF-C9E9-F05A-8674-33D917DDD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19F455C-CE6E-C71C-CB22-9321D3E3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73" y="5538564"/>
            <a:ext cx="4193512" cy="95126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sz="3000" dirty="0">
                <a:solidFill>
                  <a:schemeClr val="bg1"/>
                </a:solidFill>
              </a:rPr>
              <a:t>6. We can save our trained model using </a:t>
            </a:r>
            <a:r>
              <a:rPr lang="en-PH" sz="3000" dirty="0">
                <a:solidFill>
                  <a:srgbClr val="FFC000"/>
                </a:solidFill>
              </a:rPr>
              <a:t>.</a:t>
            </a:r>
            <a:r>
              <a:rPr lang="en-PH" sz="3000" dirty="0">
                <a:solidFill>
                  <a:srgbClr val="FFC000"/>
                </a:solidFill>
                <a:latin typeface="Consolas" panose="020B0609020204030204" pitchFamily="49" charset="0"/>
              </a:rPr>
              <a:t>save()</a:t>
            </a:r>
            <a:endParaRPr lang="en-PH" sz="3000" b="0" i="0" u="none" strike="noStrike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E0C6AD8-70A2-B328-DA7A-B2DBD252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745" y="0"/>
            <a:ext cx="727325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C72BBB-7C2E-8CB6-3CB5-134836A44AEF}"/>
              </a:ext>
            </a:extLst>
          </p:cNvPr>
          <p:cNvSpPr/>
          <p:nvPr/>
        </p:nvSpPr>
        <p:spPr>
          <a:xfrm>
            <a:off x="5990666" y="5809129"/>
            <a:ext cx="2884393" cy="4101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FA6B3E5-06E9-50DF-D949-7D15A09B49A2}"/>
              </a:ext>
            </a:extLst>
          </p:cNvPr>
          <p:cNvSpPr/>
          <p:nvPr/>
        </p:nvSpPr>
        <p:spPr>
          <a:xfrm>
            <a:off x="4444252" y="5771881"/>
            <a:ext cx="1150127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3949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864EFA-E1BF-C198-C490-5CDE2401A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24FA92-0A84-D303-18F8-F4EC6727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67" y="1076033"/>
            <a:ext cx="3074890" cy="17411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sz="3000" dirty="0">
                <a:solidFill>
                  <a:schemeClr val="bg1"/>
                </a:solidFill>
              </a:rPr>
              <a:t>7. We can load any saved model using </a:t>
            </a:r>
            <a:r>
              <a:rPr lang="en-PH" sz="3000" dirty="0">
                <a:solidFill>
                  <a:srgbClr val="FFC000"/>
                </a:solidFill>
              </a:rPr>
              <a:t>.</a:t>
            </a:r>
            <a:r>
              <a:rPr lang="en-PH" sz="3000" dirty="0" err="1">
                <a:solidFill>
                  <a:srgbClr val="FFC000"/>
                </a:solidFill>
                <a:latin typeface="Consolas" panose="020B0609020204030204" pitchFamily="49" charset="0"/>
              </a:rPr>
              <a:t>load_model</a:t>
            </a:r>
            <a:r>
              <a:rPr lang="en-PH" sz="3000" dirty="0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  <a:endParaRPr lang="en-PH" sz="3000" b="0" i="0" u="none" strike="noStrike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74F8C8B-8DB0-D176-0236-E2C13BDAD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503" y="0"/>
            <a:ext cx="8517350" cy="4320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4BC41D-356D-08D7-8A92-EF16DC423F3E}"/>
              </a:ext>
            </a:extLst>
          </p:cNvPr>
          <p:cNvSpPr/>
          <p:nvPr/>
        </p:nvSpPr>
        <p:spPr>
          <a:xfrm>
            <a:off x="4664437" y="1472454"/>
            <a:ext cx="6765563" cy="269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0EC741-0835-41DA-9C38-17A1602535B4}"/>
              </a:ext>
            </a:extLst>
          </p:cNvPr>
          <p:cNvSpPr/>
          <p:nvPr/>
        </p:nvSpPr>
        <p:spPr>
          <a:xfrm>
            <a:off x="3104476" y="1257627"/>
            <a:ext cx="1111515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220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A1E35F-45B8-4854-8CBA-B0A112161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507C8D-9F3D-524F-5EF3-32621B12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17" y="1781545"/>
            <a:ext cx="3316871" cy="2474449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PH" sz="3000" dirty="0">
                <a:solidFill>
                  <a:schemeClr val="bg1"/>
                </a:solidFill>
              </a:rPr>
              <a:t>8. We can evaluate the loaded model and use it to predict an output by using </a:t>
            </a:r>
            <a:r>
              <a:rPr lang="en-PH" sz="3000" dirty="0">
                <a:solidFill>
                  <a:srgbClr val="FFC000"/>
                </a:solidFill>
                <a:latin typeface="Consolas" panose="020B0609020204030204" pitchFamily="49" charset="0"/>
              </a:rPr>
              <a:t>.predict()</a:t>
            </a:r>
          </a:p>
        </p:txBody>
      </p:sp>
      <p:pic>
        <p:nvPicPr>
          <p:cNvPr id="14" name="Picture 1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1A98D5B-FB97-6EF7-F920-7BB87DC3E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503" y="0"/>
            <a:ext cx="8517350" cy="432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5291C5-AF05-154F-863C-319643F52168}"/>
              </a:ext>
            </a:extLst>
          </p:cNvPr>
          <p:cNvSpPr/>
          <p:nvPr/>
        </p:nvSpPr>
        <p:spPr>
          <a:xfrm>
            <a:off x="4717778" y="1850671"/>
            <a:ext cx="6671882" cy="1749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A8A2D75-0D4F-9975-5E03-49F195115657}"/>
              </a:ext>
            </a:extLst>
          </p:cNvPr>
          <p:cNvSpPr/>
          <p:nvPr/>
        </p:nvSpPr>
        <p:spPr>
          <a:xfrm>
            <a:off x="3274393" y="2369451"/>
            <a:ext cx="1150127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387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FD6-421F-F3A5-65F6-641E4905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349A-24A8-25DB-3807-B1004D59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369"/>
            <a:ext cx="10515600" cy="31121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500" b="1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500" b="1" dirty="0"/>
              <a:t>What is TensorFlow?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500" b="1" dirty="0"/>
              <a:t>What is a Tensor?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500" b="1" dirty="0"/>
              <a:t>Building a model using TensorFlow</a:t>
            </a:r>
          </a:p>
        </p:txBody>
      </p:sp>
    </p:spTree>
    <p:extLst>
      <p:ext uri="{BB962C8B-B14F-4D97-AF65-F5344CB8AC3E}">
        <p14:creationId xmlns:p14="http://schemas.microsoft.com/office/powerpoint/2010/main" val="212905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700E2-D864-2036-DB27-22292DA54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E997-DB9F-66B9-A597-D8656C9B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15B7-F0BB-B402-4064-0B302603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369"/>
            <a:ext cx="7505700" cy="423013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sz="3000" dirty="0"/>
              <a:t>TensorFlow 2.0 is a library that provides a comprehensive ecosystem of tools for developers, researchers, and organizations who want to build scalable Machine Learning and Deep Learning applications.</a:t>
            </a:r>
          </a:p>
          <a:p>
            <a:pPr marL="0" indent="0" algn="l">
              <a:buNone/>
            </a:pPr>
            <a:endParaRPr lang="en-PH" sz="3000" dirty="0"/>
          </a:p>
          <a:p>
            <a:pPr marL="0" indent="0">
              <a:buNone/>
            </a:pPr>
            <a:endParaRPr lang="en-PH" sz="3000" dirty="0"/>
          </a:p>
        </p:txBody>
      </p:sp>
      <p:pic>
        <p:nvPicPr>
          <p:cNvPr id="4" name="Picture 3" descr="A logo with a triangle and a letter&#10;&#10;Description automatically generated with medium confidence">
            <a:extLst>
              <a:ext uri="{FF2B5EF4-FFF2-40B4-BE49-F238E27FC236}">
                <a16:creationId xmlns:a16="http://schemas.microsoft.com/office/drawing/2014/main" id="{1D8694A0-7A40-5DD6-F072-6EA387FCF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306" y="1352947"/>
            <a:ext cx="2577737" cy="2577737"/>
          </a:xfrm>
          <a:prstGeom prst="rect">
            <a:avLst/>
          </a:prstGeom>
        </p:spPr>
      </p:pic>
      <p:pic>
        <p:nvPicPr>
          <p:cNvPr id="5" name="Picture 4" descr="A logo with colorful circles&#10;&#10;Description automatically generated">
            <a:extLst>
              <a:ext uri="{FF2B5EF4-FFF2-40B4-BE49-F238E27FC236}">
                <a16:creationId xmlns:a16="http://schemas.microsoft.com/office/drawing/2014/main" id="{FE19AD1C-16F4-5AE7-6FE1-5B14DC602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419" y="3429000"/>
            <a:ext cx="3719087" cy="27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A7B7C-1B89-76FD-F35F-7E9EC7068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51B1-4BF6-7211-BEFC-FAA92DDC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073E-985E-7A03-E983-0DD302E9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369"/>
            <a:ext cx="7505700" cy="423013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sz="3000" b="0" i="0" u="none" strike="noStrike" dirty="0">
                <a:effectLst/>
              </a:rPr>
              <a:t>TensorFlow is a popular open-source library released in 2015 by the </a:t>
            </a:r>
            <a:r>
              <a:rPr lang="en-PH" sz="3000" b="1" i="0" u="none" strike="noStrike" dirty="0">
                <a:solidFill>
                  <a:srgbClr val="0070C0"/>
                </a:solidFill>
                <a:effectLst/>
              </a:rPr>
              <a:t>Google Brain </a:t>
            </a:r>
            <a:r>
              <a:rPr lang="en-PH" sz="3000" b="0" i="0" u="none" strike="noStrike" dirty="0">
                <a:effectLst/>
              </a:rPr>
              <a:t>team for building </a:t>
            </a:r>
            <a:r>
              <a:rPr lang="en-PH" sz="3000" dirty="0"/>
              <a:t>machine learning </a:t>
            </a:r>
            <a:r>
              <a:rPr lang="en-PH" sz="3000" b="0" i="0" u="none" strike="noStrike" dirty="0">
                <a:effectLst/>
              </a:rPr>
              <a:t>and deep learning models.</a:t>
            </a:r>
          </a:p>
        </p:txBody>
      </p:sp>
      <p:pic>
        <p:nvPicPr>
          <p:cNvPr id="4" name="Picture 3" descr="A logo with a triangle and a letter&#10;&#10;Description automatically generated with medium confidence">
            <a:extLst>
              <a:ext uri="{FF2B5EF4-FFF2-40B4-BE49-F238E27FC236}">
                <a16:creationId xmlns:a16="http://schemas.microsoft.com/office/drawing/2014/main" id="{E0ECF05A-7F14-F32A-F544-F9D041CF8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306" y="1352947"/>
            <a:ext cx="2577737" cy="2577737"/>
          </a:xfrm>
          <a:prstGeom prst="rect">
            <a:avLst/>
          </a:prstGeom>
        </p:spPr>
      </p:pic>
      <p:pic>
        <p:nvPicPr>
          <p:cNvPr id="5" name="Picture 4" descr="A logo with colorful circles&#10;&#10;Description automatically generated">
            <a:extLst>
              <a:ext uri="{FF2B5EF4-FFF2-40B4-BE49-F238E27FC236}">
                <a16:creationId xmlns:a16="http://schemas.microsoft.com/office/drawing/2014/main" id="{EF37BAB4-0FCF-A182-D81F-EE812CFA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419" y="3429000"/>
            <a:ext cx="3719087" cy="27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8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21843-EE7A-2649-00F8-F14297E46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D1D4-3708-21D8-46AA-600C7F1B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589D-DC7A-F189-EDB4-B1B67C5F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369"/>
            <a:ext cx="7505700" cy="423013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sz="3000" b="0" i="0" u="none" strike="noStrike" dirty="0">
                <a:effectLst/>
              </a:rPr>
              <a:t>It is based on </a:t>
            </a:r>
            <a:r>
              <a:rPr lang="en-PH" sz="3000" b="1" i="0" u="none" strike="noStrike" dirty="0">
                <a:solidFill>
                  <a:srgbClr val="0070C0"/>
                </a:solidFill>
                <a:effectLst/>
              </a:rPr>
              <a:t>Python programming language </a:t>
            </a:r>
            <a:r>
              <a:rPr lang="en-PH" sz="3000" b="0" i="0" u="none" strike="noStrike" dirty="0">
                <a:effectLst/>
              </a:rPr>
              <a:t>and performs numerical computations using data flow graphs to build models.</a:t>
            </a:r>
          </a:p>
        </p:txBody>
      </p:sp>
      <p:pic>
        <p:nvPicPr>
          <p:cNvPr id="4" name="Picture 3" descr="A logo with a triangle and a letter&#10;&#10;Description automatically generated with medium confidence">
            <a:extLst>
              <a:ext uri="{FF2B5EF4-FFF2-40B4-BE49-F238E27FC236}">
                <a16:creationId xmlns:a16="http://schemas.microsoft.com/office/drawing/2014/main" id="{E3C81EA6-1451-5C30-9A54-2E9341BDB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306" y="1352947"/>
            <a:ext cx="2577737" cy="2577737"/>
          </a:xfrm>
          <a:prstGeom prst="rect">
            <a:avLst/>
          </a:prstGeom>
        </p:spPr>
      </p:pic>
      <p:pic>
        <p:nvPicPr>
          <p:cNvPr id="5" name="Picture 4" descr="A logo with colorful circles&#10;&#10;Description automatically generated">
            <a:extLst>
              <a:ext uri="{FF2B5EF4-FFF2-40B4-BE49-F238E27FC236}">
                <a16:creationId xmlns:a16="http://schemas.microsoft.com/office/drawing/2014/main" id="{396914F8-A3AA-D303-6F53-F89AA3AE6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419" y="3429000"/>
            <a:ext cx="3719087" cy="27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1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9CB0E-D650-028E-B3FE-C8CF01DD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7D6E-0411-7725-F80C-88E4BAEF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a Tensor?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1B09-D541-255E-A734-B0CB0E065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369"/>
            <a:ext cx="10515600" cy="423013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sz="3200" dirty="0">
                <a:latin typeface="+mn-lt"/>
              </a:rPr>
              <a:t>TensorFlow is derived from its core component known as a </a:t>
            </a:r>
            <a:r>
              <a:rPr lang="en-PH" sz="3200" b="1" dirty="0">
                <a:solidFill>
                  <a:srgbClr val="00B050"/>
                </a:solidFill>
                <a:latin typeface="+mn-lt"/>
              </a:rPr>
              <a:t>tensor</a:t>
            </a:r>
            <a:r>
              <a:rPr lang="en-PH" sz="3200" dirty="0">
                <a:latin typeface="+mn-lt"/>
              </a:rPr>
              <a:t>. </a:t>
            </a:r>
          </a:p>
          <a:p>
            <a:pPr algn="l"/>
            <a:endParaRPr lang="en-PH" sz="3200" dirty="0">
              <a:latin typeface="+mn-lt"/>
            </a:endParaRPr>
          </a:p>
          <a:p>
            <a:pPr marL="0" indent="0" algn="l">
              <a:buNone/>
            </a:pPr>
            <a:r>
              <a:rPr lang="en-US" sz="3200" dirty="0"/>
              <a:t>In TensorFlow, tensors are the </a:t>
            </a:r>
            <a:r>
              <a:rPr lang="en-US" sz="3200" b="1" dirty="0">
                <a:solidFill>
                  <a:srgbClr val="0070C0"/>
                </a:solidFill>
              </a:rPr>
              <a:t>basic building blocks used to represent data</a:t>
            </a:r>
            <a:r>
              <a:rPr lang="en-US" sz="3200" dirty="0"/>
              <a:t>. A tensor can be thought of as a </a:t>
            </a:r>
            <a:r>
              <a:rPr lang="en-US" sz="3200" b="1" dirty="0">
                <a:solidFill>
                  <a:srgbClr val="0070C0"/>
                </a:solidFill>
              </a:rPr>
              <a:t>multi-dimensional array</a:t>
            </a:r>
            <a:r>
              <a:rPr lang="en-US" sz="3200" dirty="0"/>
              <a:t>, similar to a matrix but with an arbitrary number of dimensions. 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57116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C220C-4947-8AB9-7980-8383A034E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E742-8831-225A-BD84-CC6F0D77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a Tensor?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0957B-84B7-6E4C-0B92-56023603C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369"/>
            <a:ext cx="10515600" cy="423013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/>
              <a:t>Tensors can hold various data types, including integers, floating-point numbers, and strings.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87511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8E283-ADDC-A14C-FB06-AED4467B9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135A-72FD-CD31-73F2-BD67E1B5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a Tensor?</a:t>
            </a:r>
          </a:p>
        </p:txBody>
      </p:sp>
      <p:pic>
        <p:nvPicPr>
          <p:cNvPr id="7" name="Picture 6" descr="A group of rectangular objects with text&#10;&#10;Description automatically generated with medium confidence">
            <a:extLst>
              <a:ext uri="{FF2B5EF4-FFF2-40B4-BE49-F238E27FC236}">
                <a16:creationId xmlns:a16="http://schemas.microsoft.com/office/drawing/2014/main" id="{D50E85F2-FDF3-35D9-B23E-C54FDDD9F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5145"/>
          <a:stretch/>
        </p:blipFill>
        <p:spPr>
          <a:xfrm>
            <a:off x="1576442" y="2463828"/>
            <a:ext cx="1112076" cy="2834937"/>
          </a:xfrm>
          <a:prstGeom prst="rect">
            <a:avLst/>
          </a:prstGeom>
        </p:spPr>
      </p:pic>
      <p:pic>
        <p:nvPicPr>
          <p:cNvPr id="8" name="Picture 7" descr="A group of rectangular objects with text&#10;&#10;Description automatically generated with medium confidence">
            <a:extLst>
              <a:ext uri="{FF2B5EF4-FFF2-40B4-BE49-F238E27FC236}">
                <a16:creationId xmlns:a16="http://schemas.microsoft.com/office/drawing/2014/main" id="{656BD326-1DAD-378A-1E97-C7828B37C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98" r="58472"/>
          <a:stretch/>
        </p:blipFill>
        <p:spPr>
          <a:xfrm>
            <a:off x="3422277" y="2463829"/>
            <a:ext cx="1761565" cy="2834937"/>
          </a:xfrm>
          <a:prstGeom prst="rect">
            <a:avLst/>
          </a:prstGeom>
        </p:spPr>
      </p:pic>
      <p:pic>
        <p:nvPicPr>
          <p:cNvPr id="9" name="Picture 8" descr="A group of rectangular objects with text&#10;&#10;Description automatically generated with medium confidence">
            <a:extLst>
              <a:ext uri="{FF2B5EF4-FFF2-40B4-BE49-F238E27FC236}">
                <a16:creationId xmlns:a16="http://schemas.microsoft.com/office/drawing/2014/main" id="{260AAF95-734E-F458-2598-83805534E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774" r="33924"/>
          <a:stretch/>
        </p:blipFill>
        <p:spPr>
          <a:xfrm>
            <a:off x="5917600" y="2463828"/>
            <a:ext cx="1894247" cy="2834937"/>
          </a:xfrm>
          <a:prstGeom prst="rect">
            <a:avLst/>
          </a:prstGeom>
        </p:spPr>
      </p:pic>
      <p:pic>
        <p:nvPicPr>
          <p:cNvPr id="10" name="Picture 9" descr="A group of rectangular objects with text&#10;&#10;Description automatically generated with medium confidence">
            <a:extLst>
              <a:ext uri="{FF2B5EF4-FFF2-40B4-BE49-F238E27FC236}">
                <a16:creationId xmlns:a16="http://schemas.microsoft.com/office/drawing/2014/main" id="{1B4D1F9E-8A25-3860-CD7E-45B0E28E0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393"/>
          <a:stretch/>
        </p:blipFill>
        <p:spPr>
          <a:xfrm>
            <a:off x="8545606" y="2463828"/>
            <a:ext cx="2441094" cy="28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4832-8FF3-803F-BB5B-A2DF54EC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How to build a model using TensorFlow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4F1AF-1C19-F63F-4A53-EB867FD2D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588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3691</TotalTime>
  <Words>327</Words>
  <Application>Microsoft Office PowerPoint</Application>
  <PresentationFormat>Widescreen</PresentationFormat>
  <Paragraphs>35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Consolas</vt:lpstr>
      <vt:lpstr>Wingdings</vt:lpstr>
      <vt:lpstr>Office Theme</vt:lpstr>
      <vt:lpstr>TensorFlow 2.0</vt:lpstr>
      <vt:lpstr>Outline</vt:lpstr>
      <vt:lpstr>TensorFlow</vt:lpstr>
      <vt:lpstr>TensorFlow</vt:lpstr>
      <vt:lpstr>TensorFlow</vt:lpstr>
      <vt:lpstr>What is a Tensor?</vt:lpstr>
      <vt:lpstr>What is a Tensor?</vt:lpstr>
      <vt:lpstr>What is a Tensor?</vt:lpstr>
      <vt:lpstr>How to build a model using TensorFlow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537</cp:revision>
  <dcterms:created xsi:type="dcterms:W3CDTF">2024-08-08T01:29:50Z</dcterms:created>
  <dcterms:modified xsi:type="dcterms:W3CDTF">2025-03-21T00:57:48Z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