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ink/ink11.xml" ContentType="application/inkml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ink/ink12.xml" ContentType="application/inkml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ink/ink13.xml" ContentType="application/inkml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ink/ink14.xml" ContentType="application/inkml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notesSlides/notesSlide10.xml" ContentType="application/vnd.openxmlformats-officedocument.presentationml.notesSl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ink/ink28.xml" ContentType="application/inkml+xml"/>
  <Override PartName="/ppt/ink/ink29.xml" ContentType="application/inkml+xml"/>
  <Override PartName="/ppt/notesSlides/notesSlide13.xml" ContentType="application/vnd.openxmlformats-officedocument.presentationml.notesSlid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ink/ink30.xml" ContentType="application/inkml+xml"/>
  <Override PartName="/ppt/ink/ink31.xml" ContentType="application/inkml+xml"/>
  <Override PartName="/ppt/notesSlides/notesSlide1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15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16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17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notesSlides/notesSlide18.xml" ContentType="application/vnd.openxmlformats-officedocument.presentationml.notesSlid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19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notesSlides/notesSlide20.xml" ContentType="application/vnd.openxmlformats-officedocument.presentationml.notesSlid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21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notesSlides/notesSlide22.xml" ContentType="application/vnd.openxmlformats-officedocument.presentationml.notesSlid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notesSlides/notesSlide23.xml" ContentType="application/vnd.openxmlformats-officedocument.presentationml.notesSlid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notesSlides/notesSlide24.xml" ContentType="application/vnd.openxmlformats-officedocument.presentationml.notesSlid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25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26.xml" ContentType="application/vnd.openxmlformats-officedocument.presentationml.notesSl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27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28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29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30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notesSlides/notesSlide31.xml" ContentType="application/vnd.openxmlformats-officedocument.presentationml.notesSlid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notesSlides/notesSlide32.xml" ContentType="application/vnd.openxmlformats-officedocument.presentationml.notesSlid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notesSlides/notesSlide33.xml" ContentType="application/vnd.openxmlformats-officedocument.presentationml.notesSlid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notesSlides/notesSlide34.xml" ContentType="application/vnd.openxmlformats-officedocument.presentationml.notesSlid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notesSlides/notesSlide35.xml" ContentType="application/vnd.openxmlformats-officedocument.presentationml.notesSlid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notesSlides/notesSlide36.xml" ContentType="application/vnd.openxmlformats-officedocument.presentationml.notesSlid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notesSlides/notesSlide37.xml" ContentType="application/vnd.openxmlformats-officedocument.presentationml.notesSlid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notesSlides/notesSlide38.xml" ContentType="application/vnd.openxmlformats-officedocument.presentationml.notesSlid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notesSlides/notesSlide39.xml" ContentType="application/vnd.openxmlformats-officedocument.presentationml.notesSlid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notesSlides/notesSlide40.xml" ContentType="application/vnd.openxmlformats-officedocument.presentationml.notesSlid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41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42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3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notesSlides/notesSlide45.xml" ContentType="application/vnd.openxmlformats-officedocument.presentationml.notesSlid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6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notesSlides/notesSlide47.xml" ContentType="application/vnd.openxmlformats-officedocument.presentationml.notesSlid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8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257" r:id="rId2"/>
    <p:sldId id="263" r:id="rId3"/>
    <p:sldId id="592" r:id="rId4"/>
    <p:sldId id="533" r:id="rId5"/>
    <p:sldId id="593" r:id="rId6"/>
    <p:sldId id="594" r:id="rId7"/>
    <p:sldId id="595" r:id="rId8"/>
    <p:sldId id="596" r:id="rId9"/>
    <p:sldId id="597" r:id="rId10"/>
    <p:sldId id="591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4" r:id="rId27"/>
    <p:sldId id="613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5" r:id="rId38"/>
    <p:sldId id="626" r:id="rId39"/>
    <p:sldId id="627" r:id="rId40"/>
    <p:sldId id="630" r:id="rId41"/>
    <p:sldId id="631" r:id="rId42"/>
    <p:sldId id="628" r:id="rId43"/>
    <p:sldId id="629" r:id="rId44"/>
    <p:sldId id="632" r:id="rId45"/>
    <p:sldId id="633" r:id="rId46"/>
    <p:sldId id="635" r:id="rId47"/>
    <p:sldId id="634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4" r:id="rId56"/>
    <p:sldId id="643" r:id="rId57"/>
    <p:sldId id="645" r:id="rId58"/>
    <p:sldId id="646" r:id="rId59"/>
    <p:sldId id="647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661" r:id="rId73"/>
    <p:sldId id="662" r:id="rId74"/>
    <p:sldId id="663" r:id="rId75"/>
    <p:sldId id="664" r:id="rId76"/>
    <p:sldId id="665" r:id="rId77"/>
    <p:sldId id="666" r:id="rId78"/>
    <p:sldId id="667" r:id="rId79"/>
    <p:sldId id="668" r:id="rId80"/>
    <p:sldId id="669" r:id="rId81"/>
    <p:sldId id="670" r:id="rId82"/>
    <p:sldId id="671" r:id="rId83"/>
    <p:sldId id="672" r:id="rId84"/>
    <p:sldId id="673" r:id="rId85"/>
    <p:sldId id="674" r:id="rId86"/>
    <p:sldId id="675" r:id="rId87"/>
    <p:sldId id="676" r:id="rId88"/>
    <p:sldId id="677" r:id="rId89"/>
    <p:sldId id="678" r:id="rId90"/>
    <p:sldId id="679" r:id="rId91"/>
    <p:sldId id="681" r:id="rId92"/>
    <p:sldId id="680" r:id="rId93"/>
    <p:sldId id="682" r:id="rId94"/>
    <p:sldId id="684" r:id="rId95"/>
    <p:sldId id="683" r:id="rId96"/>
    <p:sldId id="685" r:id="rId97"/>
    <p:sldId id="686" r:id="rId98"/>
    <p:sldId id="687" r:id="rId99"/>
    <p:sldId id="688" r:id="rId100"/>
    <p:sldId id="689" r:id="rId101"/>
    <p:sldId id="690" r:id="rId102"/>
    <p:sldId id="691" r:id="rId103"/>
    <p:sldId id="692" r:id="rId104"/>
    <p:sldId id="693" r:id="rId105"/>
    <p:sldId id="694" r:id="rId106"/>
    <p:sldId id="69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1" d="100"/>
          <a:sy n="141" d="100"/>
        </p:scale>
        <p:origin x="16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C50-417D-B72E-A6076586F739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C50-417D-B72E-A6076586F73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1.2</c:v>
                </c:pt>
                <c:pt idx="6">
                  <c:v>1.3</c:v>
                </c:pt>
                <c:pt idx="7">
                  <c:v>1.5</c:v>
                </c:pt>
                <c:pt idx="8">
                  <c:v>1.8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1.1000000000000001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EE3-496B-8561-57135FF5BB2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EE3-496B-8561-57135FF5BB2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EE3-496B-8561-57135FF5BB22}"/>
              </c:ext>
            </c:extLst>
          </c:dPt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1.5</c:v>
                </c:pt>
                <c:pt idx="10">
                  <c:v>1.8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0.35</c:v>
                </c:pt>
                <c:pt idx="6">
                  <c:v>0.35</c:v>
                </c:pt>
                <c:pt idx="7">
                  <c:v>0.4</c:v>
                </c:pt>
                <c:pt idx="8">
                  <c:v>0.5</c:v>
                </c:pt>
                <c:pt idx="9">
                  <c:v>1.1000000000000001</c:v>
                </c:pt>
                <c:pt idx="1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F-4624-83BC-7BBF5291682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4EF-4624-83BC-7BBF5291682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4EF-4624-83BC-7BBF5291682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4EF-4624-83BC-7BBF5291682E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4EF-4624-83BC-7BBF5291682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4EF-4624-83BC-7BBF5291682E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4EF-4624-83BC-7BBF5291682E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4EF-4624-83BC-7BBF5291682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0.9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0.35</c:v>
                </c:pt>
                <c:pt idx="1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120 24575,'-194'-3'0,"-208"7"0,178 33 0,100-13 0,81-14 0,-84 31 0,-12 3 0,31-19 0,-163 62 0,32 7 0,131-58 0,71-25 0,-1 1 0,2 2 0,0 2 0,0 2 0,-37 24 0,28-13 0,-55 27 0,65-39 0,1 2 0,1 1 0,-52 42 0,76-53 0,0 0 0,0 1 0,0 0 0,1 0 0,1 1 0,0 0 0,0 0 0,1 1 0,0-1 0,1 2 0,1-1 0,0 0 0,0 1 0,1 0 0,-2 17 0,2-1 0,1-1 0,1 1 0,5 55 0,-3-74 0,0 0 0,1 0 0,1 0 0,0 0 0,0 0 0,1 0 0,0-1 0,0 1 0,1-1 0,1 0 0,-1-1 0,1 1 0,1-1 0,7 7 0,24 22 0,-21-18 0,1-2 0,1 0 0,1-1 0,0-1 0,43 23 0,-36-23 0,48 33 0,-53-32 0,0-2 0,1 0 0,30 12 0,166 66 0,-158-54 0,-49-29 0,0-1 0,0-1 0,22 10 0,113 36 0,45 18 0,-111-30 0,-44-22 0,53 20 0,175 47 0,-162-42 0,-76-30 0,0-2 0,44 13 0,320 86 0,-299-77 0,28 9 0,-59-28 0,296 81 0,-274-66 0,-51-17 0,58 15 0,317 44 0,-226-42 0,-84-12 0,109 5 0,-185-21 0,1 2 0,0 0 0,31 11 0,31 7 0,156 4 0,-147-16 0,29 2 0,49 2 0,-82-4 0,-7 0 0,-43-4 0,53 1 0,172 17 0,-213-25 0,-32-1 0,0 1 0,1 1 0,-1 1 0,0 1 0,0 1 0,0 0 0,27 9 0,-23-4 0,-1-1 0,1-1 0,1-1 0,-1-1 0,34 1 0,125-7 0,-66-2 0,920 4 0,-640 24 0,636-25-557,-606 25 557,-145-27 0,317 6 0,-454 8 0,65 2 0,107-16 0,353 6 0,-503 7 0,99 3 0,1757-14-12,-2001 3 127,-1 0 0,0 1 0,0 1 0,26 9 0,-24-6-117,0-1 0,1-2 0,28 3 0,80-4 4,94 8-2,100 0 0,-221-13 0,129 16 0,-105-3 0,202-9 0,-147-6 0,-58 3 0,138 3 0,-159 9 0,-54-4 0,57-1 0,856-7 0,-834-11 0,3-1 0,-91 12 0,54-11 0,-22 2 0,-33 4 0,-1-2 0,63-22 0,-57 15 0,67-12 0,-35 12 0,90-33 0,-23 7 0,-123 34 0,-1-1 0,0 0 0,25-15 0,31-14 0,0 7 0,130-72 0,-166 75 0,67-57 0,-9 6 0,-65 51 0,-2-2 0,-1-2 0,-1 0 0,33-48 0,28-30 0,-79 95 0,-1 0 0,0 0 0,-1-1 0,9-19 0,-10 17 0,1 1 0,1 1 0,15-22 0,-15 25 0,-1-1 0,0 0 0,-1-1 0,-1 0 0,0 0 0,-1-1 0,0 0 0,5-23 0,1-18 0,5-59 0,-5 32 0,-4 19 0,-4-1 0,-2 0 0,-8-92 0,4 141 0,-1 1 0,0-1 0,-1 1 0,0 0 0,-1 0 0,-1 0 0,0 1 0,-1 0 0,-10-14 0,-11-16 0,-49-54 0,16 22 0,53 67 0,0 1 0,-1-1 0,0 2 0,0 0 0,0 0 0,-1 0 0,-12-5 0,12 7 0,0-1 0,1 0 0,0-1 0,0 0 0,0 0 0,0-1 0,1 0 0,-8-11 0,4 5 0,0-1 0,-1 2 0,-1 0 0,0 1 0,-25-17 0,-39-36 0,59 49 0,0 2 0,0 0 0,-1 1 0,-1 1 0,0 1 0,-1 0 0,-27-7 0,4 4 0,0 3 0,-60-8 0,54 11 0,-1-3 0,1-3 0,-89-36 0,85 17 0,47 27 0,0 0 0,-1 1 0,0 0 0,0 0 0,0 1 0,-10-3 0,-81-18 0,-1 4 0,-108-8 0,53 6 0,85 12 0,-41-2 0,101 12 0,0 0 0,0-1 0,0-1 0,0 0 0,0 0 0,-12-6 0,11 4 0,0 0 0,0 1 0,0 1 0,0 0 0,-17-1 0,-159-14 0,-79-5 0,192 16 0,-1 3 0,-90 7 0,29 0 0,-48-6 0,-201 7 0,291 6 0,-74 3 0,110-15 0,39 0 0,0 1 0,-1 0 0,1 2 0,-1 1 0,1 0 0,0 2 0,-38 11 0,20-3 0,0-2 0,-1-1 0,0-2 0,-1-1 0,-41-1 0,73-5 0,-190 24 0,110-12 0,-120 2 0,-23 10 0,-1152-25 0,1177 25 0,-1 0 0,186-22 0,1 0 0,0 1 0,0 2 0,-24 7 0,25-6 0,-1 0 0,0-2 0,0 0 0,-33 1 0,-701-7 0,545-23 0,57 27 0,-116-4 0,172-9 0,43 5 0,-53 0 0,-118-6 0,-1 0 0,107 0 0,5 0 0,-63 0 0,-13 1 0,-67-13 0,101 12 0,-5 0 0,144 11 0,-1 0 0,0-2 0,1 0 0,0-1 0,-18-7 0,17 5 0,0 1 0,0 1 0,-1 1 0,-28-3 0,-22 4 0,-71-13 0,89 10 0,-62 2 0,67 3 0,-88-11 0,58 2 0,0 4 0,-126 7 0,61 1 0,-56 0 0,-205-7 0,323-7 0,-26-2 0,-56 16 0,-122-6 0,189-7 0,-70-3 0,-1188 14 0,1142-26 0,-1375 26 0,1540 1 0,-53 10 0,6 0 0,17-2 0,-31 2 0,33-3-1365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1 0,1 1 0,-1 0 0,0 1 0,0 0 0,0 1 0,-1 0 0,16 8 0,17 6 0,107 30 0,-96-32 0,90 36 0,72 35 0,-193-76 0,-1 1 0,-1 0 0,44 31 0,-7-4 0,-34-20 0,0 0 0,-2 2 0,38 40 0,-37-35 0,-15-15 0,-2 1 0,1 0 0,-2 1 0,0 0 0,-1 0 0,-1 1 0,0 0 0,-1 0 0,-1 0 0,-1 0 0,3 23 0,-1 18 0,-4 106 0,-4-85 0,2-51 0,-1 0 0,-2-1 0,-1 1 0,-1-1 0,-1 1 0,-2-2 0,-1 1 0,-1-1 0,-2 0 0,-1 0 0,-17 23 0,-170 204 0,176-222 0,0 0 0,6-6 0,-2-1 0,-36 31 0,-143 116 0,80-62-440,81-69 258,-80 59 0,-10 1 182,81-60 0,-3-1 0,-56 33 0,-157 99-744,37-19 143,148-103 463,-126 69-449,7-12 587,140-72 0,22-11 0,-1-1 0,-1-1 0,-46 16 0,42-20-60,-65 36-1,66-31 54,-64 25 0,-13 6 559,89-37-178,-1-1 0,0-1 0,-38 10 1,14-6-208,-1 1 0,2 3 1,-55 28-1,57-28-73,0-2 1,-89 22 0,61-19-88,-476 123-7,409-104 0,87-23 0,-72 14 0,59-16-187,0 2 0,-97 37-1,-18-3 188,128-38 0,2 2 0,-63 25 0,-256 88 0,326-113 0,-71 21 0,24-8 0,-121 50 0,184-66 62,1-1 0,-2-1 0,-40 6 0,45-10-10,0 0 1,1 2-1,0 1 0,0 0 1,-30 16-1,17-6-52,-1-1 0,-1-2 0,-67 16 0,-26 10 0,114-33 0,0 1 0,-34 21 0,35-18 0,-2-1 0,-31 13 0,-72 25-323,-157 84-1,170-78 336,51-27 5,-102 65 0,-79 54-17,90-58 0,-208 151 0,-28 7-884,229-153 664,-143 84-276,95-51 496,126-84 0,58-33 0,1 1 0,1 1 0,-25 18 0,19-11 171,-2-1 0,-1-1 1,-36 16-1,29-16 224,-57 38 1,-9 4 59,75-45-365,2 0 0,-43 32 0,-61 42-90,-2 2 0,81-49 0,1 2 0,3 3 0,-64 78 0,93-102 0,-41 37 0,42-44 0,1 0 0,1 2 0,-25 35 0,30-38 0,0-1 0,-1 0 0,-26 23 0,-19 21 0,-64 76 0,26-32 0,26-30 0,39-42 0,-44 58 0,-31 24 0,77-73 0,-6 7 0,2 1 0,-46 95 0,50-65 0,4 1 0,4 1 0,-14 135 0,29-168 0,3 0 0,1 0 0,11 74 0,-4-96 0,1 0 0,1 0 0,2-1 0,0 1 0,2-2 0,1 1 0,30 37 0,66 68 0,34 36 0,-108-127 0,-8-8 0,2-1 0,51 39 0,63 46 0,-42-36 0,-78-57 0,1 0 0,0-2 0,2 0 0,1-2 0,49 23 0,-45-25 0,-1 1 0,31 22 0,40 18 0,71 39 0,-16-21 0,-138-63 0,0 0 0,-1 0 0,0 2 0,-1 0 0,-1 0 0,0 1 0,24 28 0,-28-30 0,2-1 0,0 1 0,14 7 0,-13-8 0,-1-1 0,0 1 0,13 14 0,-14-13 0,0-1 0,1-1 0,1 1 0,0-2 0,0 1 0,0-2 0,22 9 0,-15-7 0,0 1 0,-1 1 0,21 15 0,117 92 0,-112-88 0,1-1 0,3-2 0,0-3 0,98 36 0,-2 2 0,-120-54-7,0-1-1,1-1 1,0-1-1,29 2 1,-4-1-1321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24575,'13'2'0,"1"0"0,0 0 0,0 1 0,-1 1 0,0 0 0,0 1 0,0 0 0,0 0 0,-1 1 0,21 14 0,4-2 0,-26-13 0,-1 0 0,1 0 0,-1 1 0,0 0 0,-1 0 0,15 13 0,-22-17 0,-1 0 0,1 0 0,-1 0 0,1 0 0,-1 1 0,0-1 0,0 0 0,-1 1 0,1-1 0,0 1 0,-1-1 0,0 1 0,1-1 0,-1 1 0,0-1 0,-1 1 0,1-1 0,0 1 0,-1-1 0,0 0 0,1 1 0,-1-1 0,0 0 0,0 1 0,-1-1 0,1 0 0,-1 0 0,1 0 0,-1 0 0,0 0 0,0 0 0,0 0 0,-3 2 0,-23 25 0,3-1 0,-2 0 0,-1-1 0,-2-2 0,0-1 0,-2 0 0,-54 29 0,3-9 0,52-26 0,-2-1 0,0-2 0,-51 18 0,9-6-1365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1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2072 24575,'0'-4'0,"1"0"0,0 0 0,0 0 0,1 0 0,-1 0 0,1 0 0,0 1 0,0-1 0,0 1 0,0 0 0,1-1 0,-1 1 0,6-4 0,41-39 0,-46 43 0,73-54 0,-46 35 0,48-43 0,-62 49 0,1 1 0,1 1 0,0 1 0,1 0 0,0 2 0,33-16 0,148-88 0,-78 41 0,14 5 0,39-23 0,-114 54 0,113-80 0,-160 108 0,-1 1 0,1 1 0,18-8 0,-18 10 0,-1-1 0,0 0 0,0-1 0,16-13 0,-11 4 0,-4 4 0,1 0 0,0 0 0,0 2 0,1 0 0,1 1 0,33-16 0,-23 16 0,-1 0 0,0-2 0,0-1 0,-2-1 0,1-1 0,-2-2 0,0 0 0,21-22 0,-15 15 0,1 0 0,1 2 0,1 2 0,1 0 0,41-16 0,-24 10 0,-24 12 0,-1-3 0,0 0 0,-1-1 0,31-30 0,88-58 0,-94 70 0,-39 31 0,-1-2 0,1 1 0,-1-1 0,-1-1 0,0 0 0,9-10 0,-5 5 0,0 1 0,1 0 0,1 0 0,0 1 0,22-13 0,-16 11 0,0-2 0,20-18 0,41-51 23,-43 43-717,66-57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2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24575,'499'0'0,"-492"0"0,1 0 0,-1 0 0,0 1 0,0 0 0,0 0 0,0 1 0,11 3 0,-17-4 0,1 0 0,-1 0 0,1 0 0,-1 0 0,1 0 0,-1 0 0,0 0 0,1 1 0,-1-1 0,0 0 0,0 1 0,0-1 0,0 1 0,0-1 0,0 1 0,-1-1 0,1 1 0,-1 0 0,1-1 0,-1 1 0,1 0 0,-1-1 0,0 1 0,0 0 0,0 0 0,0 0 0,0-1 0,0 1 0,0 0 0,0-1 0,-1 1 0,1 0 0,-1 0 0,1-1 0,-1 1 0,-1 1 0,-23 61 0,-58 102 0,83-166 0,-7 15 24,1 0 1,1 0-1,0 0 0,-2 17 0,4-17-321,-1 0 0,-1 0-1,0 0 1,-7 14 0,2-12-6529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B721-02C6-1A64-7A54-BA6F6B74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2C13E-4857-6FFD-53F7-A419641BB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A28D6-35AF-DBD3-FFF0-71FF3A6A1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702D-7813-988E-2E88-3624E25B3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7E54-4B68-68FB-09E3-4AC79049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6E371-2A5B-DF70-EAF6-7E21C4EF0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0BDBE-4700-DE9B-FFAD-142A149EA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FAE0-4850-8731-ABBC-E13B3E75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D4D6-D291-0B39-AB1E-5F93639C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0C416-47B4-8568-8617-D5E441758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4309C-C3FA-B0E8-352F-FFBC361BF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A03E-1AEC-3928-47C5-17716709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D6C9-DECC-7585-1175-686913C6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24AB9-087F-4F9F-6E05-BD3F87A38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7A71-FD95-5566-B85F-AA6259363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108C-86BB-8AF7-8CED-DBC14CD52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4DF83-217E-7F82-712F-808BD8AC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8CEF9-D155-7209-DB72-D8C16BDED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46798-0045-9147-27E6-771894314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E327-6840-8A79-BF46-B23FE4549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ACAB-4D40-ACE1-F940-6451621F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136DF-F8D6-C548-ECAC-A47678D10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95067-984D-02CA-D387-F5DBADF5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62DF-25CC-95A0-51AE-BFB8C6A7D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BF84-BD1F-BA68-086E-1E202FD2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7A7F5-1AF4-54E0-66DC-8A68EFD72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1E5A1-AD6E-77D3-C7FD-AB8E8302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F7DB-78B4-69AB-3475-116B51ECF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B217-569A-A801-A8C7-8ABE7FC7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13B09-1E80-ED3A-6448-3D2721598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25EC3-3568-EB77-0EE7-6353CC6F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6680-E583-4D38-13DC-0BF2D2072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7014-1CBB-8196-CFE4-96440BD4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FFEF-0F42-F9BD-4A8F-E6DADD665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09D04-8D2E-84A2-956C-C2E4C223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4184-54A7-092A-8FA9-278124D29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CD98-9C8C-1CA7-56B4-6B8AAF40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B01955-BE0F-FFA0-794E-C4694839E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CE451-5020-4C18-B38C-4579CA30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0A0D7-6D2C-63C1-4CD4-CACF11AC9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5852-A7F2-BC3C-40B1-0C2839B6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0FBAD-0A62-DEFE-8E7E-B5D2FB8F5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C79E9-9139-42E1-3FD0-41E793F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8FEE-8CE2-7164-A356-86B713CAD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CF50-C2DF-BFC7-F620-7850A519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33CCC-CB29-C3C2-CE26-3F04CC100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9E996-2443-AB75-3159-BF06C3C2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FE8A-A3BC-D4FA-E8CF-EB3255618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A192C-4DFD-F3B4-64B4-A9D8B417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BEA12-1479-B01C-C603-F9569A51F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65EAA-938E-852B-723C-6F8E4D68E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7A12-00A6-0F56-D756-70E701039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98AD9-6444-5D8B-E833-51998D1E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5528E-FDB0-8750-1349-136F6BE98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36611-9E18-6D1F-5BC5-B28DCEE40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5E7A-1456-16E0-7B87-28095EE4B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88BE-D754-4F72-757D-9DCA36D7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4CB36-A778-0AEE-F5D5-D3760B31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C8393-6B4A-26DA-392A-0E44E74BE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B716-9B06-0944-7665-AE4F3DB5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18EA-EFF1-3690-0CFD-3780754F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56DFA-19CA-B48B-DF10-8A7D8254D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4C479-56A2-0A3C-AC41-465CA17A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C310-0BAC-82DC-7913-858101FEB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B058-B2C2-E877-D5F4-D278A7BA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ECF957-EBC2-AD8D-E349-96587C4E5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68D69-4F4E-42D0-5772-DDB6E9006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DFB1-CEAD-DACF-28F2-3CB96E32D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305BF-5B6C-4DF7-C306-45C02DA4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332A7-6DA8-9A63-60FC-0EE19167B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96D01-EC05-2BE0-D32B-DD040E93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5F39-AB90-A94F-2A01-F0C4526D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662A-52F1-9E32-7A56-75DF147E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639F5-C27C-5DE5-C85B-9703FA1F2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77F0-5B4B-D828-0CB9-E1F5501B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8FA3F-F7AB-76BE-F32C-24FDD1080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E5BF-C945-9F03-2303-6291F38B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CE03B-85FE-B2A8-4A8F-0C44731C6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17557-2E22-9A15-2C22-EA1C72BA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F2BC-F252-FD3B-7A3E-22F4BC644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5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A892-33A4-7CB3-EF55-2DDFE3CF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FF348-C262-2B38-924F-DC12E45EF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7AB6A-16BE-EFDD-E14D-4BF5D0A6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8F6-FF39-BFD8-EDCE-03CB37C49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80992-5903-1C06-556B-84D7C55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0F018-42B7-0988-99DC-7729492D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C904-BA92-48B5-3491-8E89E04CF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93D0-F607-32B9-8A82-BAE547058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FE5F-9E60-B24D-964A-A1369026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BEB3F-58CF-27F1-E213-E678E26C0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3D81A-1AEF-76C2-A9A2-FD09C57F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6E69-7EA1-B9D9-08D1-639E010D1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8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C2639-9C67-BF9D-91EF-0EA5D708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BA6EA-2831-043B-01C5-F0AA785EC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97CCF-77A7-5AE4-C4C3-6426EDDE7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B19B-A3E6-C913-97E9-94C1E1BD5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BC9A-D58A-F953-C225-F7F4FF96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B70B3-2903-5583-CB88-23C75DC92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7FCA2-4B78-B47A-D34E-AA62B320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60D6-BCC4-69E3-C44C-26CCEFC78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9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FFDB1-54DB-2EC3-CB9E-5E7983F8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0FFB-C5EF-94BF-43B8-7406DC931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2D020-BF36-D29E-8AE9-116A3B2E4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2507-7CEE-F8E7-26EC-99A1BE0C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0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D63E8-BBD6-12F4-E48D-516D4301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FCC8-4C55-9E6B-2697-2BBE8C2CD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DF746-3802-E38A-5438-23459E0AF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698C-E59F-C4AB-D826-0E85AD251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2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D1B5C-4EBB-9684-D2C8-08775D4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E0337-DEDF-2AFB-187E-7559E40E9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D0A52-E3F9-2FCF-E44E-67A837EB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205E0-2D60-DB04-B3D6-88927BB82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CF0A-26E1-0990-D7E0-7B7229A3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92AC3-E905-ADC4-C661-6047E8290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B4695-3B4A-A442-23E9-7C7180EBC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11EE-09B8-8F0A-B921-E37B58120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008-63F4-71AE-1F60-F8F57854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283CE-074E-1AD1-2F94-F95E1FC1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E9B34-2F55-530B-7239-E620B00D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78FD6-7B96-C720-CA9B-DA0F41704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9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6C4B-AF3E-9965-787C-A900C18E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8A97F-C28D-3E91-8449-4BCA0C2EB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7991-1F40-5788-4A73-EB788F23A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DFAA-9753-CC65-8251-D4E503C71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3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CA48C-8AAA-FB77-6F09-EA41B9EB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E7215-0242-4574-D404-A137BFACD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090B2-32E5-D859-90C9-D256C9CD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032-4997-7F37-AC04-2C88BA7F4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7319-30BC-7034-5732-F0476286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917A5-8F63-7439-473A-F0094CBE7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9069-3D34-1609-860D-48C61895A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4860C-B46A-A420-5955-255F873A8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9E26-6BBC-928A-DC53-5B1E066D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A0B7A-436F-8033-784A-A02205E19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CE313-18BF-0F11-35C0-13710B108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8FA2-18D4-0005-9061-21F94EA8C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4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AEE8-5C34-F15C-040F-53BFEB90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8DCB4-B1EE-90F4-70FF-757A7A14F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5AE57-FA82-9411-ADA6-A8856E6C2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5058-02E3-CB72-89DF-5E6BF522D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FFEA-8C50-E8C1-4F01-33FB92DC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83FA-1706-E1EA-4E53-BF1A9319F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4D78F-645C-12F7-BBDB-0CC8FB527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900D-694C-872F-8425-13B53984B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67FF-D281-6448-4239-8D186CBB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19B5B-89E7-57CC-46A0-E0F9D9C26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0E845-C1F1-D436-6D65-C2A00B9C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A171-4197-190C-8EA1-6B1A8E4C8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5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F6BF-42C0-179E-A081-4CDF20FF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1ADAD-4B93-6A27-825B-A95010A3F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A3FBB-D5AB-026A-D6C9-39E9B53D0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3854-1D3E-1D35-EDE2-12D726B2F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4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8814-F5E7-9D73-6C97-60156D0E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9DBDC-8450-95E7-75C3-C8273D3D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B6372-5100-7C83-A8EA-42CC31F8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F5F7-EA15-7DE2-0679-6A391D41E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9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A930-776E-4A04-7BB8-811D9CE5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64ED4-EEEA-D974-E278-9A3E81B8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41C5D-0DA3-9988-81DB-51CEE1C6A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FED9-5CC1-73AB-7688-C0FB13E90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7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7140-8FEA-14DE-E018-195E1F13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EB3CA-97D8-7764-8572-42E8D53E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AFCC2-080C-B8A1-FB8C-8911F9468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F532E-AF52-0D73-8CE4-E687EB49D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0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DB0BF-BDE6-4B88-3C09-E90F01DA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155D6-46D5-BB83-41C9-D6DCD5440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7EBC0-C18E-6F74-738F-120C1C7DB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B01D-3F25-E037-EAB5-292C97012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3EC4-FCD8-C7FA-49F7-059D360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1138F-F21B-7D1C-AA76-CC8C89F41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CB371-E7BE-3468-740E-13A4CDA8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91B9-7EC4-65CE-5FB8-C23A0D196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7D24-F237-7B16-AB53-2D235283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5F168-1F5E-882C-1DBB-586171FE1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2D277-487D-993A-2EB1-02487D65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CC18-2619-0A09-B06D-5B4AC043F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1E2-0A7A-10EE-9F87-28C985A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B2D46-D65F-2190-2C1A-37D0BD78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CD8F0-CC86-9987-6052-23449FEE4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C882-2F1E-61B5-36E9-CE439A199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FAF-DF65-F3B0-BBA7-ED7FB182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20790-4577-6739-9DBA-A66D68EA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73BC-C7C1-E344-A410-838D42AD0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D1AA-9E93-FD09-6B05-AC4008F4C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CCD-15B6-99E2-D357-3DF40F71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F55FB-2606-E851-685C-615F0F922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0386D-E433-B463-B598-20CE23FA0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C361-494A-23B7-4E08-94E149328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hart" Target="../charts/chart90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1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2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customXml" Target="../ink/ink11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customXml" Target="../ink/ink12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5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1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8.png"/><Relationship Id="rId4" Type="http://schemas.openxmlformats.org/officeDocument/2006/relationships/customXml" Target="../ink/ink18.xml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63.png"/><Relationship Id="rId4" Type="http://schemas.openxmlformats.org/officeDocument/2006/relationships/customXml" Target="../ink/ink21.xml"/><Relationship Id="rId9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Relationship Id="rId9" Type="http://schemas.openxmlformats.org/officeDocument/2006/relationships/image" Target="../media/image72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6.png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68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5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chart" Target="../charts/chart56.xml"/><Relationship Id="rId9" Type="http://schemas.openxmlformats.org/officeDocument/2006/relationships/customXml" Target="../ink/ink2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7.xml"/><Relationship Id="rId9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8.xml"/><Relationship Id="rId9" Type="http://schemas.openxmlformats.org/officeDocument/2006/relationships/customXml" Target="../ink/ink2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8.png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9.xml"/><Relationship Id="rId9" Type="http://schemas.openxmlformats.org/officeDocument/2006/relationships/customXml" Target="../ink/ink3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1.xml"/><Relationship Id="rId9" Type="http://schemas.openxmlformats.org/officeDocument/2006/relationships/image" Target="../media/image91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2.xml"/><Relationship Id="rId9" Type="http://schemas.openxmlformats.org/officeDocument/2006/relationships/image" Target="../media/image91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1.svg"/><Relationship Id="rId4" Type="http://schemas.openxmlformats.org/officeDocument/2006/relationships/chart" Target="../charts/chart73.xml"/><Relationship Id="rId9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5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9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9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5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0.xml"/><Relationship Id="rId9" Type="http://schemas.openxmlformats.org/officeDocument/2006/relationships/image" Target="../media/image91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1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10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7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DA89-D88E-6DB6-BCDA-66CAE34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358E4-B6D4-A0AD-3BB9-AAC838135ABF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After </a:t>
            </a:r>
            <a:r>
              <a:rPr lang="en-US" sz="3000" b="1" dirty="0"/>
              <a:t>6 steps</a:t>
            </a:r>
            <a:r>
              <a:rPr lang="en-US" sz="3000" dirty="0"/>
              <a:t>, the Gradient Descent estimate for the Intercept is </a:t>
            </a:r>
            <a:r>
              <a:rPr lang="en-US" sz="3000" b="1" dirty="0"/>
              <a:t>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C0379-2F53-DDC0-A5B7-149EFBE94689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75EEE-AE92-3163-EC84-AB4CC416E244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878453-B54F-B3B7-12C5-8C6EB3408E80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70248-CB2E-C7D5-0FBB-5F8D2C71CB9D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D030A511-189F-DC61-E382-C8C81659B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37AAFAD-8EE0-DB44-FC83-AAAE25D8B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5AB602D-4BC4-08E1-3ED6-24472AC2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E09F9F50-52B6-FE9B-8320-14FFDAF51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0AA4FF5B-92DC-7365-567F-390AE96DA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86670E4-96F0-BDAD-2991-0E679324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BB625EEC-EFED-4A09-31DE-F2103F9E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4D3A614-B174-CAC4-4FE1-2C2D7352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F7ADA5FF-11D6-BA11-075B-129CEA81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00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490-0663-BD19-5B55-B9717953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5CAD4E-2C44-75A1-5C88-1BD3542BF5A3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now we know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optimal value, but how does it know when to stop?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D95BB-9DB4-09EF-2EEE-FC28C82D9300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909FA-94ED-79C5-3479-CCFD237F970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938F8-CEBA-AFFF-42CA-0A767D90DC17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4EC49A-5100-2C76-ABD3-268BF73971C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92BD944-969C-F3A4-882A-964E707E2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671F8B5-1308-C6A7-83CE-AE05C4A30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0254419-C7FF-D786-3FE0-FB2B1E83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811BE3F-3EBF-5210-5ABA-F34EC2972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AC867712-8DF1-E17D-0086-BE517C114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578E5E3-0214-9E39-EEEA-60E239615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7A1ABD0-27D9-29E9-6CDB-A8A3DB5E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1374D3F-B3E0-F556-B9C3-27567D1C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FC6D258-97E4-BCE6-1C31-EE61B45C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56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D467B-EED1-6E76-B3A5-BED22E29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1D02B3-F934-FD49-5C84-52808A2BC161}"/>
              </a:ext>
            </a:extLst>
          </p:cNvPr>
          <p:cNvSpPr txBox="1">
            <a:spLocks/>
          </p:cNvSpPr>
          <p:nvPr/>
        </p:nvSpPr>
        <p:spPr>
          <a:xfrm>
            <a:off x="791833" y="505944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stops when the </a:t>
            </a:r>
            <a:r>
              <a:rPr lang="en-US" sz="3000" b="1" dirty="0"/>
              <a:t>Step Size </a:t>
            </a:r>
            <a:r>
              <a:rPr lang="en-US" sz="3000" dirty="0"/>
              <a:t>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51A16-E412-EFE8-BDC4-F74CC0CF432E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E634D-D47D-6CCF-7BFD-BCFA773D6F11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88B88A-4C91-9A50-1856-C40304A67CA3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465DC3-97BA-8734-250B-4AA1C49C51E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0479E7B-4D12-ADA0-B5B2-6BD5A1473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FBD9417-3211-DFEC-C088-71D0568A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93A8D56-7A42-170A-2BBB-56DB41A2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04570F11-4389-3250-E34C-ABC5570FC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22729695-4900-2AB9-B9B6-5FFBD510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4F5919D1-157D-8985-18C5-64593D41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9878E56-32FD-6769-4BB2-786F07973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3FF949B-0E93-E538-8C08-5F98015ED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D1D5FB2-C08C-D99A-BDB7-CFBC540C6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/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51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46AC-1EFC-2A77-73DC-9188CC64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F27644-9C1F-6675-D929-4045A46B5B32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Step Size </a:t>
            </a:r>
            <a:r>
              <a:rPr lang="en-US" sz="3000" dirty="0"/>
              <a:t>will be very close to </a:t>
            </a:r>
            <a:r>
              <a:rPr lang="en-US" sz="3000" b="1" dirty="0"/>
              <a:t>0 </a:t>
            </a:r>
            <a:r>
              <a:rPr lang="en-US" sz="3000" dirty="0"/>
              <a:t>when the </a:t>
            </a:r>
            <a:r>
              <a:rPr lang="en-US" sz="3000" b="1" dirty="0"/>
              <a:t>Slope</a:t>
            </a:r>
            <a:r>
              <a:rPr lang="en-US" sz="3000" dirty="0"/>
              <a:t> 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7AC52-F10F-D8AF-782F-1C590BEED6E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2C9CB-3167-BA80-CACB-7E63D377A90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B5E293-34D1-E0FE-EB58-E6C796938A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B72DE4-1504-B0EF-6E53-A7AA6B1945E3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F96D5EF-1AD7-758D-89AF-2EEDAC389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8EAD224-C185-2978-441B-075549D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3ECEB7A-999F-1683-896E-0FEC49C28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FA7F3486-91CC-3A44-0C4F-D251ABF36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EC3DB4E-A54F-AB83-7BA3-29A5A8B83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E3F694A-8406-ECCB-431F-D1B42425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D5E041A-054B-C232-0FCE-D8023331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8018B140-08EE-F318-2DB0-4C4A6F07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8EB44F5-EB0B-DF8F-43F9-E0954804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70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1957-2E1E-BE7A-8700-A945CBBB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7781B-1BED-7515-B2F0-878B3F611123}"/>
              </a:ext>
            </a:extLst>
          </p:cNvPr>
          <p:cNvSpPr txBox="1">
            <a:spLocks/>
          </p:cNvSpPr>
          <p:nvPr/>
        </p:nvSpPr>
        <p:spPr>
          <a:xfrm>
            <a:off x="709843" y="5057016"/>
            <a:ext cx="905645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In practice, the minimum Step Size is</a:t>
            </a:r>
            <a:r>
              <a:rPr lang="en-US" sz="3000" b="1" dirty="0"/>
              <a:t> 0.001 </a:t>
            </a:r>
            <a:r>
              <a:rPr lang="en-US" sz="3000" dirty="0"/>
              <a:t>or smaller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FC57C-EC81-0A89-08DD-1AD831CB44C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38EE0-7DCF-AE29-2FB2-A90DB209E367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528213-B79B-600E-2E0E-3501FA7F088A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6413A-A1E3-5346-79F4-BD918A25856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6B7F3BE-0C5D-4791-C88F-0B662A035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5F6436E-E599-D384-5E57-D9AAB4280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99841E4-647E-2D21-5975-FF684D83F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8AB24A20-F7CB-95F5-C07E-13D91A558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74C6B34-B61A-2254-24B7-FEE26B6D3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77CFB-5C92-DB78-D701-39D53D8CD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CECBF04-E751-1B0E-3696-5A125392F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EDF6368D-0CDE-7734-3134-ECE586F1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823B7DC-E7EB-C16D-F54E-DF280846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476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D86F-54C8-6258-ED48-0CA70508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23A05-539A-BC2A-1A07-71937E73A699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116465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if it becomes smaller than </a:t>
            </a:r>
            <a:r>
              <a:rPr lang="en-US" sz="3000" b="1" dirty="0"/>
              <a:t>0.001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would stop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9FBC7-7C87-72BF-7E55-647C3405E64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FC650-54CB-8165-34FD-FEA7C235DAD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76F9E8-EA98-46C8-7FB8-D25EB091E50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13E73E-9B5A-C790-1F48-23B992D5DF58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649AC5C-9228-9412-5294-41396D68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DD6909A-0B75-5AD9-8B91-92A339B60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49A37F3-B3AF-725B-958C-B37693F0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49D44E6-2814-B061-35A7-38B6A4473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13E96E7-CF35-43D0-8DA1-7FEDD78F7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388BC08-B8DA-7CF5-55FC-6E6B9D09D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3267232-DB6C-F1CD-882B-1C4116CE4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9D519194-26A2-12E4-01F5-D592D90AA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337082D-1FBB-F83D-7E83-BF59CCD6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64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F659-D051-4F72-EEE1-31276317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7080EF-B2BA-66C9-B2CE-1AD61353A091}"/>
              </a:ext>
            </a:extLst>
          </p:cNvPr>
          <p:cNvSpPr txBox="1">
            <a:spLocks/>
          </p:cNvSpPr>
          <p:nvPr/>
        </p:nvSpPr>
        <p:spPr>
          <a:xfrm>
            <a:off x="709842" y="5057015"/>
            <a:ext cx="11164657" cy="966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set a limit on the number of steps it will take, In practice, the Maximum Number of Steps is 1000 or greater</a:t>
            </a:r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E3DA-1FCC-3F6B-D796-714984174B77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7ABF8-F66A-91F3-F91A-BAE5ADE7588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8B98DE-057B-92B7-5547-D91AEFB4A54C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62C60A-E53E-E206-4236-BC8F7E05BF1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67957E3-7A1F-EC79-F60C-A6DF2629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7B912A6-95AF-A016-81C0-981CF22A0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12AF52-9137-0BC1-2B53-268FC1F5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4395105-6C7A-CD90-4F77-CAAFE6361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FFF8DF8F-CB95-B684-5E4A-9C39401F4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8A9687F3-46F3-E482-3568-73108090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482503-1A85-065C-583A-90FBDD14C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3EDFCB8-AE03-52F8-862B-10D572DAC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2D679FA-1089-221B-37D9-DA94FA54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Introduction to Gradient Descent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Gradient Descent in Linear Regression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When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180071" y="865552"/>
            <a:ext cx="10373498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4575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657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470EF-28CA-95CA-498C-8AD08531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F8BB6E-9FAB-1929-CE9E-7DF7D63F0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27338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A49DF-8D6A-6E6B-889C-8224783D19E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17D2-C78F-2C22-A295-D37F417F696C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DF97-9472-5E34-7341-64AB373A2E8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1683198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B714-DBC2-BC3D-11D1-88394E9F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192CCF-468A-5025-3C73-43B7820F9EF8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9B02DD-1A34-ADE1-0014-6FF47633AC5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44C8-C164-7E13-D8C3-3A713A75574E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8DDCD-ABCB-2F11-F15D-C87A444A673A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778EB8-E230-6665-6A50-088E1813CF1B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8EEA55-8731-7706-E962-C4CA50E007DE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EA38A-7371-7045-17BE-468EDF1401D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E543377-A3BA-7232-18D0-10F70D323AF3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04A7364-DA3D-38E7-637E-32AD3812B7A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9A0B5-41D8-806A-E53A-832E8DA25F0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451D81-E34F-8EF0-2E32-8E25CB8B483A}"/>
              </a:ext>
            </a:extLst>
          </p:cNvPr>
          <p:cNvSpPr txBox="1">
            <a:spLocks/>
          </p:cNvSpPr>
          <p:nvPr/>
        </p:nvSpPr>
        <p:spPr>
          <a:xfrm>
            <a:off x="1136822" y="851777"/>
            <a:ext cx="10247458" cy="870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So let us get back to using </a:t>
            </a:r>
            <a:r>
              <a:rPr lang="en-US" sz="2500" b="1" dirty="0">
                <a:solidFill>
                  <a:srgbClr val="0070C0"/>
                </a:solidFill>
              </a:rPr>
              <a:t>Gradient Descent </a:t>
            </a:r>
            <a:r>
              <a:rPr lang="en-US" sz="2500" dirty="0"/>
              <a:t>to find the optimal value for the </a:t>
            </a:r>
            <a:r>
              <a:rPr lang="en-US" sz="2500" b="1" dirty="0"/>
              <a:t>intercept</a:t>
            </a:r>
            <a:r>
              <a:rPr lang="en-US" sz="2500" dirty="0"/>
              <a:t>, starting from a random value. In this case, </a:t>
            </a:r>
            <a:r>
              <a:rPr lang="en-US" sz="2500" b="1" dirty="0"/>
              <a:t>intercept</a:t>
            </a:r>
            <a:r>
              <a:rPr lang="en-US" sz="2500" dirty="0"/>
              <a:t> is zero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5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4309185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4309185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blipFill>
                <a:blip r:embed="rId10"/>
                <a:stretch>
                  <a:fillRect r="-899" b="-1265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988145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then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7531-9D52-A9EA-8877-B94FFB7F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CB3F91-66BE-2F06-6D7B-E3F2723DC285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can easily plug in any value for the </a:t>
            </a:r>
            <a:r>
              <a:rPr lang="en-US" sz="3000" b="1" dirty="0"/>
              <a:t>intercept </a:t>
            </a:r>
            <a:r>
              <a:rPr lang="en-US" sz="3000" dirty="0"/>
              <a:t>and we also now have the equation for this </a:t>
            </a:r>
            <a:r>
              <a:rPr lang="en-US" sz="3000" b="1" dirty="0">
                <a:solidFill>
                  <a:srgbClr val="FFC000"/>
                </a:solidFill>
              </a:rPr>
              <a:t>curve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E5040-D0B9-4197-EDD4-A63CE574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78142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4DB2698-741A-2A49-598C-1B86180C816F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4B9FE-939D-6E45-487D-7B45B7CBA523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AD027D-47E3-3E7C-D616-E2BCEFE48199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40A6-E335-CBA4-18E7-620C4D0A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3D289B-D953-033D-A6E2-AAF6BC40F57F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51081B7-F851-9079-CB37-815B6750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008698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8C05222-690F-B9EA-70DA-88A8A5018129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22B8-C2D4-92A1-F636-F854AFFE344A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1224FF-5429-593E-0599-4C57C2C0C834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F4B18-AD8E-D769-9D7A-635D26FD0BD1}"/>
              </a:ext>
            </a:extLst>
          </p:cNvPr>
          <p:cNvCxnSpPr>
            <a:cxnSpLocks/>
          </p:cNvCxnSpPr>
          <p:nvPr/>
        </p:nvCxnSpPr>
        <p:spPr>
          <a:xfrm>
            <a:off x="6650239" y="3045759"/>
            <a:ext cx="1801237" cy="2333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2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47D0-EB71-6CDF-0C83-58C9AA47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7B617E-3C3F-31A0-B44A-00902C570D7B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C2B5C52-7991-6A97-5DB8-2D5F56151B13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9AB998-ABAC-F269-2075-4E16D3C9925B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E32488-CDA3-91A0-A749-78B7AA5BCF6B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1163C7-0F26-70DE-BAD1-5BB3D954AEBC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54FEB-17FA-9891-25B9-6D5FD264546F}"/>
              </a:ext>
            </a:extLst>
          </p:cNvPr>
          <p:cNvCxnSpPr>
            <a:cxnSpLocks/>
          </p:cNvCxnSpPr>
          <p:nvPr/>
        </p:nvCxnSpPr>
        <p:spPr>
          <a:xfrm>
            <a:off x="7154174" y="4310534"/>
            <a:ext cx="2294029" cy="17092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29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D78B-D774-5AD8-3031-BD755A37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1B23A4-7ED8-1F04-EA1A-C2C6E4F3EC28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442FC53-B5CE-C307-26F7-C665A68884D0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83D916-0C5F-71D2-B01C-85FD604CC8B0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7DF5C-C745-E28C-809E-5363E565BDDC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53F46A-9B02-4FED-0C68-CF56E5B8C808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FBCF0-4479-967F-3724-F8943CA29C50}"/>
              </a:ext>
            </a:extLst>
          </p:cNvPr>
          <p:cNvCxnSpPr>
            <a:cxnSpLocks/>
          </p:cNvCxnSpPr>
          <p:nvPr/>
        </p:nvCxnSpPr>
        <p:spPr>
          <a:xfrm>
            <a:off x="6960636" y="5386268"/>
            <a:ext cx="3736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7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67567"/>
            <a:ext cx="440324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652" y="3778756"/>
                <a:ext cx="6307349" cy="1221938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B5DC567-9F76-1F94-E940-C6562C98D7A7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6335" y="1271033"/>
                  <a:ext cx="3911758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865" y="4257929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90" y="424807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6AA41-307C-A7E5-2FDC-7226979E4D36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4126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424" y="5002330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59B2-F6AD-3ED3-0101-58431E92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5BA83D-14C1-B2B5-09EF-F2118BF07898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7CADB1-B2B8-0DC5-E619-7C5A33755F73}"/>
              </a:ext>
            </a:extLst>
          </p:cNvPr>
          <p:cNvSpPr/>
          <p:nvPr/>
        </p:nvSpPr>
        <p:spPr>
          <a:xfrm>
            <a:off x="807492" y="1798147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6DDF-3334-9689-30FF-DBA6BBBB3E8E}"/>
              </a:ext>
            </a:extLst>
          </p:cNvPr>
          <p:cNvGrpSpPr/>
          <p:nvPr/>
        </p:nvGrpSpPr>
        <p:grpSpPr>
          <a:xfrm>
            <a:off x="1598315" y="1287159"/>
            <a:ext cx="7853082" cy="4691614"/>
            <a:chOff x="2062069" y="2010399"/>
            <a:chExt cx="6774840" cy="4691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349" y="5548831"/>
                  <a:ext cx="6114089" cy="1171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92399"/>
                  <a:ext cx="3731547" cy="39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14" y="5811279"/>
                  <a:ext cx="2327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CFDC-FB35-1C1D-DC69-CDD53EC3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A68DD890-85B2-9A1B-B96C-DF5E369E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5CA15E65-95AF-58AC-F220-171BAA6A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6388275-FDF5-F8B4-F8D0-4317616A9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2026E6-B9FF-1ED7-C18C-1FEF612A9367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C7C6-D06E-056F-048B-32B7C463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/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/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PH" sz="3000" b="0" dirty="0"/>
                  <a:t>Let </a:t>
                </a:r>
                <a14:m>
                  <m:oMath xmlns:m="http://schemas.openxmlformats.org/officeDocument/2006/math"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PH" sz="3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</m:oMath>
                </a14:m>
                <a:r>
                  <a:rPr lang="en-PH" sz="3000" dirty="0"/>
                  <a:t> so that the function becomes </a:t>
                </a:r>
                <a14:m>
                  <m:oMath xmlns:m="http://schemas.openxmlformats.org/officeDocument/2006/math">
                    <m:r>
                      <a:rPr lang="en-PH" sz="30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3000" i="1" dirty="0">
                    <a:latin typeface="Cambria Math" panose="02040503050406030204" pitchFamily="18" charset="0"/>
                  </a:rPr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blipFill>
                <a:blip r:embed="rId4"/>
                <a:stretch>
                  <a:fillRect l="-1340" t="-7186" b="-1796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4A5045-475A-50B7-3690-9DB111BC4A96}"/>
              </a:ext>
            </a:extLst>
          </p:cNvPr>
          <p:cNvSpPr txBox="1">
            <a:spLocks/>
          </p:cNvSpPr>
          <p:nvPr/>
        </p:nvSpPr>
        <p:spPr>
          <a:xfrm>
            <a:off x="546060" y="1125981"/>
            <a:ext cx="10917558" cy="7969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apply the </a:t>
            </a:r>
            <a:r>
              <a:rPr lang="en-US" sz="3000" b="1" dirty="0"/>
              <a:t>chain rule </a:t>
            </a:r>
            <a:r>
              <a:rPr lang="en-US" sz="3000" dirty="0"/>
              <a:t>and </a:t>
            </a:r>
            <a:r>
              <a:rPr lang="en-US" sz="3000" b="1" dirty="0"/>
              <a:t>power rule </a:t>
            </a:r>
            <a:r>
              <a:rPr lang="en-US" sz="3000" dirty="0"/>
              <a:t>to get the derivative of expression 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3031129A-007B-44F8-5567-5D117230A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4994" y="2889000"/>
            <a:ext cx="540000" cy="540000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CC6E9499-4688-5C67-9735-32A81838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6165" y="15244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3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66CB3-A5CE-1CE4-E1CD-C7C189D6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/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E5FA7F-9D57-F073-5976-1FF8C41B0D79}"/>
              </a:ext>
            </a:extLst>
          </p:cNvPr>
          <p:cNvSpPr txBox="1">
            <a:spLocks/>
          </p:cNvSpPr>
          <p:nvPr/>
        </p:nvSpPr>
        <p:spPr>
          <a:xfrm>
            <a:off x="445207" y="1556599"/>
            <a:ext cx="6822928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then use the derivative formula,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/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586BD7-9809-90C6-ED1C-603E56C036C2}"/>
              </a:ext>
            </a:extLst>
          </p:cNvPr>
          <p:cNvSpPr txBox="1">
            <a:spLocks/>
          </p:cNvSpPr>
          <p:nvPr/>
        </p:nvSpPr>
        <p:spPr>
          <a:xfrm>
            <a:off x="445207" y="2519596"/>
            <a:ext cx="1282740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get,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/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0E8E02-4138-5594-A1F7-60ADCE0AC722}"/>
              </a:ext>
            </a:extLst>
          </p:cNvPr>
          <p:cNvSpPr txBox="1">
            <a:spLocks/>
          </p:cNvSpPr>
          <p:nvPr/>
        </p:nvSpPr>
        <p:spPr>
          <a:xfrm>
            <a:off x="445207" y="5508787"/>
            <a:ext cx="2268128" cy="5332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For this part,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182C9-6EC7-AC53-BE9F-1056A5D9C121}"/>
              </a:ext>
            </a:extLst>
          </p:cNvPr>
          <p:cNvSpPr/>
          <p:nvPr/>
        </p:nvSpPr>
        <p:spPr>
          <a:xfrm>
            <a:off x="7167282" y="3790950"/>
            <a:ext cx="4551830" cy="88995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39C24-8A8E-084A-3609-996F4EF21766}"/>
              </a:ext>
            </a:extLst>
          </p:cNvPr>
          <p:cNvSpPr/>
          <p:nvPr/>
        </p:nvSpPr>
        <p:spPr>
          <a:xfrm>
            <a:off x="2737007" y="533011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7BDE3-63F0-621E-85DD-C140CF4F3E3A}"/>
              </a:ext>
            </a:extLst>
          </p:cNvPr>
          <p:cNvSpPr/>
          <p:nvPr/>
        </p:nvSpPr>
        <p:spPr>
          <a:xfrm>
            <a:off x="390690" y="3702050"/>
            <a:ext cx="11410617" cy="10661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5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  <p:bldP spid="5" grpId="0"/>
      <p:bldP spid="7" grpId="0"/>
      <p:bldP spid="8" grpId="0" animBg="1"/>
      <p:bldP spid="1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1D3E-27A1-64E9-45FA-36505A7A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/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5FFD7FF-E37D-5DBA-5E0D-2DE89AF4290B}"/>
              </a:ext>
            </a:extLst>
          </p:cNvPr>
          <p:cNvSpPr/>
          <p:nvPr/>
        </p:nvSpPr>
        <p:spPr>
          <a:xfrm>
            <a:off x="3605463" y="102192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/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/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Since </a:t>
                </a:r>
                <a:r>
                  <a:rPr lang="en-US" sz="3000" b="1" dirty="0"/>
                  <a:t>1.4</a:t>
                </a:r>
                <a:r>
                  <a:rPr lang="en-US" sz="3000" dirty="0"/>
                  <a:t>, </a:t>
                </a:r>
                <a:r>
                  <a:rPr lang="en-US" sz="3000" b="1" dirty="0"/>
                  <a:t>0.64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PH" sz="3000" dirty="0"/>
                  <a:t> are </a:t>
                </a:r>
                <a:r>
                  <a:rPr lang="en-PH" sz="3000" b="1" dirty="0"/>
                  <a:t>constants</a:t>
                </a:r>
                <a:r>
                  <a:rPr lang="en-PH" sz="3000" dirty="0"/>
                  <a:t>, their derivatives are </a:t>
                </a:r>
                <a:r>
                  <a:rPr lang="en-PH" sz="3000" b="1" dirty="0"/>
                  <a:t>0</a:t>
                </a:r>
                <a:r>
                  <a:rPr lang="en-PH" sz="3000" dirty="0"/>
                  <a:t>. The only term that depends on intercept is</a:t>
                </a:r>
                <a:r>
                  <a:rPr lang="en-PH" sz="3000" b="1" dirty="0"/>
                  <a:t> –intercept </a:t>
                </a:r>
                <a:r>
                  <a:rPr lang="en-PH" sz="3000" dirty="0"/>
                  <a:t>whose derivative is.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blipFill>
                <a:blip r:embed="rId5"/>
                <a:stretch>
                  <a:fillRect l="-1220" t="-5325" r="-690" b="-183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/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1(−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123AA5-9777-49FF-FA76-2EFDDEFA9C52}"/>
              </a:ext>
            </a:extLst>
          </p:cNvPr>
          <p:cNvSpPr txBox="1"/>
          <p:nvPr/>
        </p:nvSpPr>
        <p:spPr>
          <a:xfrm>
            <a:off x="569593" y="4915066"/>
            <a:ext cx="23764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Thus, we get</a:t>
            </a:r>
          </a:p>
        </p:txBody>
      </p:sp>
    </p:spTree>
    <p:extLst>
      <p:ext uri="{BB962C8B-B14F-4D97-AF65-F5344CB8AC3E}">
        <p14:creationId xmlns:p14="http://schemas.microsoft.com/office/powerpoint/2010/main" val="1480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3B49-B861-DF38-4738-690F417B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/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×−1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/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/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742847-ECE9-0A3B-AB55-4EEE61788E52}"/>
              </a:ext>
            </a:extLst>
          </p:cNvPr>
          <p:cNvSpPr txBox="1"/>
          <p:nvPr/>
        </p:nvSpPr>
        <p:spPr>
          <a:xfrm>
            <a:off x="543089" y="1063839"/>
            <a:ext cx="37129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If we put </a:t>
            </a:r>
            <a:r>
              <a:rPr lang="en-PH" sz="3000" b="1" dirty="0"/>
              <a:t>-1</a:t>
            </a:r>
            <a:r>
              <a:rPr lang="en-PH" sz="3000" dirty="0"/>
              <a:t>, we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D78C2-BAB1-20E3-74D2-58C421C5355F}"/>
              </a:ext>
            </a:extLst>
          </p:cNvPr>
          <p:cNvSpPr txBox="1"/>
          <p:nvPr/>
        </p:nvSpPr>
        <p:spPr>
          <a:xfrm>
            <a:off x="543089" y="4106480"/>
            <a:ext cx="11105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Finally, when we multiply -1, we now have the derivative for expression 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73470487-F295-FC6E-847F-6298E3AA7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6240" y="4579306"/>
            <a:ext cx="540000" cy="54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BBDE99-88F2-1373-10E1-C9CCA5FAB5DC}"/>
              </a:ext>
            </a:extLst>
          </p:cNvPr>
          <p:cNvSpPr/>
          <p:nvPr/>
        </p:nvSpPr>
        <p:spPr>
          <a:xfrm>
            <a:off x="7315357" y="1874716"/>
            <a:ext cx="4638349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14947-FF71-36E0-4474-1A2B761525EA}"/>
              </a:ext>
            </a:extLst>
          </p:cNvPr>
          <p:cNvSpPr/>
          <p:nvPr/>
        </p:nvSpPr>
        <p:spPr>
          <a:xfrm>
            <a:off x="543090" y="1749861"/>
            <a:ext cx="11480468" cy="967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13B28-85A3-323A-8955-BF8B9823EDE4}"/>
              </a:ext>
            </a:extLst>
          </p:cNvPr>
          <p:cNvSpPr/>
          <p:nvPr/>
        </p:nvSpPr>
        <p:spPr>
          <a:xfrm>
            <a:off x="543089" y="3055145"/>
            <a:ext cx="7209139" cy="686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822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0529-7C45-D716-CF9E-7F2B91C5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2DD6DEE1-8E55-4CE6-7AD7-55E0F613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3443" y="5255841"/>
            <a:ext cx="540000" cy="540000"/>
          </a:xfrm>
          <a:prstGeom prst="rect">
            <a:avLst/>
          </a:prstGeo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B14729F-9C06-517E-DA2C-89E631EDC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EEC1A9F3-7592-30B0-329D-082718E73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B643C5-95AC-89B3-96DC-A427770DF19C}"/>
              </a:ext>
            </a:extLst>
          </p:cNvPr>
          <p:cNvSpPr/>
          <p:nvPr/>
        </p:nvSpPr>
        <p:spPr>
          <a:xfrm>
            <a:off x="3597088" y="2301061"/>
            <a:ext cx="4867836" cy="66492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1853C-CB8E-5BFE-5889-4D7CF5598931}"/>
              </a:ext>
            </a:extLst>
          </p:cNvPr>
          <p:cNvSpPr txBox="1">
            <a:spLocks/>
          </p:cNvSpPr>
          <p:nvPr/>
        </p:nvSpPr>
        <p:spPr>
          <a:xfrm>
            <a:off x="495299" y="5307768"/>
            <a:ext cx="11201400" cy="1086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now have the derivative of expression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get the derivative of expression          and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A2BBB289-B6C0-DBC7-7892-8018125BB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8094" y="5795841"/>
            <a:ext cx="540000" cy="540000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AA150B43-9B1B-E122-25C8-6BD31D9EE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7396" y="5795841"/>
            <a:ext cx="540000" cy="540000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CBB528E8-43B7-7AB1-B114-B73AB506E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23635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488E-499A-25BC-EAB8-DBC66D7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07D48A3-FF53-A897-8376-3039ECC0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5CB02DEA-4C81-58E3-524D-03B22951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06C50790-6786-DC7F-2950-27A92D9D6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787C-3006-80F8-1D25-9C484ACB5608}"/>
              </a:ext>
            </a:extLst>
          </p:cNvPr>
          <p:cNvSpPr txBox="1">
            <a:spLocks/>
          </p:cNvSpPr>
          <p:nvPr/>
        </p:nvSpPr>
        <p:spPr>
          <a:xfrm>
            <a:off x="1331257" y="5184129"/>
            <a:ext cx="10591801" cy="917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of expression       and        using the same process as before.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7D46A0BD-E80F-C591-892C-5009E0B2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750" y="5148233"/>
            <a:ext cx="540000" cy="540000"/>
          </a:xfrm>
          <a:prstGeom prst="rect">
            <a:avLst/>
          </a:prstGeom>
        </p:spPr>
      </p:pic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FA8D759E-1D64-2DE5-EA8D-F87F2752F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8111" y="5148233"/>
            <a:ext cx="540000" cy="54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EF2907-A428-D31A-9F19-20FF03297C0D}"/>
              </a:ext>
            </a:extLst>
          </p:cNvPr>
          <p:cNvSpPr/>
          <p:nvPr/>
        </p:nvSpPr>
        <p:spPr>
          <a:xfrm>
            <a:off x="3402104" y="3096536"/>
            <a:ext cx="5392271" cy="1334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339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DE01-7BA5-8201-5B6F-E02A0D9B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B3800-A32F-3EE8-EE09-276B282D39A8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have the derivative,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will use it to find where the SSE is lowest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9475AF-B83A-BE3B-C199-694870FEA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838043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861000-6B37-35C6-FA20-3E5BEDD96D26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3CC3-77BB-A275-6E57-F156DB65922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B4C3D-FEFE-47C2-F58E-449167D6CC4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951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530D-2B22-6A5B-F701-FFA31854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05FD2-29AA-4A9C-F5A9-304FFA7A4F99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minimum value by taking steps from an initial guess (random number) until it reaches the best value.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6284B3-B15F-AA2A-EA05-66B832CD7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042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43846C-A793-ACCF-98C7-CA42034D9CE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5001B-7ECA-5D0D-EE46-6F90BD044B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7AC49E-CFED-23FB-6552-405ED53E2087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80AC5A2-DDED-D031-6B5D-02D13183B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8323" y="3685920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415031F-14E9-2574-093C-AD82E75CE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5922" y="3696660"/>
            <a:ext cx="540000" cy="5400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2DDC1524-D596-1205-7F6A-2D7020225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083" y="370101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FD1D30A0-2847-F636-CE92-3B7C4D513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1880" y="3704589"/>
            <a:ext cx="540000" cy="540000"/>
          </a:xfrm>
          <a:prstGeom prst="rect">
            <a:avLst/>
          </a:prstGeom>
        </p:spPr>
      </p:pic>
      <p:pic>
        <p:nvPicPr>
          <p:cNvPr id="10" name="Graphic 9" descr="Footprints with solid fill">
            <a:extLst>
              <a:ext uri="{FF2B5EF4-FFF2-40B4-BE49-F238E27FC236}">
                <a16:creationId xmlns:a16="http://schemas.microsoft.com/office/drawing/2014/main" id="{D324E145-30D5-97F1-0901-1ECBF7F4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27" y="1956365"/>
            <a:ext cx="1080000" cy="1080000"/>
          </a:xfrm>
          <a:prstGeom prst="rect">
            <a:avLst/>
          </a:prstGeom>
        </p:spPr>
      </p:pic>
      <p:pic>
        <p:nvPicPr>
          <p:cNvPr id="11" name="Graphic 10" descr="Footprints with solid fill">
            <a:extLst>
              <a:ext uri="{FF2B5EF4-FFF2-40B4-BE49-F238E27FC236}">
                <a16:creationId xmlns:a16="http://schemas.microsoft.com/office/drawing/2014/main" id="{BC95487C-9513-FFAB-6F29-0325E380E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858707">
            <a:off x="8640981" y="3009803"/>
            <a:ext cx="540000" cy="540000"/>
          </a:xfrm>
          <a:prstGeom prst="rect">
            <a:avLst/>
          </a:prstGeom>
        </p:spPr>
      </p:pic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8B07CB34-B058-4F98-F27A-A34BC66C8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287739">
            <a:off x="9134988" y="343218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568F-9DE9-EA64-C5A6-9DDD2314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C04BEC-FA3A-55D0-0034-D485F7F4113D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Remember, we started by setting the </a:t>
            </a:r>
            <a:r>
              <a:rPr lang="en-US" sz="3000" b="1" dirty="0"/>
              <a:t>Intercept</a:t>
            </a:r>
            <a:r>
              <a:rPr lang="en-US" sz="3000" dirty="0"/>
              <a:t> to a random number, in this case, we used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3EE54E-8B58-E7C2-3AEA-4B87A1EDC5F0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9F5962-C249-67E9-A1C6-23C08B8565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C2A94-F858-B24B-F0D1-C05D1DCC609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CB5BE7-0D55-30F6-32D1-2BF07C164A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E4CA8B3-7AE2-073F-A300-4C0225342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6920" y="3680334"/>
            <a:ext cx="540000" cy="54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89CCEEB-2E52-E635-34B0-8C314AAA7727}"/>
              </a:ext>
            </a:extLst>
          </p:cNvPr>
          <p:cNvGrpSpPr/>
          <p:nvPr/>
        </p:nvGrpSpPr>
        <p:grpSpPr>
          <a:xfrm>
            <a:off x="6540480" y="4238280"/>
            <a:ext cx="1159560" cy="775080"/>
            <a:chOff x="6540480" y="4238280"/>
            <a:chExt cx="115956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14:cNvPr>
                <p14:cNvContentPartPr/>
                <p14:nvPr/>
              </p14:nvContentPartPr>
              <p14:xfrm>
                <a:off x="6540480" y="4267440"/>
                <a:ext cx="1063080" cy="74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2840" y="4249800"/>
                  <a:ext cx="109872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14:cNvPr>
                <p14:cNvContentPartPr/>
                <p14:nvPr/>
              </p14:nvContentPartPr>
              <p14:xfrm>
                <a:off x="7486920" y="4238280"/>
                <a:ext cx="213120" cy="17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9280" y="4220640"/>
                  <a:ext cx="2487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8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748C-4C60-9651-829C-CF769F52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41822-F7DF-2A78-F883-88CF84AE658B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EE524D-B913-A055-D836-77C250B951E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C29716-4B17-685F-DDD3-DA5D853C8F8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76F6C-2DD7-E295-119F-77311AC686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F9D35-BEAC-56EE-0A9E-2AA3A66B259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E47F139-DE58-3B67-0D4F-363C70D61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3272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3142791-4D5A-5FDE-F02F-749091D25E56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55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5349" y="429171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8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65B5-0CA2-E61A-28BB-C4FD8BFC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A4EBEB-78A5-9E2B-4A0D-5A8CB04881A4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DA3D33-00C7-822E-B112-6DC7C8C0741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4BA61D-8B32-A73C-52F2-CA30AB17E43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F9FEC-3E15-E53D-9866-B2E1627BE6A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8C2E0-03B4-896A-BA7F-B487F807F00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9FA420E-AE88-4706-868B-F292A3B89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398E1-3C89-4351-5130-FEAFA289CD4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7705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F20FA-8B4C-74A5-3ACA-DFB0F870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C8FC1-B536-AA9E-DF07-D18F783A56B7}"/>
              </a:ext>
            </a:extLst>
          </p:cNvPr>
          <p:cNvSpPr txBox="1">
            <a:spLocks/>
          </p:cNvSpPr>
          <p:nvPr/>
        </p:nvSpPr>
        <p:spPr>
          <a:xfrm>
            <a:off x="5560576" y="5402614"/>
            <a:ext cx="1937498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get </a:t>
            </a:r>
            <a:r>
              <a:rPr lang="en-US" sz="3000" b="1" dirty="0"/>
              <a:t>5.7</a:t>
            </a:r>
            <a:endParaRPr lang="en-PH" sz="3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679F75-E361-0151-981B-9A1B1E2C956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81FA50-3711-DCB6-835F-E495293CBBE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190B3-89E3-D3D2-67FC-90F9C0F759E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1871BA-CB28-303F-6D9D-690A2F49613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C442029-0F57-DFDF-3CDE-FD9DE366C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EC16C58-E3B6-1AA3-D158-E54913CE6BF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918248-D516-6961-6A37-6C321B8BB666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82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0FB8-DF48-38CF-B8E7-74F3E470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22101-FF91-62AB-CC8B-37DC50DFF4E0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when the Intercept is </a:t>
            </a:r>
            <a:r>
              <a:rPr lang="en-US" sz="3000" b="1" dirty="0"/>
              <a:t>0</a:t>
            </a:r>
            <a:r>
              <a:rPr lang="en-US" sz="3000" dirty="0"/>
              <a:t>, the slope of the curve is </a:t>
            </a:r>
            <a:r>
              <a:rPr lang="en-US" sz="3000" b="1" dirty="0"/>
              <a:t>-5.7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050CD-CFB2-1308-91E0-1D40DACDE4B4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6A134-8BD2-0E2B-314E-D74C9BD243B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EB773-60AC-AE0A-5E71-73D2A44DE41F}"/>
              </a:ext>
            </a:extLst>
          </p:cNvPr>
          <p:cNvSpPr/>
          <p:nvPr/>
        </p:nvSpPr>
        <p:spPr>
          <a:xfrm>
            <a:off x="4749305" y="3450350"/>
            <a:ext cx="67042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956C1E-C1C0-6E8D-2A94-82317DF1928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DBD525-433F-722A-6701-C3CD160D2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109272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B698820-B330-72AA-823F-D8EE01B5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46B764-580C-65F1-5BCA-92E948EADD29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35BA-9796-3888-0C05-560D06D7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D27C3E-AD5B-5110-5EFB-73B8775A9255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6093-C8B4-501A-4B48-E2E66E68C10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5CD5E-0F49-637B-2378-F9419BFA520F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A3AD-D47D-6F30-619E-F8C99C9B6F94}"/>
              </a:ext>
            </a:extLst>
          </p:cNvPr>
          <p:cNvSpPr/>
          <p:nvPr/>
        </p:nvSpPr>
        <p:spPr>
          <a:xfrm>
            <a:off x="4695825" y="3450350"/>
            <a:ext cx="72390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F29CD4-054F-48AC-CD4F-FACD464A9C8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42E95B6-FE8F-79A2-74BF-9FB4B7066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143621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6D1D85E-CA5C-4EF0-FB13-660EFE802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A31FE-7ACE-87B0-0726-D37EC74C9C2A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9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59E1-9774-CBA4-D8C3-FF8081CB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F199B7-6D6E-68AD-C7D1-2B11AA1496AA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67923-31BA-0084-EDEB-54102EE7167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3131-9EF1-70FD-54E3-12881EC24B8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5DE71-1D38-C6E3-1C56-2291903080A8}"/>
              </a:ext>
            </a:extLst>
          </p:cNvPr>
          <p:cNvSpPr/>
          <p:nvPr/>
        </p:nvSpPr>
        <p:spPr>
          <a:xfrm>
            <a:off x="4695825" y="3450350"/>
            <a:ext cx="77591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0F8CC0-37CB-522B-4C1C-A047D391874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98698B-81C7-6F80-68D8-C8659712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929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FCB0D9B-9024-BE46-2A47-CD00105E3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21A23-C003-B10C-1A18-E8129A9782BD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0567-B8F5-AC1F-C370-72F80637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7B52F-937A-BA62-A3EA-70D4A3AEF72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C7AE-59D9-8BEB-14C0-3C812475AA4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62D22-27DD-DD10-CF9D-CEB75D02FF4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42760-9839-7A0F-66F6-502F1CD00669}"/>
              </a:ext>
            </a:extLst>
          </p:cNvPr>
          <p:cNvSpPr/>
          <p:nvPr/>
        </p:nvSpPr>
        <p:spPr>
          <a:xfrm>
            <a:off x="4714875" y="3450350"/>
            <a:ext cx="79057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41F6A-3836-7B62-96ED-0A735DC474F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E56F7C-17E8-11BC-DCEA-50922ED3B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98216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27F2202-8F3F-0D97-0B7F-99800F351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6779" y="37428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EBDF04-40A3-B321-3558-830FD27BC821}"/>
              </a:ext>
            </a:extLst>
          </p:cNvPr>
          <p:cNvCxnSpPr>
            <a:cxnSpLocks/>
          </p:cNvCxnSpPr>
          <p:nvPr/>
        </p:nvCxnSpPr>
        <p:spPr>
          <a:xfrm>
            <a:off x="6531010" y="3228563"/>
            <a:ext cx="4239072" cy="10285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6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7AD2B-B2E3-9521-2CAC-AEA6C907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45355-3B49-55C6-7F6F-E29286E9D4F7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C8D61-43A5-EA4B-C13A-73D02F58466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9960B-29A9-EEC6-C67B-C94970F612E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4977EB-71D2-FB4A-F6AB-6E6260349256}"/>
              </a:ext>
            </a:extLst>
          </p:cNvPr>
          <p:cNvSpPr/>
          <p:nvPr/>
        </p:nvSpPr>
        <p:spPr>
          <a:xfrm>
            <a:off x="4754271" y="3450350"/>
            <a:ext cx="633291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2D3C4-0124-E59C-32AD-C7B13278B70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F688420-6A71-1AAF-9295-7F1A78AA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844484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AA76540-DFFD-9015-31C3-9D860E4F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163" y="3748478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B06C76-C389-CC97-829C-48A12E5C236D}"/>
              </a:ext>
            </a:extLst>
          </p:cNvPr>
          <p:cNvCxnSpPr>
            <a:cxnSpLocks/>
          </p:cNvCxnSpPr>
          <p:nvPr/>
        </p:nvCxnSpPr>
        <p:spPr>
          <a:xfrm>
            <a:off x="6705600" y="3558872"/>
            <a:ext cx="4038600" cy="4718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94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0327-58AA-6DEF-E526-E6758F7C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56ECE-F5B1-D026-7C0C-ED87A4608FC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BBFC0-513F-8018-FBA0-F7DD001B9B72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8B44D-A113-5888-D7C4-FE1A211A4B5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B7A9-FE89-B8F8-8CE1-6CB09820B8C6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FE78E9-6E79-D9D6-017B-EC800B81AE2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B64D17-9119-1511-A2EB-B6E57EFC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567720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40891F4-DFB7-9360-95D7-8CAFBF042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4997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BBD43-EF8B-817E-B736-8E5AB91AFCB3}"/>
              </a:ext>
            </a:extLst>
          </p:cNvPr>
          <p:cNvCxnSpPr>
            <a:cxnSpLocks/>
          </p:cNvCxnSpPr>
          <p:nvPr/>
        </p:nvCxnSpPr>
        <p:spPr>
          <a:xfrm>
            <a:off x="6993159" y="3865623"/>
            <a:ext cx="4667177" cy="28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929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BC37-9823-D1FC-5259-F5EC4EA0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4DD2D-AA84-92D0-5AC3-EBCC0CFEEB4C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7CF0C-03F1-4786-51B8-59F80E5DB64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1DDDE-E90E-78BE-F3D3-5C3B259325D2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DB611-E2F7-6639-58AA-811EFF3F8603}"/>
              </a:ext>
            </a:extLst>
          </p:cNvPr>
          <p:cNvSpPr/>
          <p:nvPr/>
        </p:nvSpPr>
        <p:spPr>
          <a:xfrm>
            <a:off x="4754271" y="3450350"/>
            <a:ext cx="70355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8A3551-7AF6-8DE1-0237-92E879BAD51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22E9FA4-A5FB-CAAC-179F-878AB58299A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7B34E6A-6BA3-6282-1353-9F05BA29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8FF0C-BD26-BBCF-9BEB-2DC792E1C236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72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D45B-36D8-44BD-1D2F-76F0709A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EA1A6B-39BE-6DFD-3991-518F0B9654DE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31DFD-34ED-33CE-F4AE-328AF241ACF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499BB-7042-EC29-996C-7964830598B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9842F-0A82-B73F-EF43-FCA08628BEF3}"/>
              </a:ext>
            </a:extLst>
          </p:cNvPr>
          <p:cNvSpPr/>
          <p:nvPr/>
        </p:nvSpPr>
        <p:spPr>
          <a:xfrm>
            <a:off x="4754271" y="3450350"/>
            <a:ext cx="68450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D6C6F9-4D64-5DB2-78AA-DAF4294A1D11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9CFBAC-C241-2F0A-2501-3D6A0663056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1EBF4CAB-BD35-7322-C8D7-97010A6F0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E82BB-A5D9-75A7-8354-E9ECEA3B9014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7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2824-2A45-00A3-DD9E-1185D3EE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283A53-F776-F4A3-D0F8-F9E14532B4C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A7C87-10F3-DE80-0A03-B3AC0ADCE82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667D1-3B41-FF02-3016-6AE9B51952F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807341-B69A-1C93-EF2D-056427DFCD17}"/>
              </a:ext>
            </a:extLst>
          </p:cNvPr>
          <p:cNvSpPr/>
          <p:nvPr/>
        </p:nvSpPr>
        <p:spPr>
          <a:xfrm>
            <a:off x="4754272" y="3450350"/>
            <a:ext cx="71746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F3A578-6577-2FB0-15C5-B34F5B2D042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D467BB-3E34-2F19-1947-C8BF4FC9430D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AA8E030-37FA-5E8D-C03B-FEADA1B01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0B6ED-514B-7EF9-309B-EE876BD68703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2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C5A0-9D8B-6962-7BF6-E2052791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DE4924-3BA2-533E-E379-F6DBF1185E1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If we take a </a:t>
            </a:r>
            <a:r>
              <a:rPr lang="en-US" sz="3000" b="1" dirty="0"/>
              <a:t>very big step, </a:t>
            </a:r>
            <a:r>
              <a:rPr lang="en-US" sz="3000" dirty="0"/>
              <a:t>the SSE would </a:t>
            </a:r>
            <a:r>
              <a:rPr lang="en-US" sz="3000" b="1" dirty="0"/>
              <a:t>increase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14949-41CD-98E0-5B53-30E60543A2C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FD96D-4F77-CBA6-B57C-74088A7F73FE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0D8ED-5FB1-1619-27C8-4E7AB6EFD5AB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EF4813-1F0B-04EF-91BC-8B2A27D68BE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F95D7A9-9DE0-5F76-2E5E-EB903930F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7286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D5FFEDF-DE14-558D-7A66-90388ED4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69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C79F-C891-BF31-3B17-5CFB5C07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C7B30C-0CE9-634F-091B-1E4879DE1944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</a:t>
            </a:r>
            <a:r>
              <a:rPr lang="en-US" sz="3000" b="1" dirty="0"/>
              <a:t> size of the step </a:t>
            </a:r>
            <a:r>
              <a:rPr lang="en-US" sz="3000" dirty="0"/>
              <a:t>should be related to the slope since it tells us if we should take a small step or a big step and to make sure that we will move beyond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by taking a very big step.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4741C-1FA4-2E07-E604-20FE917488A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853F7-6539-6D04-5AA7-1AC9E981A12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1330F7-44D2-7463-F68E-B96F8CB4975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A9D7E09-1D8D-A94F-5BFF-BE4003AD4B8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B74D0FA-7B89-141F-72E3-CBC6B4F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6483B9C-04DB-34C3-21C1-C99282F7AFD1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315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A850C-B2F6-75E3-23BA-6F0A7D5C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E87122-DC54-3BD2-3910-ACEFAD7F6B89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22573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Gradient Descent determines the         </a:t>
            </a:r>
            <a:r>
              <a:rPr lang="en-US" sz="3000" b="1" dirty="0"/>
              <a:t>Step size </a:t>
            </a:r>
            <a:r>
              <a:rPr lang="en-US" sz="3000" dirty="0"/>
              <a:t>by multiplying the slope by a small number called the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7030A0"/>
                </a:solidFill>
              </a:rPr>
              <a:t>Learning Rate</a:t>
            </a:r>
            <a:r>
              <a:rPr lang="en-US" sz="3000" b="1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C719C-BBB1-0AB4-3554-4FD87D5CB85C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8EAC5-8C78-BCCD-5DAF-A175E50989F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48254-55FF-12BE-3248-9AF6FFC6B77B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B2E511-4520-C672-753A-D8B8DAB6EFC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A585B8-42E5-C501-2982-76F6C6A51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17643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5086876-75E0-5CD3-A7BC-079C7348B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0CB49-21AA-A196-CF9E-8CD62EADB915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Footprints with solid fill">
            <a:extLst>
              <a:ext uri="{FF2B5EF4-FFF2-40B4-BE49-F238E27FC236}">
                <a16:creationId xmlns:a16="http://schemas.microsoft.com/office/drawing/2014/main" id="{45A488C5-4301-B716-8732-5E7C514B9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7113" y="44910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DFD88-6D3C-20E1-5876-82D999B9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0A85E-3F19-4DC9-CA59-A02D0B23847F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904561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the       </a:t>
            </a:r>
            <a:r>
              <a:rPr lang="en-US" sz="3000" b="1" dirty="0"/>
              <a:t>Step Size</a:t>
            </a:r>
            <a:r>
              <a:rPr lang="en-US" sz="3000" dirty="0"/>
              <a:t>, we can calculate a</a:t>
            </a:r>
            <a:r>
              <a:rPr lang="en-US" sz="3000" b="1" dirty="0"/>
              <a:t> New Intercept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C2603-9FFF-7163-DE80-23338B71E41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CF1C4-33A0-39A0-1BB8-4034A1E5143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5A4DB-501C-556F-5D00-1A490606ED59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5BFC55-5B14-50BC-4529-6B73C3EFB55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B82C3C-3E73-19AC-748E-91DCA7F4C43F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A9E859EE-0DF2-0E49-4AF0-B92C77F8F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 descr="Footprints with solid fill">
            <a:extLst>
              <a:ext uri="{FF2B5EF4-FFF2-40B4-BE49-F238E27FC236}">
                <a16:creationId xmlns:a16="http://schemas.microsoft.com/office/drawing/2014/main" id="{482E9BB4-852C-3474-DF2E-C35710350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6652" y="45768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29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E1A1-A28D-EB37-38DB-95957937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61DE63-87AF-AB2B-1418-3EF842C3BB97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837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New Intercept </a:t>
            </a:r>
            <a:r>
              <a:rPr lang="en-US" sz="3000" dirty="0"/>
              <a:t>is the </a:t>
            </a:r>
            <a:r>
              <a:rPr lang="en-US" sz="3000" b="1" dirty="0"/>
              <a:t>old intercept </a:t>
            </a:r>
            <a:r>
              <a:rPr lang="en-US" sz="3000" dirty="0"/>
              <a:t>minus the        </a:t>
            </a:r>
            <a:r>
              <a:rPr lang="en-US" sz="3000" b="1" dirty="0"/>
              <a:t>Step Size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86C8F-6165-B977-D2C6-130BC5446F6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F4ECD-6DF8-30A0-B87E-54FE8707E56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AA486-BE76-D4B6-A223-8B2B19F5E27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55DB7A-7217-1690-78B8-35BDC408A69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8E98E9-89B3-7B46-1647-9FF75F66B8D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61149B8-DC7F-2680-E298-5B8CF3EA0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/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/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Footprints with solid fill">
            <a:extLst>
              <a:ext uri="{FF2B5EF4-FFF2-40B4-BE49-F238E27FC236}">
                <a16:creationId xmlns:a16="http://schemas.microsoft.com/office/drawing/2014/main" id="{B4B57AA9-3FFE-2473-A458-8ABC833AA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6488" y="46170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70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06AF-88C4-F40C-01E3-7BFBFAB4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DBA0E1-F75A-97B4-BB86-25BE7CD55330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plug in the numbers..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28E23-0C1E-7406-C88F-AB7E7B58555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A4532-690D-5D5E-7CEF-73D18177FC75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2F989-2843-FAD4-C7D8-991057D1257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AB0741-6785-4C16-5314-C58E2CE8138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775DCC-2E32-C472-1235-745DA8F9681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2B2C284-BDD1-758B-90FE-A18082E83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19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DC44E-557F-041E-CC5D-10D22103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CCA1E-5A6D-6FFD-4591-D6F9D8BA677C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the New Intercept is </a:t>
            </a:r>
            <a:r>
              <a:rPr lang="en-US" sz="3000" b="1" dirty="0"/>
              <a:t>0.57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61726-A6F5-D312-DB31-2F9B8408937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FAA2F-82F0-33C8-6C9F-FC3731F903B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A1AC1-9590-24CA-673A-5B191988523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DB07BD-A3D7-84FC-BD4E-F38A484BCEA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06F33-BF85-E00D-4F1E-95CE10C57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325157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26EEC34-07D0-25F9-72A2-125B3D741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1A2714E0-E058-C903-C4BA-B9125920B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F025-3F6F-80E3-B098-5188F65C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68B92B-D402-24E2-C6EE-E7564BCFAACF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one big step, we moved much closer to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b="1" dirty="0">
                <a:solidFill>
                  <a:srgbClr val="00B050"/>
                </a:solidFill>
              </a:rPr>
              <a:t>	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9473D-E170-F7B4-69BA-7B964B2EEF8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A92-7FBA-33AE-D53D-ADBB25B2AFD6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7DEE-A7A0-2392-DD4A-5772F811B86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FCEB9C-8E2C-0373-6FCB-F92634045528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AC101D-A927-2756-65F3-46279A620B5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619D8CE-A9CD-C2AB-0D38-95174E05B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A143DFA-E332-4B01-C60D-EAE90070D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pic>
        <p:nvPicPr>
          <p:cNvPr id="17" name="Graphic 16" descr="Footprints with solid fill">
            <a:extLst>
              <a:ext uri="{FF2B5EF4-FFF2-40B4-BE49-F238E27FC236}">
                <a16:creationId xmlns:a16="http://schemas.microsoft.com/office/drawing/2014/main" id="{654A0967-1A20-6D03-246F-3901FDCC4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2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7C68B-C313-C229-E465-A7DD476B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BC9C7-0C5B-0817-AB2F-0FBD1E5181D8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let us take another step closer to the optimal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2DA92-CDD9-F432-4172-B631ADCCF9DA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A10EB-4618-F5D2-4F40-AC3AC279740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223F48-4ACD-A236-693D-FBCDB0F35F4A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3E6D6B-3387-6992-863A-B41E344E45E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A66897-7489-B355-2DB2-EF311DE06841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E183DD8-BD37-43DC-1EDB-19537BD2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E8DE11E-DCEE-631A-947F-6C811C61F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7261-B86E-8E6D-120D-B7C234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B07584-BAE6-07AA-A8BD-01838FB6E22D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take another step, we go back to the derivative and plug in in the</a:t>
            </a:r>
            <a:r>
              <a:rPr lang="en-US" sz="3000" b="1" dirty="0"/>
              <a:t> New Intercept (0.57)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8C3F3-34A0-0C7E-1BA4-B03A841014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D1226-A13E-604A-4688-4DED1FC38B6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4AAF08-544B-CF45-D6A8-D38C83D518C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ED0588-DAF9-44F2-C9D0-CD7CCE47854B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CF4562F-A022-5A7C-2CA4-D059CC145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A7066747-A077-17F5-7505-670EEE199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2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83D8-D79A-2573-D882-3A2D71E7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03E1F9-4F49-5C41-F07E-9E57FA9722A6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that tells us that the slope of the curve is </a:t>
            </a:r>
            <a:r>
              <a:rPr lang="en-US" sz="3000" b="1" dirty="0"/>
              <a:t>-2.3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ACC1D-333D-68A3-3CD9-672B674D4460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FDEA9-F2C8-DABB-9352-B6484E278CC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64ACC4-B2E9-ACC1-EA10-2BA3EA227DDE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3A537-BC4C-9D67-D7B1-C6FC8C81FF2E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A291445-CB6B-BA42-EA5B-B74A366A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5699EA7-8EB9-6BFC-E83E-314B5F3D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DED88-742C-369E-BEB7-C0E98F26181B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5D40F9-6E57-016C-5ED3-4F8C8D16AB3C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916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89BF-499E-C929-CD32-39C01D90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8327F-1FFB-A2BB-A94A-0D23BE9251D9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calculate the        </a:t>
            </a:r>
            <a:r>
              <a:rPr lang="en-US" sz="3000" b="1" dirty="0"/>
              <a:t>Step Size </a:t>
            </a:r>
            <a:r>
              <a:rPr lang="en-US" sz="3000" dirty="0"/>
              <a:t>and we get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87A9D-A504-EC7E-2229-3D17585545B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D4B0-9E8F-3671-9EFA-0D21034D9B7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A87955-64BC-4215-C6CE-FA434ABFC94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7E5EA9-F2A9-89E8-4795-0C43FE676AA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92CB8DA-6567-B4BF-3A51-2293315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D24BF1C-CB10-55C1-5AD6-EFA980F66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302F43-FBA6-CFDA-F597-0745118C012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7076A8-FAF5-B120-2A3D-180F79C31E94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/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E2EC3ED2-FB76-8DDC-CCD6-803EF03ED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588" y="49142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4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3D53-46D6-3D06-E57E-D295E63B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F57504-5E7E-19C0-5893-0DCDF067E849}"/>
              </a:ext>
            </a:extLst>
          </p:cNvPr>
          <p:cNvSpPr txBox="1">
            <a:spLocks/>
          </p:cNvSpPr>
          <p:nvPr/>
        </p:nvSpPr>
        <p:spPr>
          <a:xfrm>
            <a:off x="749674" y="4785066"/>
            <a:ext cx="8394326" cy="420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Giving us a </a:t>
            </a:r>
            <a:r>
              <a:rPr lang="en-US" sz="3000" b="1" dirty="0"/>
              <a:t>New Intercept </a:t>
            </a:r>
            <a:r>
              <a:rPr lang="en-US" sz="3000" dirty="0"/>
              <a:t>of </a:t>
            </a:r>
            <a:r>
              <a:rPr lang="en-US" sz="3000" b="1" dirty="0"/>
              <a:t>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8FE7-0902-DF1D-0F0D-9759D99B893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B8898-2A15-7BFC-14CE-BF7277616219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054AD3-B6ED-231B-B059-E23CACEB6CE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1ECAE8-BA04-526A-1262-D2477EEF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6965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2671809-20B8-4211-0EA2-D237C0265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4A2344-D735-35A9-45E1-C6F32E99B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475E7E-1C20-D3AE-0704-4DA6F13B088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/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/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−0.23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CD5E161-3449-C40F-2048-045206DCB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5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1B72-3A91-182F-1EB8-656F325C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C3D7C3-8023-A1D6-8EDB-ACF1A9857CAC}"/>
              </a:ext>
            </a:extLst>
          </p:cNvPr>
          <p:cNvSpPr txBox="1">
            <a:spLocks/>
          </p:cNvSpPr>
          <p:nvPr/>
        </p:nvSpPr>
        <p:spPr>
          <a:xfrm>
            <a:off x="1898837" y="4912222"/>
            <a:ext cx="8394326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that the </a:t>
            </a:r>
            <a:r>
              <a:rPr lang="en-US" sz="3000" b="1" dirty="0"/>
              <a:t>first step </a:t>
            </a:r>
            <a:r>
              <a:rPr lang="en-US" sz="3000" dirty="0"/>
              <a:t>was relatively large compared to the </a:t>
            </a:r>
            <a:r>
              <a:rPr lang="en-US" sz="3000" b="1" dirty="0"/>
              <a:t>second step</a:t>
            </a:r>
            <a:r>
              <a:rPr lang="en-US" sz="3000" dirty="0"/>
              <a:t>.</a:t>
            </a:r>
            <a:r>
              <a:rPr lang="en-US" sz="3000" b="1" dirty="0"/>
              <a:t>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6BB0B-858D-4743-51E4-4D210EECB46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27ABE-6273-68C4-19EA-09ABDEAEE42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478011-2FFE-C358-6830-47E3E27C08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F2D368-077E-47A9-8838-331EE3A91348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3577D9D-14CF-15D3-5D1D-51B1421B2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5D037B06-E6C5-A1C5-0237-40FEC5DE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430690-E510-243E-FF57-021079D879F6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8E24880-5777-B540-D639-E5DC41681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598AC9DE-0DD4-062E-9220-11BC6DB53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326280">
            <a:off x="8787446" y="3221776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295A10A-2575-95A9-E25F-317C17801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A2A3-C5FB-FC90-838D-72BB0CAC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7931A6-1122-A14F-8E69-C862D4A60A9D}"/>
              </a:ext>
            </a:extLst>
          </p:cNvPr>
          <p:cNvSpPr txBox="1">
            <a:spLocks/>
          </p:cNvSpPr>
          <p:nvPr/>
        </p:nvSpPr>
        <p:spPr>
          <a:xfrm>
            <a:off x="869132" y="5331832"/>
            <a:ext cx="10564009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D5FF4-8C26-224C-0BB5-464221636BF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C45B-7012-9B52-4D9B-6F9D9F77E465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32B662-E447-101E-EEC6-5152C5580D1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33332B-3191-BF4D-310D-EDC5C2FDF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589511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F2CDC8A-3A74-6806-9DF8-05C03FE29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5A92B45-7D0E-2E24-0BCB-733004153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4EFF3F-1F8A-CB5E-EDAF-4A7B5BFB7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DDE96B36-6114-4432-536D-B6BE0F307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1DFDE3CD-1021-01AC-9FAF-176205615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ADFF960-A453-7AF6-538B-D9B5CA8B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507" y="37207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03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D202-04B2-B4B3-A652-B914A105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AFBE3-4239-383D-0964-D5DFD0A37FE4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0.92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EA612-05F8-A398-8AAE-6D2D03E283D4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B8F91-61C0-DE41-13CA-DDD997BDB43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87600C-2FA1-2454-E385-201C0582D67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B9E573-CA31-1856-0F87-DEC4B2A1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445297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7F68483-FDE4-C7CA-7ADA-2E699FC2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890C9C7-F5D6-27FE-F9FD-E27075B29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7B11AF0-92CD-1FD2-8DFE-AC050755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B035533-BEF2-FC37-243A-FAE8454B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8D929368-9A56-4D6B-CE3F-811AB247C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50747F31-1DE8-0917-1ECB-7603E9F4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6FEEB0CF-39D0-8606-3587-D186E517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6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CC27-C0BC-30A8-33BD-8B8D01FF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5648A-DEE7-6E01-370C-F1C00803AC36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0.94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D0D86-8E92-2ABA-53DC-37788B4EC95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48754-D1CE-AAFC-F969-3A96DC795DCF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C33355-832C-2B8F-8A43-23D4AF39DDD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177C26-938B-B3D9-A3CC-FD38A147B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464395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72081E3-2896-4EA2-70B4-4160DA3B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534AB79-6B76-22A2-6BA3-2F209E99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8A1B62D-C656-5E37-1062-1B74EFB0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CB76300-4A79-F319-8D48-026DF26EE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1D5DA8D-9297-E380-3437-A0F7D92AA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31F59B70-50C8-EF23-2E21-FCC5B4252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AB2498-CBE0-F4DB-3E32-24A3CED7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CDCEEE94-80FE-5045-7F40-B4A686AC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89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C7C8-A308-E335-FA44-24C30E75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B7231-9BBE-94FD-3C49-B34845545F9B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8C591-AA86-609C-27D5-7ECA9149D83A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C0F00-DAA4-3787-61E3-92D07FC2867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FC8C62B-ECA2-5DB7-3105-DBB6A5CF04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F99F26-9548-9E65-7889-593A50BED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21350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1EA3427-A866-F4A9-2C20-731267DB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9749D204-735F-D662-F901-1005E891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1A5FA11-20EC-F1A9-85F5-96E05CA5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7F7E01F0-1895-7CFF-1787-9088374D3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6E012FC-A3A8-3FD6-DD2C-7EC3BC5A8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A3BC8-0776-E7ED-9571-6EB3F5A5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4F7404B-5D93-8B59-8829-29BCEC8A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7F082DD3-80F8-6756-0CFB-F4FA531EB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A65CF26-2F46-9ECA-65D5-2E67D9F1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9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8E2B4-56B8-EF92-D254-15B0055C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AECB98-43BA-0470-883D-83B074939778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how each step gets smaller and smaller the closer we get to the bottom of the curve.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F8508-FEB5-FC67-ECD6-DEAC9B022EA5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34C31-EC6B-88A0-1FFD-F3ECCA85972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DD283C-BD7E-2F53-1B3A-5D21DA9A4C4D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5D315-B85E-D38B-C339-120A2D65E90A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49F86F5-6B52-A501-6313-A7D03169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AE77C1E-E289-F3E6-2AF7-47AE33D3F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C0337EB-0628-614F-C666-2E2B1090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23C9F6FA-AF1E-AC0E-F339-3C2F887F1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94D1B6B-5830-4FFB-672F-923C1DD5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68E0526-7C68-F842-7F8E-D7D00EF05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543C9A66-53FA-48A5-1293-2CE2DEF1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5E10447-407D-C8A5-45CF-4445DDEC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2C92A42-AF9C-ADF6-B82A-4058875A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3332</Words>
  <Application>Microsoft Office PowerPoint</Application>
  <PresentationFormat>Widescreen</PresentationFormat>
  <Paragraphs>685</Paragraphs>
  <Slides>106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738</cp:revision>
  <dcterms:created xsi:type="dcterms:W3CDTF">2024-08-08T01:29:50Z</dcterms:created>
  <dcterms:modified xsi:type="dcterms:W3CDTF">2025-03-19T12:25:41Z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