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sldIdLst>
    <p:sldId id="257" r:id="rId5"/>
    <p:sldId id="340" r:id="rId6"/>
    <p:sldId id="362" r:id="rId7"/>
    <p:sldId id="387" r:id="rId8"/>
    <p:sldId id="363" r:id="rId9"/>
    <p:sldId id="364" r:id="rId10"/>
    <p:sldId id="388" r:id="rId11"/>
    <p:sldId id="390" r:id="rId12"/>
    <p:sldId id="391" r:id="rId13"/>
    <p:sldId id="392" r:id="rId14"/>
    <p:sldId id="393" r:id="rId15"/>
    <p:sldId id="394" r:id="rId16"/>
    <p:sldId id="395" r:id="rId17"/>
    <p:sldId id="383" r:id="rId18"/>
    <p:sldId id="382" r:id="rId19"/>
    <p:sldId id="368" r:id="rId20"/>
    <p:sldId id="369" r:id="rId21"/>
    <p:sldId id="370" r:id="rId22"/>
    <p:sldId id="371" r:id="rId23"/>
    <p:sldId id="372" r:id="rId24"/>
    <p:sldId id="373" r:id="rId25"/>
    <p:sldId id="3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3454" autoAdjust="0"/>
  </p:normalViewPr>
  <p:slideViewPr>
    <p:cSldViewPr snapToGrid="0">
      <p:cViewPr varScale="1">
        <p:scale>
          <a:sx n="149" d="100"/>
          <a:sy n="149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9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0938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gradient gives the direction and the rate of of fastest increase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1865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0409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04145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6021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3681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5759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8029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854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8664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26233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902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850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380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 we have a neural network with an input layer, a hidden layer and an output layer</a:t>
            </a:r>
          </a:p>
          <a:p>
            <a:r>
              <a:rPr lang="en-US" dirty="0"/>
              <a:t>In each neuron, we have different weights and then we multiply the weights with the input x and maybe ad a bias</a:t>
            </a:r>
          </a:p>
          <a:p>
            <a:endParaRPr lang="en-US" dirty="0"/>
          </a:p>
          <a:p>
            <a:r>
              <a:rPr lang="en-US" dirty="0"/>
              <a:t>The way it works is that we do a forward pass where we apply all those neurons and then calculate the loss at the very end and then we apply the back propagation algorithm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81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means we apply a backward pass and can then calculate the gradients with a special method.</a:t>
            </a:r>
          </a:p>
          <a:p>
            <a:endParaRPr lang="en-US" dirty="0"/>
          </a:p>
          <a:p>
            <a:r>
              <a:rPr lang="en-US" dirty="0"/>
              <a:t>And then with this gradient we can update the weights which means our neural network learns and gets better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277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760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180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derivative is a tool of calculus that quantifies the sensitivity of change of a functions output with respect to its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200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4/18/24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75.png"/><Relationship Id="rId9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72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chart" Target="../charts/chart1.xml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chart" Target="../charts/chart2.xml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0.png"/><Relationship Id="rId4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7" Type="http://schemas.openxmlformats.org/officeDocument/2006/relationships/image" Target="../media/image38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11" Type="http://schemas.openxmlformats.org/officeDocument/2006/relationships/image" Target="../media/image7.png"/><Relationship Id="rId5" Type="http://schemas.openxmlformats.org/officeDocument/2006/relationships/image" Target="../media/image510.png"/><Relationship Id="rId10" Type="http://schemas.openxmlformats.org/officeDocument/2006/relationships/image" Target="../media/image6.png"/><Relationship Id="rId4" Type="http://schemas.openxmlformats.org/officeDocument/2006/relationships/image" Target="../media/image410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Training Neural Networks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/>
              <p:nvPr/>
            </p:nvSpPr>
            <p:spPr>
              <a:xfrm>
                <a:off x="495215" y="1530616"/>
                <a:ext cx="4950600" cy="1077218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5" y="1530616"/>
                <a:ext cx="4950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2E8607-BE30-DBAD-6C18-680F553343E9}"/>
                  </a:ext>
                </a:extLst>
              </p:cNvPr>
              <p:cNvSpPr txBox="1"/>
              <p:nvPr/>
            </p:nvSpPr>
            <p:spPr>
              <a:xfrm>
                <a:off x="495215" y="2965901"/>
                <a:ext cx="3296498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2E8607-BE30-DBAD-6C18-680F5533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5" y="2965901"/>
                <a:ext cx="3296498" cy="1047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F1601-2C60-31C3-49C6-EB58AFAFFC35}"/>
                  </a:ext>
                </a:extLst>
              </p:cNvPr>
              <p:cNvSpPr txBox="1"/>
              <p:nvPr/>
            </p:nvSpPr>
            <p:spPr>
              <a:xfrm>
                <a:off x="4311311" y="2965901"/>
                <a:ext cx="2394289" cy="1047916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F1601-2C60-31C3-49C6-EB58AFAFF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11" y="2965901"/>
                <a:ext cx="2394289" cy="1047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9F295D-AF42-F4A8-B74D-C997DF63A26E}"/>
                  </a:ext>
                </a:extLst>
              </p:cNvPr>
              <p:cNvSpPr txBox="1"/>
              <p:nvPr/>
            </p:nvSpPr>
            <p:spPr>
              <a:xfrm>
                <a:off x="7337256" y="2965901"/>
                <a:ext cx="2126066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9F295D-AF42-F4A8-B74D-C997DF63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256" y="2965901"/>
                <a:ext cx="2126066" cy="1047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/>
              <p:nvPr/>
            </p:nvSpPr>
            <p:spPr>
              <a:xfrm>
                <a:off x="495214" y="4371884"/>
                <a:ext cx="5491057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4" y="4371884"/>
                <a:ext cx="5491057" cy="1047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5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/>
              <p:nvPr/>
            </p:nvSpPr>
            <p:spPr>
              <a:xfrm>
                <a:off x="604943" y="1628684"/>
                <a:ext cx="5491057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3" y="1628684"/>
                <a:ext cx="5491057" cy="1047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D4069E-974E-2548-CC86-308F3F0DB847}"/>
                  </a:ext>
                </a:extLst>
              </p:cNvPr>
              <p:cNvSpPr txBox="1"/>
              <p:nvPr/>
            </p:nvSpPr>
            <p:spPr>
              <a:xfrm>
                <a:off x="797686" y="3262335"/>
                <a:ext cx="9709489" cy="1838132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4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4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4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4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4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D4069E-974E-2548-CC86-308F3F0DB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6" y="3262335"/>
                <a:ext cx="9709489" cy="1838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41718B1-3D6B-981A-46BD-50831A443B01}"/>
              </a:ext>
            </a:extLst>
          </p:cNvPr>
          <p:cNvSpPr txBox="1">
            <a:spLocks/>
          </p:cNvSpPr>
          <p:nvPr/>
        </p:nvSpPr>
        <p:spPr>
          <a:xfrm>
            <a:off x="3682344" y="5686202"/>
            <a:ext cx="5859060" cy="46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(Body)"/>
              </a:rPr>
              <a:t>We need to average of all training examples</a:t>
            </a:r>
            <a:endParaRPr lang="en-PH" sz="2400" dirty="0">
              <a:latin typeface="Calibri (Body)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0F94722-CA28-3CD3-22BC-F18932753FAC}"/>
              </a:ext>
            </a:extLst>
          </p:cNvPr>
          <p:cNvSpPr/>
          <p:nvPr/>
        </p:nvSpPr>
        <p:spPr>
          <a:xfrm rot="5400000">
            <a:off x="6444943" y="4097983"/>
            <a:ext cx="333862" cy="2488692"/>
          </a:xfrm>
          <a:prstGeom prst="rightBrac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B0F49C-5D78-BF39-C249-134229279CAD}"/>
              </a:ext>
            </a:extLst>
          </p:cNvPr>
          <p:cNvSpPr txBox="1">
            <a:spLocks/>
          </p:cNvSpPr>
          <p:nvPr/>
        </p:nvSpPr>
        <p:spPr>
          <a:xfrm>
            <a:off x="6611874" y="1917784"/>
            <a:ext cx="4741926" cy="46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(Body)"/>
              </a:rPr>
              <a:t>This is only for one training example!</a:t>
            </a:r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451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G</a:t>
            </a:r>
            <a:r>
              <a:rPr lang="en-PH" sz="5000" b="1" dirty="0" err="1"/>
              <a:t>radient</a:t>
            </a:r>
            <a:endParaRPr lang="en-PH" sz="5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0FE2CE-B09D-55A9-0664-1B546CB36CD6}"/>
              </a:ext>
            </a:extLst>
          </p:cNvPr>
          <p:cNvGrpSpPr/>
          <p:nvPr/>
        </p:nvGrpSpPr>
        <p:grpSpPr>
          <a:xfrm>
            <a:off x="7249342" y="1498508"/>
            <a:ext cx="2364894" cy="4357546"/>
            <a:chOff x="4284163" y="1548117"/>
            <a:chExt cx="2364894" cy="4357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/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/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/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/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/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PH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408A38FF-2801-1386-DABE-129B708C7A85}"/>
                </a:ext>
              </a:extLst>
            </p:cNvPr>
            <p:cNvSpPr/>
            <p:nvPr/>
          </p:nvSpPr>
          <p:spPr>
            <a:xfrm>
              <a:off x="5461452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0DB5A1-A66D-90EF-536D-C3A06F4203D2}"/>
                </a:ext>
              </a:extLst>
            </p:cNvPr>
            <p:cNvSpPr txBox="1"/>
            <p:nvPr/>
          </p:nvSpPr>
          <p:spPr>
            <a:xfrm>
              <a:off x="5965098" y="3292465"/>
              <a:ext cx="240775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  <a:endParaRPr lang="en-PH" sz="1500" b="1" dirty="0"/>
            </a:p>
          </p:txBody>
        </p:sp>
        <p:sp>
          <p:nvSpPr>
            <p:cNvPr id="21" name="Left Bracket 20">
              <a:extLst>
                <a:ext uri="{FF2B5EF4-FFF2-40B4-BE49-F238E27FC236}">
                  <a16:creationId xmlns:a16="http://schemas.microsoft.com/office/drawing/2014/main" id="{3E928C59-762E-329D-76F8-552DF9CCD9B4}"/>
                </a:ext>
              </a:extLst>
            </p:cNvPr>
            <p:cNvSpPr/>
            <p:nvPr/>
          </p:nvSpPr>
          <p:spPr>
            <a:xfrm rot="10800000">
              <a:off x="6599026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ADA3DB-2072-C4C6-1DC4-DC31F397B924}"/>
                  </a:ext>
                </a:extLst>
              </p:cNvPr>
              <p:cNvSpPr txBox="1"/>
              <p:nvPr/>
            </p:nvSpPr>
            <p:spPr>
              <a:xfrm>
                <a:off x="391967" y="1978417"/>
                <a:ext cx="4163409" cy="1401730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ADA3DB-2072-C4C6-1DC4-DC31F397B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7" y="1978417"/>
                <a:ext cx="4163409" cy="14017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0F6DF-9D92-4C70-8558-31372BAB1048}"/>
                  </a:ext>
                </a:extLst>
              </p:cNvPr>
              <p:cNvSpPr txBox="1"/>
              <p:nvPr/>
            </p:nvSpPr>
            <p:spPr>
              <a:xfrm>
                <a:off x="407712" y="3597551"/>
                <a:ext cx="4163409" cy="1401730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0F6DF-9D92-4C70-8558-31372BAB1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2" y="3597551"/>
                <a:ext cx="4163409" cy="14017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D2E7949-72ED-110B-08E0-42A41541F837}"/>
              </a:ext>
            </a:extLst>
          </p:cNvPr>
          <p:cNvSpPr/>
          <p:nvPr/>
        </p:nvSpPr>
        <p:spPr>
          <a:xfrm>
            <a:off x="7385116" y="2840942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11176395" y="221184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y</a:t>
            </a:r>
            <a:endParaRPr lang="en-PH" sz="3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AD53C6-9809-5B2E-DF87-75550DCC67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 flipV="1">
            <a:off x="8299516" y="3288150"/>
            <a:ext cx="1147716" cy="999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Iterating the Chain rule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89A29F-0558-8CA7-6928-DADE68D370C6}"/>
              </a:ext>
            </a:extLst>
          </p:cNvPr>
          <p:cNvSpPr/>
          <p:nvPr/>
        </p:nvSpPr>
        <p:spPr>
          <a:xfrm>
            <a:off x="9447232" y="2830950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78AD2FFB-D1C9-657A-7F58-54E53E21DD87}"/>
              </a:ext>
            </a:extLst>
          </p:cNvPr>
          <p:cNvSpPr/>
          <p:nvPr/>
        </p:nvSpPr>
        <p:spPr>
          <a:xfrm>
            <a:off x="10790310" y="2928567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C88EFC-CAB1-ADE8-9329-366B06E120CA}"/>
                  </a:ext>
                </a:extLst>
              </p:cNvPr>
              <p:cNvSpPr txBox="1"/>
              <p:nvPr/>
            </p:nvSpPr>
            <p:spPr>
              <a:xfrm>
                <a:off x="9654645" y="37157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C88EFC-CAB1-ADE8-9329-366B06E1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645" y="3715700"/>
                <a:ext cx="48804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6559843" y="275933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/>
              <p:nvPr/>
            </p:nvSpPr>
            <p:spPr>
              <a:xfrm>
                <a:off x="8442862" y="2690749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862" y="2690749"/>
                <a:ext cx="59520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2DA314-9B71-EB22-57E7-FDC5C5578250}"/>
                  </a:ext>
                </a:extLst>
              </p:cNvPr>
              <p:cNvSpPr txBox="1"/>
              <p:nvPr/>
            </p:nvSpPr>
            <p:spPr>
              <a:xfrm>
                <a:off x="7598296" y="37098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2DA314-9B71-EB22-57E7-FDC5C557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96" y="3709800"/>
                <a:ext cx="488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/>
              <p:nvPr/>
            </p:nvSpPr>
            <p:spPr>
              <a:xfrm>
                <a:off x="852536" y="308990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36" y="3089907"/>
                <a:ext cx="78028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/>
              <p:nvPr/>
            </p:nvSpPr>
            <p:spPr>
              <a:xfrm>
                <a:off x="1907477" y="308990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3089907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/>
              <p:nvPr/>
            </p:nvSpPr>
            <p:spPr>
              <a:xfrm>
                <a:off x="2911437" y="308990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37" y="3089907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/>
              <p:nvPr/>
            </p:nvSpPr>
            <p:spPr>
              <a:xfrm>
                <a:off x="1907477" y="4037776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4037776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0B361-5C5F-6B77-F701-A1B4E70F28E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242680" y="3643905"/>
            <a:ext cx="908817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4EF171-1A16-ECB8-D38F-32314AB6B0C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2151497" y="3643905"/>
            <a:ext cx="0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7C9C5-7CEC-5E57-CF65-849A1622071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2151497" y="3643905"/>
            <a:ext cx="1003960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/>
              <p:nvPr/>
            </p:nvSpPr>
            <p:spPr>
              <a:xfrm>
                <a:off x="1907477" y="5132319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5132319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53BD9A-E157-E8BE-FC8D-FA7BF02DFC9A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2151497" y="4591774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/>
              <p:nvPr/>
            </p:nvSpPr>
            <p:spPr>
              <a:xfrm>
                <a:off x="1907477" y="619326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6193267"/>
                <a:ext cx="4880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37A498-6FBB-AAFA-B77F-3FA56D236EDD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2151497" y="5686317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/>
              <p:nvPr/>
            </p:nvSpPr>
            <p:spPr>
              <a:xfrm>
                <a:off x="943948" y="5132319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48" y="5132319"/>
                <a:ext cx="4880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388AD8-C6F5-4A24-46D5-A707DC8D491A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1187968" y="5686317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3C40-4516-C749-1626-36C82F255A60}"/>
                  </a:ext>
                </a:extLst>
              </p:cNvPr>
              <p:cNvSpPr txBox="1"/>
              <p:nvPr/>
            </p:nvSpPr>
            <p:spPr>
              <a:xfrm>
                <a:off x="856429" y="125491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3C40-4516-C749-1626-36C82F255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29" y="1254917"/>
                <a:ext cx="78028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AA142-2139-A6D0-2E9D-C1CA6342AD94}"/>
                  </a:ext>
                </a:extLst>
              </p:cNvPr>
              <p:cNvSpPr txBox="1"/>
              <p:nvPr/>
            </p:nvSpPr>
            <p:spPr>
              <a:xfrm>
                <a:off x="1913044" y="126164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AA142-2139-A6D0-2E9D-C1CA6342A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44" y="1261644"/>
                <a:ext cx="48804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C8130D-5444-290D-15B2-E8C197548C4F}"/>
                  </a:ext>
                </a:extLst>
              </p:cNvPr>
              <p:cNvSpPr txBox="1"/>
              <p:nvPr/>
            </p:nvSpPr>
            <p:spPr>
              <a:xfrm>
                <a:off x="2911437" y="125930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C8130D-5444-290D-15B2-E8C197548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37" y="1259305"/>
                <a:ext cx="48804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5ED6E-CF3B-FA8D-F8BB-B3F70FD49C43}"/>
                  </a:ext>
                </a:extLst>
              </p:cNvPr>
              <p:cNvSpPr txBox="1"/>
              <p:nvPr/>
            </p:nvSpPr>
            <p:spPr>
              <a:xfrm>
                <a:off x="1913044" y="222807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5ED6E-CF3B-FA8D-F8BB-B3F70FD49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44" y="2228074"/>
                <a:ext cx="48804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4428B-CB8C-C1B2-0A9E-F787DBEDD79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1246573" y="1808915"/>
            <a:ext cx="910491" cy="419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B7C874-CFBD-6003-4C03-04CD3CBD2D20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2157064" y="1815642"/>
            <a:ext cx="0" cy="412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49ED0-7638-AA42-40B7-4F81E67EEBC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157064" y="1813303"/>
            <a:ext cx="998393" cy="414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765CD-6B31-063D-27AC-0444863AEAC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151497" y="2782072"/>
            <a:ext cx="5567" cy="307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564B028-0A7E-9649-2986-14F628A4A313}"/>
              </a:ext>
            </a:extLst>
          </p:cNvPr>
          <p:cNvSpPr/>
          <p:nvPr/>
        </p:nvSpPr>
        <p:spPr>
          <a:xfrm>
            <a:off x="5113359" y="2860017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496A03-2E11-D55C-63B0-BA39081805D5}"/>
              </a:ext>
            </a:extLst>
          </p:cNvPr>
          <p:cNvCxnSpPr>
            <a:cxnSpLocks/>
            <a:stCxn id="28" idx="6"/>
            <a:endCxn id="4" idx="2"/>
          </p:cNvCxnSpPr>
          <p:nvPr/>
        </p:nvCxnSpPr>
        <p:spPr>
          <a:xfrm flipV="1">
            <a:off x="6027759" y="3298142"/>
            <a:ext cx="1357357" cy="1907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D3EEE4-FDE8-1B6E-EBCC-F79E1C512C86}"/>
                  </a:ext>
                </a:extLst>
              </p:cNvPr>
              <p:cNvSpPr txBox="1"/>
              <p:nvPr/>
            </p:nvSpPr>
            <p:spPr>
              <a:xfrm>
                <a:off x="6257730" y="273298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D3EEE4-FDE8-1B6E-EBCC-F79E1C51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30" y="2732985"/>
                <a:ext cx="595207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A6E44A-8561-C573-47D7-4936AD6D696E}"/>
                  </a:ext>
                </a:extLst>
              </p:cNvPr>
              <p:cNvSpPr txBox="1"/>
              <p:nvPr/>
            </p:nvSpPr>
            <p:spPr>
              <a:xfrm>
                <a:off x="5289433" y="37157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A6E44A-8561-C573-47D7-4936AD6D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433" y="3715700"/>
                <a:ext cx="48804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28" grpId="0" animBg="1"/>
      <p:bldP spid="39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Back Propagation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4737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8CC021-1801-BB35-F223-98DFAAB1F99E}"/>
              </a:ext>
            </a:extLst>
          </p:cNvPr>
          <p:cNvGrpSpPr/>
          <p:nvPr/>
        </p:nvGrpSpPr>
        <p:grpSpPr>
          <a:xfrm>
            <a:off x="2220638" y="1956251"/>
            <a:ext cx="7023065" cy="1041975"/>
            <a:chOff x="2220638" y="1956251"/>
            <a:chExt cx="7023065" cy="1041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ED974-41D7-FA27-75CD-D1D9F48DD8A4}"/>
                    </a:ext>
                  </a:extLst>
                </p:cNvPr>
                <p:cNvSpPr txBox="1"/>
                <p:nvPr/>
              </p:nvSpPr>
              <p:spPr>
                <a:xfrm>
                  <a:off x="2220638" y="2017806"/>
                  <a:ext cx="5321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ED974-41D7-FA27-75CD-D1D9F48DD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638" y="2017806"/>
                  <a:ext cx="53216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104DB9-BB7E-75D7-0CBC-B175B62A28CF}"/>
                    </a:ext>
                  </a:extLst>
                </p:cNvPr>
                <p:cNvSpPr txBox="1"/>
                <p:nvPr/>
              </p:nvSpPr>
              <p:spPr>
                <a:xfrm>
                  <a:off x="5564114" y="2413451"/>
                  <a:ext cx="6269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104DB9-BB7E-75D7-0CBC-B175B62A2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114" y="2413451"/>
                  <a:ext cx="62691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616784" y="1956251"/>
                  <a:ext cx="6269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784" y="1956251"/>
                  <a:ext cx="62691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904691" y="3265510"/>
                <a:ext cx="1945763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91" y="3265510"/>
                <a:ext cx="1945763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0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80566" y="1921009"/>
                <a:ext cx="560049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600" b="1" dirty="0"/>
              </a:p>
              <a:p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66" y="1921009"/>
                <a:ext cx="560049" cy="104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7119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711924" cy="553998"/>
              </a:xfrm>
              <a:prstGeom prst="rect">
                <a:avLst/>
              </a:prstGeom>
              <a:blipFill>
                <a:blip r:embed="rId4"/>
                <a:stretch>
                  <a:fillRect t="-13187" r="-356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50219" y="1956251"/>
                <a:ext cx="560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8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219" y="1956251"/>
                <a:ext cx="5600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876381" y="3280899"/>
                <a:ext cx="2230714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0.8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81" y="3280899"/>
                <a:ext cx="2230714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A19DC-6F4C-79DC-6DB3-38EFE8AEC792}"/>
                  </a:ext>
                </a:extLst>
              </p:cNvPr>
              <p:cNvSpPr txBox="1"/>
              <p:nvPr/>
            </p:nvSpPr>
            <p:spPr>
              <a:xfrm>
                <a:off x="3420138" y="1905620"/>
                <a:ext cx="4675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initialize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to 0.8</a:t>
                </a:r>
                <a:endParaRPr lang="en-PH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A19DC-6F4C-79DC-6DB3-38EFE8AEC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38" y="1905620"/>
                <a:ext cx="4675816" cy="461665"/>
              </a:xfrm>
              <a:prstGeom prst="rect">
                <a:avLst/>
              </a:prstGeom>
              <a:blipFill>
                <a:blip r:embed="rId7"/>
                <a:stretch>
                  <a:fillRect l="-1956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1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90914" y="1944965"/>
                <a:ext cx="5666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14" y="1944965"/>
                <a:ext cx="5666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5492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549276" cy="553998"/>
              </a:xfrm>
              <a:prstGeom prst="rect">
                <a:avLst/>
              </a:prstGeom>
              <a:blipFill>
                <a:blip r:embed="rId4"/>
                <a:stretch>
                  <a:fillRect t="-13187" r="-1102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56526" y="1946293"/>
                <a:ext cx="5474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526" y="1946293"/>
                <a:ext cx="54743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2" y="3244448"/>
                <a:ext cx="2779348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0.8 * 1.5</a:t>
                </a:r>
                <a:endParaRPr lang="en-PH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2" y="3244448"/>
                <a:ext cx="2779348" cy="633571"/>
              </a:xfrm>
              <a:prstGeom prst="rect">
                <a:avLst/>
              </a:prstGeom>
              <a:blipFill>
                <a:blip r:embed="rId6"/>
                <a:stretch>
                  <a:fillRect t="-6731" b="-288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550997"/>
                  </p:ext>
                </p:extLst>
              </p:nvPr>
            </p:nvGraphicFramePr>
            <p:xfrm>
              <a:off x="3512867" y="116460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550997"/>
                  </p:ext>
                </p:extLst>
              </p:nvPr>
            </p:nvGraphicFramePr>
            <p:xfrm>
              <a:off x="3512867" y="116460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71" t="-8197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814F7-A424-C808-DFE7-B4C44AA6BC85}"/>
                  </a:ext>
                </a:extLst>
              </p:cNvPr>
              <p:cNvSpPr txBox="1"/>
              <p:nvPr/>
            </p:nvSpPr>
            <p:spPr>
              <a:xfrm>
                <a:off x="4612052" y="3827501"/>
                <a:ext cx="21166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PH" sz="3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814F7-A424-C808-DFE7-B4C44AA6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2" y="3827501"/>
                <a:ext cx="2116670" cy="646331"/>
              </a:xfrm>
              <a:prstGeom prst="rect">
                <a:avLst/>
              </a:prstGeom>
              <a:blipFill>
                <a:blip r:embed="rId8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7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31843" y="1994661"/>
                <a:ext cx="708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43" y="1994661"/>
                <a:ext cx="7080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5969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596901" cy="553998"/>
              </a:xfrm>
              <a:prstGeom prst="rect">
                <a:avLst/>
              </a:prstGeom>
              <a:blipFill>
                <a:blip r:embed="rId4"/>
                <a:stretch>
                  <a:fillRect t="-13187" r="-763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04511" y="1963884"/>
                <a:ext cx="5411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11" y="1963884"/>
                <a:ext cx="54113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3" y="3244448"/>
                <a:ext cx="2884122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1.5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244448"/>
                <a:ext cx="2884122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207058"/>
                  </p:ext>
                </p:extLst>
              </p:nvPr>
            </p:nvGraphicFramePr>
            <p:xfrm>
              <a:off x="3595295" y="896336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207058"/>
                  </p:ext>
                </p:extLst>
              </p:nvPr>
            </p:nvGraphicFramePr>
            <p:xfrm>
              <a:off x="3595295" y="896336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65" t="-6667" r="-100565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/>
              <p:nvPr/>
            </p:nvSpPr>
            <p:spPr>
              <a:xfrm>
                <a:off x="4612053" y="3908477"/>
                <a:ext cx="202687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1.2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908477"/>
                <a:ext cx="2026872" cy="553998"/>
              </a:xfrm>
              <a:prstGeom prst="rect">
                <a:avLst/>
              </a:prstGeom>
              <a:blipFill>
                <a:blip r:embed="rId8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23041"/>
                  </p:ext>
                </p:extLst>
              </p:nvPr>
            </p:nvGraphicFramePr>
            <p:xfrm>
              <a:off x="3512867" y="4888987"/>
              <a:ext cx="4490358" cy="1010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</a:t>
                          </a:r>
                        </a:p>
                        <a:p>
                          <a:pPr algn="ctr"/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23041"/>
                  </p:ext>
                </p:extLst>
              </p:nvPr>
            </p:nvGraphicFramePr>
            <p:xfrm>
              <a:off x="3512867" y="4888987"/>
              <a:ext cx="4490358" cy="1010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543" t="-3774" r="-272" b="-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12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46414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14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r="-381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80645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806451" cy="553998"/>
              </a:xfrm>
              <a:prstGeom prst="rect">
                <a:avLst/>
              </a:prstGeom>
              <a:blipFill>
                <a:blip r:embed="rId4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16781" y="1956251"/>
                <a:ext cx="6269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781" y="1956251"/>
                <a:ext cx="62691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C29518-0403-BB45-A24C-4742F7A1BBC3}"/>
              </a:ext>
            </a:extLst>
          </p:cNvPr>
          <p:cNvSpPr txBox="1"/>
          <p:nvPr/>
        </p:nvSpPr>
        <p:spPr>
          <a:xfrm>
            <a:off x="3218339" y="441459"/>
            <a:ext cx="499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Let us use </a:t>
            </a:r>
            <a:r>
              <a:rPr lang="en-US" sz="3000" b="1" dirty="0">
                <a:solidFill>
                  <a:srgbClr val="7030A0"/>
                </a:solidFill>
              </a:rPr>
              <a:t>Mean Squared Error (MSE) </a:t>
            </a:r>
            <a:r>
              <a:rPr lang="en-US" sz="3000" dirty="0"/>
              <a:t>as our </a:t>
            </a:r>
            <a:r>
              <a:rPr lang="en-US" sz="3000" b="1" dirty="0">
                <a:solidFill>
                  <a:srgbClr val="00B0F0"/>
                </a:solidFill>
              </a:rPr>
              <a:t>cost function </a:t>
            </a:r>
            <a:endParaRPr lang="en-PH" sz="3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/>
              <p:nvPr/>
            </p:nvSpPr>
            <p:spPr>
              <a:xfrm>
                <a:off x="4124809" y="3158575"/>
                <a:ext cx="3275735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9" y="3158575"/>
                <a:ext cx="3275735" cy="564450"/>
              </a:xfrm>
              <a:prstGeom prst="rect">
                <a:avLst/>
              </a:prstGeom>
              <a:blipFill>
                <a:blip r:embed="rId6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/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blipFill>
                <a:blip r:embed="rId7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957834"/>
                  </p:ext>
                </p:extLst>
              </p:nvPr>
            </p:nvGraphicFramePr>
            <p:xfrm>
              <a:off x="3218338" y="1631489"/>
              <a:ext cx="5068412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534206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534206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957834"/>
                  </p:ext>
                </p:extLst>
              </p:nvPr>
            </p:nvGraphicFramePr>
            <p:xfrm>
              <a:off x="3218338" y="1631489"/>
              <a:ext cx="5068412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534206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534206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240" t="-8065" r="-240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/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blipFill>
                <a:blip r:embed="rId9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/>
              <p:nvPr/>
            </p:nvSpPr>
            <p:spPr>
              <a:xfrm>
                <a:off x="4124810" y="4957718"/>
                <a:ext cx="16759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𝟒𝟗</m:t>
                    </m:r>
                  </m:oMath>
                </a14:m>
                <a:endParaRPr lang="en-PH" sz="3000" b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10" y="4957718"/>
                <a:ext cx="1675916" cy="553998"/>
              </a:xfrm>
              <a:prstGeom prst="rect">
                <a:avLst/>
              </a:prstGeom>
              <a:blipFill>
                <a:blip r:embed="rId10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7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</a:t>
            </a:r>
            <a:r>
              <a:rPr lang="en-US" sz="2900" b="1">
                <a:latin typeface="Calibri Body"/>
              </a:rPr>
              <a:t>is Backpropagation</a:t>
            </a:r>
            <a:r>
              <a:rPr lang="en-US" sz="2900" b="1" dirty="0">
                <a:latin typeface="Calibri Body"/>
              </a:rPr>
              <a:t>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Backpropagation Example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205397"/>
                  </p:ext>
                </p:extLst>
              </p:nvPr>
            </p:nvGraphicFramePr>
            <p:xfrm>
              <a:off x="520343" y="6208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205397"/>
                  </p:ext>
                </p:extLst>
              </p:nvPr>
            </p:nvGraphicFramePr>
            <p:xfrm>
              <a:off x="520343" y="6208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43" t="-8065" r="-543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/>
              <p:nvPr/>
            </p:nvSpPr>
            <p:spPr>
              <a:xfrm>
                <a:off x="167028" y="1627342"/>
                <a:ext cx="2418748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1627342"/>
                <a:ext cx="2418748" cy="564450"/>
              </a:xfrm>
              <a:prstGeom prst="rect">
                <a:avLst/>
              </a:prstGeom>
              <a:blipFill>
                <a:blip r:embed="rId4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941316"/>
              </p:ext>
            </p:extLst>
          </p:nvPr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98B22-A534-1E57-12B4-E441235BD2BD}"/>
                  </a:ext>
                </a:extLst>
              </p:cNvPr>
              <p:cNvSpPr txBox="1"/>
              <p:nvPr/>
            </p:nvSpPr>
            <p:spPr>
              <a:xfrm>
                <a:off x="167028" y="2358199"/>
                <a:ext cx="3612445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3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98B22-A534-1E57-12B4-E441235B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2358199"/>
                <a:ext cx="3612445" cy="1045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C380D-12BD-13DE-F154-6B7DDA105735}"/>
                  </a:ext>
                </a:extLst>
              </p:cNvPr>
              <p:cNvSpPr txBox="1"/>
              <p:nvPr/>
            </p:nvSpPr>
            <p:spPr>
              <a:xfrm>
                <a:off x="167028" y="3621899"/>
                <a:ext cx="3194105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0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C380D-12BD-13DE-F154-6B7DDA105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3621899"/>
                <a:ext cx="3194105" cy="1045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943299-53A3-1C0C-176A-EF8BA6BB5729}"/>
                  </a:ext>
                </a:extLst>
              </p:cNvPr>
              <p:cNvSpPr txBox="1"/>
              <p:nvPr/>
            </p:nvSpPr>
            <p:spPr>
              <a:xfrm>
                <a:off x="167028" y="4884873"/>
                <a:ext cx="3096403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943299-53A3-1C0C-176A-EF8BA6BB5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4884873"/>
                <a:ext cx="3096403" cy="10457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14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EF0EE-5AD7-8A82-C26A-125B17B62830}"/>
                  </a:ext>
                </a:extLst>
              </p:cNvPr>
              <p:cNvSpPr txBox="1"/>
              <p:nvPr/>
            </p:nvSpPr>
            <p:spPr>
              <a:xfrm>
                <a:off x="186890" y="517766"/>
                <a:ext cx="4386247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EF0EE-5AD7-8A82-C26A-125B17B6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90" y="517766"/>
                <a:ext cx="4386247" cy="1045735"/>
              </a:xfrm>
              <a:prstGeom prst="rect">
                <a:avLst/>
              </a:prstGeom>
              <a:blipFill>
                <a:blip r:embed="rId4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32B29-55F9-251B-F862-2B0CDA6790F4}"/>
                  </a:ext>
                </a:extLst>
              </p:cNvPr>
              <p:cNvSpPr txBox="1"/>
              <p:nvPr/>
            </p:nvSpPr>
            <p:spPr>
              <a:xfrm>
                <a:off x="46339" y="5136387"/>
                <a:ext cx="4526798" cy="97020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4.5 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32B29-55F9-251B-F862-2B0CDA679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9" y="5136387"/>
                <a:ext cx="4526798" cy="97020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6450E-56EA-0532-9364-493F230EBC58}"/>
                  </a:ext>
                </a:extLst>
              </p:cNvPr>
              <p:cNvSpPr txBox="1"/>
              <p:nvPr/>
            </p:nvSpPr>
            <p:spPr>
              <a:xfrm>
                <a:off x="-193976" y="2815071"/>
                <a:ext cx="4943183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6450E-56EA-0532-9364-493F230EB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976" y="2815071"/>
                <a:ext cx="4943183" cy="1045735"/>
              </a:xfrm>
              <a:prstGeom prst="rect">
                <a:avLst/>
              </a:prstGeom>
              <a:blipFill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55681-D9E6-FE40-0191-E8329BE75DBA}"/>
                  </a:ext>
                </a:extLst>
              </p:cNvPr>
              <p:cNvSpPr txBox="1"/>
              <p:nvPr/>
            </p:nvSpPr>
            <p:spPr>
              <a:xfrm>
                <a:off x="69325" y="3966231"/>
                <a:ext cx="5830872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55681-D9E6-FE40-0191-E8329BE7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5" y="3966231"/>
                <a:ext cx="5830872" cy="1045735"/>
              </a:xfrm>
              <a:prstGeom prst="rect">
                <a:avLst/>
              </a:prstGeom>
              <a:blipFill>
                <a:blip r:embed="rId7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6E19C-8C9B-ABA7-0EEC-5E1742EBADA6}"/>
                  </a:ext>
                </a:extLst>
              </p:cNvPr>
              <p:cNvSpPr txBox="1"/>
              <p:nvPr/>
            </p:nvSpPr>
            <p:spPr>
              <a:xfrm>
                <a:off x="-23542" y="1668926"/>
                <a:ext cx="3815275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6E19C-8C9B-ABA7-0EEC-5E1742EBA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542" y="1668926"/>
                <a:ext cx="3815275" cy="1045735"/>
              </a:xfrm>
              <a:prstGeom prst="rect">
                <a:avLst/>
              </a:prstGeom>
              <a:blipFill>
                <a:blip r:embed="rId8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22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/>
              <p:nvPr/>
            </p:nvSpPr>
            <p:spPr>
              <a:xfrm>
                <a:off x="81547" y="1796959"/>
                <a:ext cx="3851037" cy="76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7" y="1796959"/>
                <a:ext cx="3851037" cy="766877"/>
              </a:xfrm>
              <a:prstGeom prst="rect">
                <a:avLst/>
              </a:prstGeom>
              <a:blipFill>
                <a:blip r:embed="rId4"/>
                <a:stretch>
                  <a:fillRect l="-263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/>
              <p:nvPr/>
            </p:nvSpPr>
            <p:spPr>
              <a:xfrm>
                <a:off x="168484" y="530324"/>
                <a:ext cx="46994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b="1" dirty="0">
                    <a:latin typeface="Calibri (Body)"/>
                  </a:rPr>
                  <a:t>Putting it all together:</a:t>
                </a:r>
              </a:p>
              <a:p>
                <a:endParaRPr lang="en-PH" b="1" dirty="0">
                  <a:latin typeface="Calibri (Body)"/>
                </a:endParaRPr>
              </a:p>
              <a:p>
                <a:r>
                  <a:rPr lang="en-PH" dirty="0">
                    <a:latin typeface="Calibri (Body)"/>
                  </a:rPr>
                  <a:t>Reduce the weight by learning rate </a:t>
                </a:r>
                <a14:m>
                  <m:oMath xmlns:m="http://schemas.openxmlformats.org/officeDocument/2006/math">
                    <m:r>
                      <a:rPr lang="en-PH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dirty="0">
                    <a:latin typeface="Calibri (Body)"/>
                  </a:rPr>
                  <a:t> multiplied by the gradient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84" y="530324"/>
                <a:ext cx="4699411" cy="1200329"/>
              </a:xfrm>
              <a:prstGeom prst="rect">
                <a:avLst/>
              </a:prstGeom>
              <a:blipFill>
                <a:blip r:embed="rId5"/>
                <a:stretch>
                  <a:fillRect l="-1167" t="-3046" r="-519" b="-71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/>
              <p:nvPr/>
            </p:nvSpPr>
            <p:spPr>
              <a:xfrm>
                <a:off x="79842" y="2802711"/>
                <a:ext cx="56252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" y="2802711"/>
                <a:ext cx="56252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0ABBBE-AE19-CCAC-D5A7-BB6B73C0C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72139"/>
                  </p:ext>
                </p:extLst>
              </p:nvPr>
            </p:nvGraphicFramePr>
            <p:xfrm>
              <a:off x="250430" y="3723631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0ABBBE-AE19-CCAC-D5A7-BB6B73C0C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72139"/>
                  </p:ext>
                </p:extLst>
              </p:nvPr>
            </p:nvGraphicFramePr>
            <p:xfrm>
              <a:off x="250430" y="3723631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71" r="-100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43" r="-27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26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Definition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031EB-CEB1-1878-928B-CBBBA4446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55" y="1535865"/>
            <a:ext cx="5275943" cy="39569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4BB1B-4FA5-D37C-D1DA-A32B2BF3A900}"/>
              </a:ext>
            </a:extLst>
          </p:cNvPr>
          <p:cNvSpPr txBox="1">
            <a:spLocks/>
          </p:cNvSpPr>
          <p:nvPr/>
        </p:nvSpPr>
        <p:spPr>
          <a:xfrm>
            <a:off x="511374" y="1535865"/>
            <a:ext cx="5048178" cy="3956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Backpropagation</a:t>
            </a:r>
            <a:r>
              <a:rPr lang="en-US" sz="2400" dirty="0">
                <a:latin typeface="Calibri (Body)"/>
              </a:rPr>
              <a:t> is the process of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adjusting the weights of a neural network</a:t>
            </a:r>
            <a:r>
              <a:rPr lang="en-US" sz="2400" dirty="0">
                <a:latin typeface="Calibri (Body)"/>
              </a:rPr>
              <a:t> by analyzing the error rate from the previous iteration. 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dirty="0">
                <a:latin typeface="Calibri (Body)"/>
              </a:rPr>
              <a:t>Hinted at by its name, backpropagation involves working backward from outputs to inputs to figure out how to reduce the number of errors and make a neural network more reliable.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916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Definition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031EB-CEB1-1878-928B-CBBBA4446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55" y="1535865"/>
            <a:ext cx="5275943" cy="39569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4BB1B-4FA5-D37C-D1DA-A32B2BF3A900}"/>
              </a:ext>
            </a:extLst>
          </p:cNvPr>
          <p:cNvSpPr txBox="1">
            <a:spLocks/>
          </p:cNvSpPr>
          <p:nvPr/>
        </p:nvSpPr>
        <p:spPr>
          <a:xfrm>
            <a:off x="511374" y="1535865"/>
            <a:ext cx="5048178" cy="3956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B</a:t>
            </a:r>
            <a:r>
              <a:rPr lang="en-PH" sz="2400" b="1" dirty="0" err="1">
                <a:solidFill>
                  <a:srgbClr val="00B050"/>
                </a:solidFill>
                <a:latin typeface="Calibri (Body)"/>
              </a:rPr>
              <a:t>ackpropagation</a:t>
            </a:r>
            <a:r>
              <a:rPr lang="en-PH" sz="2400" dirty="0">
                <a:solidFill>
                  <a:srgbClr val="00B050"/>
                </a:solidFill>
                <a:latin typeface="Calibri (Body)"/>
              </a:rPr>
              <a:t> </a:t>
            </a:r>
            <a:r>
              <a:rPr lang="en-PH" sz="2400" dirty="0">
                <a:latin typeface="Calibri (Body)"/>
              </a:rPr>
              <a:t>computes the gradients of a loss function with respect to the weights in a neural network.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r>
              <a:rPr lang="en-PH" sz="2400" dirty="0">
                <a:latin typeface="Calibri (Body)"/>
              </a:rPr>
              <a:t>This </a:t>
            </a:r>
            <a:r>
              <a:rPr lang="en-PH" sz="2400" b="1" dirty="0">
                <a:solidFill>
                  <a:srgbClr val="0070C0"/>
                </a:solidFill>
                <a:latin typeface="Calibri (Body)"/>
              </a:rPr>
              <a:t>gradient</a:t>
            </a:r>
            <a:r>
              <a:rPr lang="en-PH" sz="2400" dirty="0">
                <a:latin typeface="Calibri (Body)"/>
              </a:rPr>
              <a:t> is then used to update the weights in a training step in an optimization algorithm like gradient descent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3679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E992F9-BA1B-6B40-9902-97B5852637E2}"/>
              </a:ext>
            </a:extLst>
          </p:cNvPr>
          <p:cNvGrpSpPr/>
          <p:nvPr/>
        </p:nvGrpSpPr>
        <p:grpSpPr>
          <a:xfrm>
            <a:off x="3128253" y="5991494"/>
            <a:ext cx="6642744" cy="833692"/>
            <a:chOff x="4587123" y="6017006"/>
            <a:chExt cx="3152466" cy="83369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7E65F5-507E-AE47-1B03-EE01B47DF6E4}"/>
                </a:ext>
              </a:extLst>
            </p:cNvPr>
            <p:cNvSpPr txBox="1"/>
            <p:nvPr/>
          </p:nvSpPr>
          <p:spPr>
            <a:xfrm>
              <a:off x="5269737" y="6481366"/>
              <a:ext cx="1787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FORWARD PASS (MAKE PREDICTION)</a:t>
              </a:r>
              <a:endParaRPr lang="en-PH" b="1" dirty="0"/>
            </a:p>
          </p:txBody>
        </p:sp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>
              <a:off x="4587123" y="6017006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7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DD6915F-5DFC-00FF-670F-46EE9FA7A2F2}"/>
              </a:ext>
            </a:extLst>
          </p:cNvPr>
          <p:cNvGrpSpPr/>
          <p:nvPr/>
        </p:nvGrpSpPr>
        <p:grpSpPr>
          <a:xfrm>
            <a:off x="2943495" y="766215"/>
            <a:ext cx="4825042" cy="4005107"/>
            <a:chOff x="2943495" y="766215"/>
            <a:chExt cx="4825042" cy="4005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E67A1CC-B0A7-66E7-6487-FCECBA7F95BA}"/>
                    </a:ext>
                  </a:extLst>
                </p:cNvPr>
                <p:cNvSpPr txBox="1"/>
                <p:nvPr/>
              </p:nvSpPr>
              <p:spPr>
                <a:xfrm>
                  <a:off x="6858029" y="3617115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E67A1CC-B0A7-66E7-6487-FCECBA7F9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29" y="3617115"/>
                  <a:ext cx="910508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7331DE2-7C8F-BA3A-53E0-BFC143D72FA8}"/>
                    </a:ext>
                  </a:extLst>
                </p:cNvPr>
                <p:cNvSpPr txBox="1"/>
                <p:nvPr/>
              </p:nvSpPr>
              <p:spPr>
                <a:xfrm>
                  <a:off x="3646855" y="4217324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7331DE2-7C8F-BA3A-53E0-BFC143D72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855" y="4217324"/>
                  <a:ext cx="910508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A7D7EC-BA0F-5B1C-6BBF-88394EBEE172}"/>
                    </a:ext>
                  </a:extLst>
                </p:cNvPr>
                <p:cNvSpPr txBox="1"/>
                <p:nvPr/>
              </p:nvSpPr>
              <p:spPr>
                <a:xfrm>
                  <a:off x="3003126" y="2875002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A7D7EC-BA0F-5B1C-6BBF-88394EBEE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3126" y="2875002"/>
                  <a:ext cx="910508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0FCD79-6F54-978C-3F95-E7772E824209}"/>
                    </a:ext>
                  </a:extLst>
                </p:cNvPr>
                <p:cNvSpPr txBox="1"/>
                <p:nvPr/>
              </p:nvSpPr>
              <p:spPr>
                <a:xfrm>
                  <a:off x="2943495" y="1923881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0FCD79-6F54-978C-3F95-E7772E824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495" y="1923881"/>
                  <a:ext cx="910508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507EC8-DDC3-1CB4-0524-45D908BFEFD6}"/>
                    </a:ext>
                  </a:extLst>
                </p:cNvPr>
                <p:cNvSpPr txBox="1"/>
                <p:nvPr/>
              </p:nvSpPr>
              <p:spPr>
                <a:xfrm>
                  <a:off x="3677484" y="766215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507EC8-DDC3-1CB4-0524-45D908BFE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484" y="766215"/>
                  <a:ext cx="910508" cy="5539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785BB1C-46F9-A5C7-A74D-E117B8D98065}"/>
                    </a:ext>
                  </a:extLst>
                </p:cNvPr>
                <p:cNvSpPr txBox="1"/>
                <p:nvPr/>
              </p:nvSpPr>
              <p:spPr>
                <a:xfrm>
                  <a:off x="6824351" y="1472632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785BB1C-46F9-A5C7-A74D-E117B8D98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351" y="1472632"/>
                  <a:ext cx="910508" cy="5539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037A8C-F8C8-D97A-3B15-B400F715EF04}"/>
                  </a:ext>
                </a:extLst>
              </p:cNvPr>
              <p:cNvSpPr txBox="1"/>
              <p:nvPr/>
            </p:nvSpPr>
            <p:spPr>
              <a:xfrm>
                <a:off x="10056727" y="558232"/>
                <a:ext cx="14514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037A8C-F8C8-D97A-3B15-B400F715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727" y="558232"/>
                <a:ext cx="1451431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  <p:bldP spid="38" grpId="0" animBg="1"/>
      <p:bldP spid="5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6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CAF720F-7840-A931-7271-B294B9000519}"/>
              </a:ext>
            </a:extLst>
          </p:cNvPr>
          <p:cNvGrpSpPr/>
          <p:nvPr/>
        </p:nvGrpSpPr>
        <p:grpSpPr>
          <a:xfrm>
            <a:off x="2443216" y="5996481"/>
            <a:ext cx="7618283" cy="770432"/>
            <a:chOff x="4369409" y="6083324"/>
            <a:chExt cx="3152466" cy="770432"/>
          </a:xfrm>
        </p:grpSpPr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 rot="10800000">
              <a:off x="4369409" y="6083324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3B627-DAA3-E48B-0E77-A141E73DB69A}"/>
                </a:ext>
              </a:extLst>
            </p:cNvPr>
            <p:cNvSpPr txBox="1"/>
            <p:nvPr/>
          </p:nvSpPr>
          <p:spPr>
            <a:xfrm>
              <a:off x="4754180" y="6484424"/>
              <a:ext cx="2382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BACKPROPAGATION (Adjust all weights to reduce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  <a:r>
                <a:rPr lang="en-US" b="1" dirty="0"/>
                <a:t>)</a:t>
              </a:r>
              <a:endParaRPr lang="en-PH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64B792A-3180-DC9D-A678-DAFA767EC124}"/>
              </a:ext>
            </a:extLst>
          </p:cNvPr>
          <p:cNvSpPr txBox="1"/>
          <p:nvPr/>
        </p:nvSpPr>
        <p:spPr>
          <a:xfrm>
            <a:off x="6769027" y="1418944"/>
            <a:ext cx="910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A71B62-1761-C052-1019-743CBF610D6A}"/>
                  </a:ext>
                </a:extLst>
              </p:cNvPr>
              <p:cNvSpPr txBox="1"/>
              <p:nvPr/>
            </p:nvSpPr>
            <p:spPr>
              <a:xfrm>
                <a:off x="6858029" y="3617115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A71B62-1761-C052-1019-743CBF610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29" y="3617115"/>
                <a:ext cx="91050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6A7F6-53ED-9340-C51F-B6735FCC3441}"/>
                  </a:ext>
                </a:extLst>
              </p:cNvPr>
              <p:cNvSpPr txBox="1"/>
              <p:nvPr/>
            </p:nvSpPr>
            <p:spPr>
              <a:xfrm>
                <a:off x="3646855" y="4217324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6A7F6-53ED-9340-C51F-B6735FCC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855" y="4217324"/>
                <a:ext cx="91050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C73BD1-AD83-470D-F812-F4D8DAF3E546}"/>
                  </a:ext>
                </a:extLst>
              </p:cNvPr>
              <p:cNvSpPr txBox="1"/>
              <p:nvPr/>
            </p:nvSpPr>
            <p:spPr>
              <a:xfrm>
                <a:off x="3003126" y="2875002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C73BD1-AD83-470D-F812-F4D8DAF3E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26" y="2875002"/>
                <a:ext cx="91050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58B62B-5E29-5BA1-FC39-6F2B9BFB86AB}"/>
                  </a:ext>
                </a:extLst>
              </p:cNvPr>
              <p:cNvSpPr txBox="1"/>
              <p:nvPr/>
            </p:nvSpPr>
            <p:spPr>
              <a:xfrm>
                <a:off x="2943495" y="1923881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58B62B-5E29-5BA1-FC39-6F2B9BFB8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495" y="1923881"/>
                <a:ext cx="91050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944B9C-B7FF-306C-F5C4-F79C7BF0E098}"/>
                  </a:ext>
                </a:extLst>
              </p:cNvPr>
              <p:cNvSpPr txBox="1"/>
              <p:nvPr/>
            </p:nvSpPr>
            <p:spPr>
              <a:xfrm>
                <a:off x="3677484" y="766215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944B9C-B7FF-306C-F5C4-F79C7BF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84" y="766215"/>
                <a:ext cx="91050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03324D-2F76-3E05-BB66-957B7250B2D3}"/>
                  </a:ext>
                </a:extLst>
              </p:cNvPr>
              <p:cNvSpPr txBox="1"/>
              <p:nvPr/>
            </p:nvSpPr>
            <p:spPr>
              <a:xfrm>
                <a:off x="6824351" y="1472632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03324D-2F76-3E05-BB66-957B7250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351" y="1472632"/>
                <a:ext cx="91050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5040265" y="3591151"/>
            <a:ext cx="172181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D2E7949-72ED-110B-08E0-42A41541F837}"/>
              </a:ext>
            </a:extLst>
          </p:cNvPr>
          <p:cNvSpPr/>
          <p:nvPr/>
        </p:nvSpPr>
        <p:spPr>
          <a:xfrm>
            <a:off x="6762080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AD53C6-9809-5B2E-DF87-75550DCC670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676480" y="3591151"/>
            <a:ext cx="1633551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Example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33EF8A-7FA3-0C01-00A0-3F92C3A57D91}"/>
              </a:ext>
            </a:extLst>
          </p:cNvPr>
          <p:cNvSpPr/>
          <p:nvPr/>
        </p:nvSpPr>
        <p:spPr>
          <a:xfrm>
            <a:off x="4125865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89A29F-0558-8CA7-6928-DADE68D370C6}"/>
              </a:ext>
            </a:extLst>
          </p:cNvPr>
          <p:cNvSpPr/>
          <p:nvPr/>
        </p:nvSpPr>
        <p:spPr>
          <a:xfrm>
            <a:off x="9310031" y="3137345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8153817" y="303715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/>
              <p:nvPr/>
            </p:nvSpPr>
            <p:spPr>
              <a:xfrm>
                <a:off x="8056216" y="299798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216" y="2997980"/>
                <a:ext cx="59520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4F6D34-B563-1BB9-3A9A-C3EE8B0811E0}"/>
                  </a:ext>
                </a:extLst>
              </p:cNvPr>
              <p:cNvSpPr txBox="1"/>
              <p:nvPr/>
            </p:nvSpPr>
            <p:spPr>
              <a:xfrm>
                <a:off x="5517602" y="298875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4F6D34-B563-1BB9-3A9A-C3EE8B081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02" y="2988755"/>
                <a:ext cx="59520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8F4898-6F71-2EA7-BB6F-811F05BC4841}"/>
              </a:ext>
            </a:extLst>
          </p:cNvPr>
          <p:cNvCxnSpPr>
            <a:cxnSpLocks/>
            <a:stCxn id="28" idx="6"/>
            <a:endCxn id="3" idx="2"/>
          </p:cNvCxnSpPr>
          <p:nvPr/>
        </p:nvCxnSpPr>
        <p:spPr>
          <a:xfrm>
            <a:off x="2696610" y="3591151"/>
            <a:ext cx="142925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5C4E0A2-F411-6DFF-4322-E154687A2360}"/>
              </a:ext>
            </a:extLst>
          </p:cNvPr>
          <p:cNvSpPr/>
          <p:nvPr/>
        </p:nvSpPr>
        <p:spPr>
          <a:xfrm>
            <a:off x="1782210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6CD76B-5759-9DDD-A4A5-4ECB68A4F65B}"/>
                  </a:ext>
                </a:extLst>
              </p:cNvPr>
              <p:cNvSpPr txBox="1"/>
              <p:nvPr/>
            </p:nvSpPr>
            <p:spPr>
              <a:xfrm>
                <a:off x="2994386" y="299798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6CD76B-5759-9DDD-A4A5-4ECB68A4F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86" y="2997980"/>
                <a:ext cx="59520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/>
              <p:nvPr/>
            </p:nvSpPr>
            <p:spPr>
              <a:xfrm>
                <a:off x="3893838" y="4753298"/>
                <a:ext cx="384273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Weights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b="1" dirty="0"/>
              </a:p>
              <a:p>
                <a:r>
                  <a:rPr lang="en-US" sz="3000" b="1" dirty="0"/>
                  <a:t>Biases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38" y="4753298"/>
                <a:ext cx="3842734" cy="1015663"/>
              </a:xfrm>
              <a:prstGeom prst="rect">
                <a:avLst/>
              </a:prstGeom>
              <a:blipFill>
                <a:blip r:embed="rId6"/>
                <a:stretch>
                  <a:fillRect l="-3810" t="-7229" b="-1867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91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9287243" y="1264882"/>
            <a:ext cx="25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Desired output (y)</a:t>
            </a:r>
            <a:endParaRPr lang="en-PH" sz="24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Forward Pass</a:t>
            </a:r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78AD2FFB-D1C9-657A-7F58-54E53E21DD87}"/>
              </a:ext>
            </a:extLst>
          </p:cNvPr>
          <p:cNvSpPr/>
          <p:nvPr/>
        </p:nvSpPr>
        <p:spPr>
          <a:xfrm>
            <a:off x="10045680" y="1858291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9F882-9918-FBF0-11F7-3742D9DE85C1}"/>
                  </a:ext>
                </a:extLst>
              </p:cNvPr>
              <p:cNvSpPr txBox="1"/>
              <p:nvPr/>
            </p:nvSpPr>
            <p:spPr>
              <a:xfrm>
                <a:off x="5718312" y="5615998"/>
                <a:ext cx="3102683" cy="564450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9F882-9918-FBF0-11F7-3742D9DE8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5615998"/>
                <a:ext cx="3102683" cy="564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5359693" y="1606806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51FA2-BCED-A828-09F8-2096AA1F64C4}"/>
                  </a:ext>
                </a:extLst>
              </p:cNvPr>
              <p:cNvSpPr txBox="1"/>
              <p:nvPr/>
            </p:nvSpPr>
            <p:spPr>
              <a:xfrm>
                <a:off x="5718312" y="4001052"/>
                <a:ext cx="2960180" cy="5539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51FA2-BCED-A828-09F8-2096AA1F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4001052"/>
                <a:ext cx="29601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A2BC11-637F-040E-4269-3873647B29BB}"/>
                  </a:ext>
                </a:extLst>
              </p:cNvPr>
              <p:cNvSpPr txBox="1"/>
              <p:nvPr/>
            </p:nvSpPr>
            <p:spPr>
              <a:xfrm>
                <a:off x="5699131" y="4854723"/>
                <a:ext cx="2131664" cy="553998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A2BC11-637F-040E-4269-3873647B2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131" y="4854723"/>
                <a:ext cx="213166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/>
              <p:nvPr/>
            </p:nvSpPr>
            <p:spPr>
              <a:xfrm>
                <a:off x="400438" y="1726548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8" y="1726548"/>
                <a:ext cx="78028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/>
              <p:nvPr/>
            </p:nvSpPr>
            <p:spPr>
              <a:xfrm>
                <a:off x="1455379" y="1726548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1726548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/>
              <p:nvPr/>
            </p:nvSpPr>
            <p:spPr>
              <a:xfrm>
                <a:off x="2459339" y="1726548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39" y="1726548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/>
              <p:nvPr/>
            </p:nvSpPr>
            <p:spPr>
              <a:xfrm>
                <a:off x="1455379" y="348318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3483181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0B361-5C5F-6B77-F701-A1B4E70F28E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790582" y="2280546"/>
            <a:ext cx="908817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4EF171-1A16-ECB8-D38F-32314AB6B0C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1699399" y="2280546"/>
            <a:ext cx="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7C9C5-7CEC-5E57-CF65-849A1622071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699399" y="2280546"/>
            <a:ext cx="100396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/>
              <p:nvPr/>
            </p:nvSpPr>
            <p:spPr>
              <a:xfrm>
                <a:off x="1455379" y="457772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4577724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53BD9A-E157-E8BE-FC8D-FA7BF02DFC9A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1699399" y="4037179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/>
              <p:nvPr/>
            </p:nvSpPr>
            <p:spPr>
              <a:xfrm>
                <a:off x="1455379" y="5638672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5638672"/>
                <a:ext cx="4880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37A498-6FBB-AAFA-B77F-3FA56D236EDD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1699399" y="5131722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/>
              <p:nvPr/>
            </p:nvSpPr>
            <p:spPr>
              <a:xfrm>
                <a:off x="491850" y="457772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50" y="4577724"/>
                <a:ext cx="4880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388AD8-C6F5-4A24-46D5-A707DC8D491A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735870" y="5131722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1B07DD-ED4D-2DF5-4F31-BA0EFD2A0013}"/>
              </a:ext>
            </a:extLst>
          </p:cNvPr>
          <p:cNvCxnSpPr>
            <a:cxnSpLocks/>
            <a:stCxn id="74" idx="6"/>
            <a:endCxn id="72" idx="2"/>
          </p:cNvCxnSpPr>
          <p:nvPr/>
        </p:nvCxnSpPr>
        <p:spPr>
          <a:xfrm>
            <a:off x="3856656" y="2315491"/>
            <a:ext cx="172181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5966D89-5BE7-63B5-492B-AEE0D997BCE2}"/>
              </a:ext>
            </a:extLst>
          </p:cNvPr>
          <p:cNvSpPr/>
          <p:nvPr/>
        </p:nvSpPr>
        <p:spPr>
          <a:xfrm>
            <a:off x="5578471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1F0F7B-98B1-32D8-51C5-005C91F98BDD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6492871" y="2315491"/>
            <a:ext cx="1633551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3E90EE4-AEB1-555B-0F56-48ECDEDD00DB}"/>
              </a:ext>
            </a:extLst>
          </p:cNvPr>
          <p:cNvSpPr/>
          <p:nvPr/>
        </p:nvSpPr>
        <p:spPr>
          <a:xfrm>
            <a:off x="2942256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EE27BAC-34A9-C7ED-4077-735BE4F93502}"/>
              </a:ext>
            </a:extLst>
          </p:cNvPr>
          <p:cNvSpPr/>
          <p:nvPr/>
        </p:nvSpPr>
        <p:spPr>
          <a:xfrm>
            <a:off x="8126422" y="1861685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ACFCF3-4BE0-F4B5-BC7E-8D0BB309558A}"/>
              </a:ext>
            </a:extLst>
          </p:cNvPr>
          <p:cNvSpPr txBox="1"/>
          <p:nvPr/>
        </p:nvSpPr>
        <p:spPr>
          <a:xfrm>
            <a:off x="6970208" y="176149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F8CF84-7237-AA3A-D5D9-1A9DE0F3A8AC}"/>
                  </a:ext>
                </a:extLst>
              </p:cNvPr>
              <p:cNvSpPr txBox="1"/>
              <p:nvPr/>
            </p:nvSpPr>
            <p:spPr>
              <a:xfrm>
                <a:off x="6872607" y="172232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F8CF84-7237-AA3A-D5D9-1A9DE0F3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607" y="1722320"/>
                <a:ext cx="5952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9BE6F2-1AA8-A120-E97D-C296F911C5A6}"/>
                  </a:ext>
                </a:extLst>
              </p:cNvPr>
              <p:cNvSpPr txBox="1"/>
              <p:nvPr/>
            </p:nvSpPr>
            <p:spPr>
              <a:xfrm>
                <a:off x="4333993" y="171309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9BE6F2-1AA8-A120-E97D-C296F911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93" y="1713095"/>
                <a:ext cx="59520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A20AF9-6F44-CA2F-FC9A-C1A1A38B2F6F}"/>
              </a:ext>
            </a:extLst>
          </p:cNvPr>
          <p:cNvCxnSpPr>
            <a:cxnSpLocks/>
            <a:stCxn id="80" idx="6"/>
            <a:endCxn id="74" idx="2"/>
          </p:cNvCxnSpPr>
          <p:nvPr/>
        </p:nvCxnSpPr>
        <p:spPr>
          <a:xfrm>
            <a:off x="1513001" y="2315491"/>
            <a:ext cx="142925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4225B9F2-A0E6-E78F-40CD-4C7D8D9EA044}"/>
              </a:ext>
            </a:extLst>
          </p:cNvPr>
          <p:cNvSpPr/>
          <p:nvPr/>
        </p:nvSpPr>
        <p:spPr>
          <a:xfrm>
            <a:off x="598601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19C45F-E94D-B965-B170-A2C12F522124}"/>
                  </a:ext>
                </a:extLst>
              </p:cNvPr>
              <p:cNvSpPr txBox="1"/>
              <p:nvPr/>
            </p:nvSpPr>
            <p:spPr>
              <a:xfrm>
                <a:off x="1810777" y="172232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19C45F-E94D-B965-B170-A2C12F522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77" y="1722320"/>
                <a:ext cx="59520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1" grpId="0" animBg="1"/>
      <p:bldP spid="9" grpId="0"/>
      <p:bldP spid="10" grpId="0"/>
      <p:bldP spid="13" grpId="0"/>
      <p:bldP spid="14" grpId="0"/>
      <p:bldP spid="46" grpId="0"/>
      <p:bldP spid="50" grpId="0"/>
      <p:bldP spid="54" grpId="0"/>
      <p:bldP spid="74" grpId="0" animBg="1"/>
      <p:bldP spid="78" grpId="0"/>
      <p:bldP spid="80" grpId="0" animBg="1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4937761" y="1540637"/>
            <a:ext cx="6139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Our first goal is to understand </a:t>
            </a:r>
            <a:r>
              <a:rPr lang="en-US" sz="3000" b="1" dirty="0">
                <a:solidFill>
                  <a:srgbClr val="0070C0"/>
                </a:solidFill>
              </a:rPr>
              <a:t>how sensitive the cost function</a:t>
            </a:r>
            <a:r>
              <a:rPr lang="en-US" sz="3000" b="1" dirty="0"/>
              <a:t> </a:t>
            </a:r>
            <a:r>
              <a:rPr lang="en-US" sz="3000" dirty="0"/>
              <a:t>is to small changes in our </a:t>
            </a:r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/>
              <p:nvPr/>
            </p:nvSpPr>
            <p:spPr>
              <a:xfrm>
                <a:off x="4937761" y="3357574"/>
                <a:ext cx="4950600" cy="107721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1" y="3357574"/>
                <a:ext cx="4950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78736-70CD-1358-6B4F-AF1C3DBBD8E0}"/>
                  </a:ext>
                </a:extLst>
              </p:cNvPr>
              <p:cNvSpPr txBox="1"/>
              <p:nvPr/>
            </p:nvSpPr>
            <p:spPr>
              <a:xfrm>
                <a:off x="1412374" y="1600941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78736-70CD-1358-6B4F-AF1C3DBBD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74" y="1600941"/>
                <a:ext cx="78028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1E4E0-7EB5-C5C3-89E8-3F583023407F}"/>
                  </a:ext>
                </a:extLst>
              </p:cNvPr>
              <p:cNvSpPr txBox="1"/>
              <p:nvPr/>
            </p:nvSpPr>
            <p:spPr>
              <a:xfrm>
                <a:off x="2467315" y="160094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1E4E0-7EB5-C5C3-89E8-3F583023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1600941"/>
                <a:ext cx="488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56E6ED-8118-1578-341A-DAA1B7164540}"/>
                  </a:ext>
                </a:extLst>
              </p:cNvPr>
              <p:cNvSpPr txBox="1"/>
              <p:nvPr/>
            </p:nvSpPr>
            <p:spPr>
              <a:xfrm>
                <a:off x="3471275" y="160094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56E6ED-8118-1578-341A-DAA1B716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75" y="1600941"/>
                <a:ext cx="4880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EECBD-5D54-C784-83BA-8A705B132C6A}"/>
                  </a:ext>
                </a:extLst>
              </p:cNvPr>
              <p:cNvSpPr txBox="1"/>
              <p:nvPr/>
            </p:nvSpPr>
            <p:spPr>
              <a:xfrm>
                <a:off x="2467315" y="335757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EECBD-5D54-C784-83BA-8A705B132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3357574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1F4B96-650E-AC68-1922-7088F8CFC14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02518" y="2154939"/>
            <a:ext cx="908817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13EB8C-9568-6E30-7EA3-662AA1B75FDA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711335" y="2154939"/>
            <a:ext cx="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7ADA34-C058-B551-125C-B31AE2BC93F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711335" y="2154939"/>
            <a:ext cx="100396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1A3E3-7199-E70C-DEFF-478B68177CC7}"/>
                  </a:ext>
                </a:extLst>
              </p:cNvPr>
              <p:cNvSpPr txBox="1"/>
              <p:nvPr/>
            </p:nvSpPr>
            <p:spPr>
              <a:xfrm>
                <a:off x="2467315" y="445211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1A3E3-7199-E70C-DEFF-478B68177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4452117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B1BA7B-A20C-34BC-5717-D8169F25895F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V="1">
            <a:off x="2711335" y="3911572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21D88-EF4E-B877-10EE-EAB3F1D53A91}"/>
                  </a:ext>
                </a:extLst>
              </p:cNvPr>
              <p:cNvSpPr txBox="1"/>
              <p:nvPr/>
            </p:nvSpPr>
            <p:spPr>
              <a:xfrm>
                <a:off x="2467315" y="551306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21D88-EF4E-B877-10EE-EAB3F1D53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5513065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012F7E-E2FF-29D7-FD09-E48D86003B71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2711335" y="5006115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CA595D-D6CA-AF6A-706E-AACD27C30AEF}"/>
                  </a:ext>
                </a:extLst>
              </p:cNvPr>
              <p:cNvSpPr txBox="1"/>
              <p:nvPr/>
            </p:nvSpPr>
            <p:spPr>
              <a:xfrm>
                <a:off x="1503786" y="445211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CA595D-D6CA-AF6A-706E-AACD27C30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86" y="4452117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00ED53-CC17-A650-F5EA-863F7558D986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H="1" flipV="1">
            <a:off x="1747806" y="5006115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6B3EC-4EAA-4518-A41A-D5B8B1C24946}"/>
                  </a:ext>
                </a:extLst>
              </p:cNvPr>
              <p:cNvSpPr txBox="1"/>
              <p:nvPr/>
            </p:nvSpPr>
            <p:spPr>
              <a:xfrm>
                <a:off x="4937761" y="4774401"/>
                <a:ext cx="66446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This is called the </a:t>
                </a:r>
                <a:r>
                  <a:rPr lang="en-US" sz="3000" b="1" dirty="0">
                    <a:solidFill>
                      <a:srgbClr val="002060"/>
                    </a:solidFill>
                  </a:rPr>
                  <a:t>chain rule </a:t>
                </a:r>
                <a:r>
                  <a:rPr lang="en-US" sz="3000" dirty="0"/>
                  <a:t>where multiplying these three ratios gives us the sensitivity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of to small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6B3EC-4EAA-4518-A41A-D5B8B1C24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1" y="4774401"/>
                <a:ext cx="6644640" cy="1477328"/>
              </a:xfrm>
              <a:prstGeom prst="rect">
                <a:avLst/>
              </a:prstGeom>
              <a:blipFill>
                <a:blip r:embed="rId11"/>
                <a:stretch>
                  <a:fillRect l="-2110" t="-4938" r="-3119" b="-1193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4221</TotalTime>
  <Words>852</Words>
  <Application>Microsoft Macintosh PowerPoint</Application>
  <PresentationFormat>Widescreen</PresentationFormat>
  <Paragraphs>256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Training Neural Networks</vt:lpstr>
      <vt:lpstr>Outline</vt:lpstr>
      <vt:lpstr>Definition</vt:lpstr>
      <vt:lpstr>Definition</vt:lpstr>
      <vt:lpstr>PowerPoint Presentation</vt:lpstr>
      <vt:lpstr>PowerPoint Presentation</vt:lpstr>
      <vt:lpstr>Example</vt:lpstr>
      <vt:lpstr>Forward Pass</vt:lpstr>
      <vt:lpstr>Chain Rule</vt:lpstr>
      <vt:lpstr>Chain Rule</vt:lpstr>
      <vt:lpstr>Chain Rule</vt:lpstr>
      <vt:lpstr>Gradient</vt:lpstr>
      <vt:lpstr>Iterating the Chain rule</vt:lpstr>
      <vt:lpstr>Back Propagation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663</cp:revision>
  <dcterms:created xsi:type="dcterms:W3CDTF">2022-05-11T03:47:05Z</dcterms:created>
  <dcterms:modified xsi:type="dcterms:W3CDTF">2024-04-18T09:12:33Z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