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257" r:id="rId5"/>
    <p:sldId id="340" r:id="rId6"/>
    <p:sldId id="393" r:id="rId7"/>
    <p:sldId id="397" r:id="rId8"/>
    <p:sldId id="396" r:id="rId9"/>
    <p:sldId id="398" r:id="rId10"/>
    <p:sldId id="395" r:id="rId11"/>
    <p:sldId id="399" r:id="rId12"/>
    <p:sldId id="401" r:id="rId13"/>
    <p:sldId id="410" r:id="rId14"/>
    <p:sldId id="400" r:id="rId15"/>
    <p:sldId id="402" r:id="rId16"/>
    <p:sldId id="413" r:id="rId17"/>
    <p:sldId id="403" r:id="rId18"/>
    <p:sldId id="404" r:id="rId19"/>
    <p:sldId id="411" r:id="rId20"/>
    <p:sldId id="405" r:id="rId21"/>
    <p:sldId id="406" r:id="rId22"/>
    <p:sldId id="407" r:id="rId23"/>
    <p:sldId id="408" r:id="rId24"/>
    <p:sldId id="4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6" autoAdjust="0"/>
    <p:restoredTop sz="93197" autoAdjust="0"/>
  </p:normalViewPr>
  <p:slideViewPr>
    <p:cSldViewPr snapToGrid="0">
      <p:cViewPr varScale="1">
        <p:scale>
          <a:sx n="82" d="100"/>
          <a:sy n="82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351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248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676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533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616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2194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042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6328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4213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100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2517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234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672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288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922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43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415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473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5/30/24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5" Type="http://schemas.openxmlformats.org/officeDocument/2006/relationships/image" Target="../media/image87.png"/><Relationship Id="rId15" Type="http://schemas.openxmlformats.org/officeDocument/2006/relationships/image" Target="../media/image125.png"/><Relationship Id="rId10" Type="http://schemas.openxmlformats.org/officeDocument/2006/relationships/image" Target="../media/image92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1.jp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27.png"/><Relationship Id="rId26" Type="http://schemas.openxmlformats.org/officeDocument/2006/relationships/image" Target="../media/image108.png"/><Relationship Id="rId3" Type="http://schemas.openxmlformats.org/officeDocument/2006/relationships/image" Target="../media/image1.jpg"/><Relationship Id="rId21" Type="http://schemas.openxmlformats.org/officeDocument/2006/relationships/image" Target="../media/image128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31.png"/><Relationship Id="rId5" Type="http://schemas.openxmlformats.org/officeDocument/2006/relationships/image" Target="../media/image87.png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image" Target="../media/image134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1250.png"/><Relationship Id="rId22" Type="http://schemas.openxmlformats.org/officeDocument/2006/relationships/image" Target="../media/image129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10.png"/><Relationship Id="rId18" Type="http://schemas.openxmlformats.org/officeDocument/2006/relationships/image" Target="../media/image116.png"/><Relationship Id="rId3" Type="http://schemas.openxmlformats.org/officeDocument/2006/relationships/image" Target="../media/image1.jpg"/><Relationship Id="rId21" Type="http://schemas.openxmlformats.org/officeDocument/2006/relationships/image" Target="../media/image119.png"/><Relationship Id="rId7" Type="http://schemas.openxmlformats.org/officeDocument/2006/relationships/image" Target="../media/image90.png"/><Relationship Id="rId12" Type="http://schemas.openxmlformats.org/officeDocument/2006/relationships/image" Target="../media/image104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24" Type="http://schemas.openxmlformats.org/officeDocument/2006/relationships/image" Target="../media/image137.png"/><Relationship Id="rId5" Type="http://schemas.openxmlformats.org/officeDocument/2006/relationships/image" Target="../media/image87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96.png"/><Relationship Id="rId19" Type="http://schemas.openxmlformats.org/officeDocument/2006/relationships/image" Target="../media/image117.png"/><Relationship Id="rId4" Type="http://schemas.openxmlformats.org/officeDocument/2006/relationships/image" Target="../media/image122.png"/><Relationship Id="rId9" Type="http://schemas.openxmlformats.org/officeDocument/2006/relationships/image" Target="../media/image95.png"/><Relationship Id="rId14" Type="http://schemas.openxmlformats.org/officeDocument/2006/relationships/image" Target="../media/image111.png"/><Relationship Id="rId22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ptune.ai/blog/comprehensive-guide-to-transform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.jp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63.png"/><Relationship Id="rId3" Type="http://schemas.openxmlformats.org/officeDocument/2006/relationships/image" Target="../media/image1.jp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65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6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.jp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Long Short-Term Memory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BCE75E5-1DEA-D0A3-2D10-796987A95D27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0BF1F-AD38-985A-EAB1-7F2297B78ED9}"/>
              </a:ext>
            </a:extLst>
          </p:cNvPr>
          <p:cNvSpPr txBox="1"/>
          <p:nvPr/>
        </p:nvSpPr>
        <p:spPr>
          <a:xfrm>
            <a:off x="1942327" y="2289401"/>
            <a:ext cx="8307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Step 1: Decide what to keep/forget from last cell state</a:t>
            </a:r>
            <a:endParaRPr lang="en-PH" sz="4000" b="1" dirty="0"/>
          </a:p>
        </p:txBody>
      </p:sp>
    </p:spTree>
    <p:extLst>
      <p:ext uri="{BB962C8B-B14F-4D97-AF65-F5344CB8AC3E}">
        <p14:creationId xmlns:p14="http://schemas.microsoft.com/office/powerpoint/2010/main" val="14390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C82CE8-C264-2DBC-C5FA-EA87648B9BCC}"/>
              </a:ext>
            </a:extLst>
          </p:cNvPr>
          <p:cNvSpPr txBox="1"/>
          <p:nvPr/>
        </p:nvSpPr>
        <p:spPr>
          <a:xfrm>
            <a:off x="517851" y="1222633"/>
            <a:ext cx="1162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Percentage of long term to remember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81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5" grpId="0" animBg="1"/>
      <p:bldP spid="30" grpId="0"/>
      <p:bldP spid="36" grpId="0" animBg="1"/>
      <p:bldP spid="41" grpId="0" animBg="1"/>
      <p:bldP spid="53" grpId="0" animBg="1"/>
      <p:bldP spid="10" grpId="0" animBg="1"/>
      <p:bldP spid="75" grpId="0" animBg="1"/>
      <p:bldP spid="91" grpId="0" animBg="1"/>
      <p:bldP spid="121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C82CE8-C264-2DBC-C5FA-EA87648B9BCC}"/>
              </a:ext>
            </a:extLst>
          </p:cNvPr>
          <p:cNvSpPr txBox="1"/>
          <p:nvPr/>
        </p:nvSpPr>
        <p:spPr>
          <a:xfrm>
            <a:off x="531609" y="1261859"/>
            <a:ext cx="1162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Percentage of long term to remember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5A3533-7D29-137B-D62C-FFB966FAED74}"/>
                  </a:ext>
                </a:extLst>
              </p:cNvPr>
              <p:cNvSpPr txBox="1"/>
              <p:nvPr/>
            </p:nvSpPr>
            <p:spPr>
              <a:xfrm>
                <a:off x="2962553" y="2109034"/>
                <a:ext cx="8307342" cy="2477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The first stage in a LSTM unit determines what percentage of the Long-Term Memory is remembered</a:t>
                </a:r>
              </a:p>
              <a:p>
                <a:endParaRPr lang="en-PH" sz="2400" dirty="0"/>
              </a:p>
              <a:p>
                <a:r>
                  <a:rPr lang="en-PH" sz="2400" dirty="0"/>
                  <a:t>This is called the </a:t>
                </a:r>
                <a:r>
                  <a:rPr lang="en-PH" sz="2400" b="1" dirty="0"/>
                  <a:t>Forget Gate</a:t>
                </a:r>
              </a:p>
              <a:p>
                <a:endParaRPr lang="en-PH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5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GB" sz="3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35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3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3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3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3500" b="1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PH" sz="3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3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35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3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3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5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5A3533-7D29-137B-D62C-FFB966FA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53" y="2109034"/>
                <a:ext cx="8307342" cy="2477601"/>
              </a:xfrm>
              <a:prstGeom prst="rect">
                <a:avLst/>
              </a:prstGeom>
              <a:blipFill>
                <a:blip r:embed="rId15"/>
                <a:stretch>
                  <a:fillRect l="-1221" t="-2051" r="-305" b="-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5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BCE75E5-1DEA-D0A3-2D10-796987A95D27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0BF1F-AD38-985A-EAB1-7F2297B78ED9}"/>
              </a:ext>
            </a:extLst>
          </p:cNvPr>
          <p:cNvSpPr txBox="1"/>
          <p:nvPr/>
        </p:nvSpPr>
        <p:spPr>
          <a:xfrm>
            <a:off x="1942327" y="2289401"/>
            <a:ext cx="8307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Step 2: Decide what to keep/forget from candidate cell state and create new cell state</a:t>
            </a:r>
            <a:endParaRPr lang="en-PH" sz="4000" b="1" dirty="0"/>
          </a:p>
        </p:txBody>
      </p:sp>
    </p:spTree>
    <p:extLst>
      <p:ext uri="{BB962C8B-B14F-4D97-AF65-F5344CB8AC3E}">
        <p14:creationId xmlns:p14="http://schemas.microsoft.com/office/powerpoint/2010/main" val="19343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4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98" grpId="0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27" grpId="0" animBg="1"/>
      <p:bldP spid="237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2690409" cy="66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6014593" y="45827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93" y="458272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3905" y="4346565"/>
            <a:ext cx="343773" cy="22965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4" y="499978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4" y="4999788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3065324" y="4288849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24" y="4288849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7" y="4304488"/>
            <a:ext cx="0" cy="6953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567963" y="4013657"/>
            <a:ext cx="169027" cy="381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6210822" y="1116811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822" y="1116811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6355504" y="827604"/>
            <a:ext cx="2" cy="289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961573" y="5042245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73" y="5042245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972123" y="3280803"/>
            <a:ext cx="301316" cy="4470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6021156" y="395759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56" y="3957596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6358046" y="4326928"/>
            <a:ext cx="4021" cy="7153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5854137" y="3177275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37" y="3177275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198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6355506" y="3500440"/>
            <a:ext cx="6561" cy="4571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6017135" y="2511474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35" y="2511474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6355506" y="2880806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952974" y="532569"/>
            <a:ext cx="488939" cy="202675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6014593" y="1806184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93" y="1806184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6355504" y="1486143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7189770" y="458272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770" y="458272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6696414" y="642938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5228210" y="4303661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303661"/>
                <a:ext cx="792946" cy="3231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5742220" y="4024726"/>
            <a:ext cx="161399" cy="39647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26826"/>
            <a:ext cx="5213943" cy="224671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4"/>
            <a:ext cx="3051057" cy="239483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6355504" y="2129349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2DA8BD-478A-7C0A-68AB-3D9F36ED00D4}"/>
              </a:ext>
            </a:extLst>
          </p:cNvPr>
          <p:cNvSpPr/>
          <p:nvPr/>
        </p:nvSpPr>
        <p:spPr>
          <a:xfrm>
            <a:off x="3006259" y="1113138"/>
            <a:ext cx="2048229" cy="431527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FDD2B2-3D2F-38EF-6CF2-DD13C9319E79}"/>
              </a:ext>
            </a:extLst>
          </p:cNvPr>
          <p:cNvSpPr/>
          <p:nvPr/>
        </p:nvSpPr>
        <p:spPr>
          <a:xfrm>
            <a:off x="5186707" y="1115752"/>
            <a:ext cx="2048229" cy="431527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5DEB13-3426-0951-894B-6A31CB7DA9D0}"/>
              </a:ext>
            </a:extLst>
          </p:cNvPr>
          <p:cNvSpPr txBox="1"/>
          <p:nvPr/>
        </p:nvSpPr>
        <p:spPr>
          <a:xfrm>
            <a:off x="2877533" y="5538510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3BD2-3D0B-E69F-B48A-45A1E90872B6}"/>
              </a:ext>
            </a:extLst>
          </p:cNvPr>
          <p:cNvSpPr txBox="1"/>
          <p:nvPr/>
        </p:nvSpPr>
        <p:spPr>
          <a:xfrm>
            <a:off x="5327058" y="5528226"/>
            <a:ext cx="176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long term memory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BC1DA1-DDCF-9C3C-CEB9-71FA28A2DCFD}"/>
                  </a:ext>
                </a:extLst>
              </p:cNvPr>
              <p:cNvSpPr txBox="1"/>
              <p:nvPr/>
            </p:nvSpPr>
            <p:spPr>
              <a:xfrm>
                <a:off x="7453955" y="2230368"/>
                <a:ext cx="4661879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This part of the LSTM unit determines how we should update the long term memory</a:t>
                </a:r>
              </a:p>
              <a:p>
                <a:endParaRPr lang="en-PH" sz="2400" dirty="0"/>
              </a:p>
              <a:p>
                <a:r>
                  <a:rPr lang="en-PH" sz="2400" dirty="0"/>
                  <a:t>This is called the </a:t>
                </a:r>
                <a:r>
                  <a:rPr lang="en-PH" sz="2400" b="1" dirty="0"/>
                  <a:t>Input Gate</a:t>
                </a:r>
              </a:p>
              <a:p>
                <a:endParaRPr lang="en-PH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BC1DA1-DDCF-9C3C-CEB9-71FA28A2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955" y="2230368"/>
                <a:ext cx="4661879" cy="2677656"/>
              </a:xfrm>
              <a:prstGeom prst="rect">
                <a:avLst/>
              </a:prstGeom>
              <a:blipFill>
                <a:blip r:embed="rId30"/>
                <a:stretch>
                  <a:fillRect l="-2174" t="-1887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5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21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BCE75E5-1DEA-D0A3-2D10-796987A95D27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0BF1F-AD38-985A-EAB1-7F2297B78ED9}"/>
              </a:ext>
            </a:extLst>
          </p:cNvPr>
          <p:cNvSpPr txBox="1"/>
          <p:nvPr/>
        </p:nvSpPr>
        <p:spPr>
          <a:xfrm>
            <a:off x="1942327" y="2289401"/>
            <a:ext cx="8307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Step 3: Decide what to use from new cell state for output</a:t>
            </a:r>
            <a:endParaRPr lang="en-PH" sz="4000" b="1" dirty="0"/>
          </a:p>
        </p:txBody>
      </p:sp>
    </p:spTree>
    <p:extLst>
      <p:ext uri="{BB962C8B-B14F-4D97-AF65-F5344CB8AC3E}">
        <p14:creationId xmlns:p14="http://schemas.microsoft.com/office/powerpoint/2010/main" val="36656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36" grpId="0" animBg="1"/>
      <p:bldP spid="237" grpId="0" animBg="1"/>
      <p:bldP spid="248" grpId="0" animBg="1"/>
      <p:bldP spid="281" grpId="0"/>
      <p:bldP spid="291" grpId="0" animBg="1"/>
      <p:bldP spid="296" grpId="0" animBg="1"/>
      <p:bldP spid="301" grpId="0"/>
      <p:bldP spid="306" grpId="0" animBg="1"/>
      <p:bldP spid="307" grpId="0" animBg="1"/>
      <p:bldP spid="329" grpId="0" animBg="1"/>
      <p:bldP spid="3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8ADD75-F866-4703-83A8-2CF54E003085}"/>
              </a:ext>
            </a:extLst>
          </p:cNvPr>
          <p:cNvSpPr/>
          <p:nvPr/>
        </p:nvSpPr>
        <p:spPr>
          <a:xfrm>
            <a:off x="6291372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06B45-7439-2A80-7D4E-86DD97B8088A}"/>
              </a:ext>
            </a:extLst>
          </p:cNvPr>
          <p:cNvSpPr/>
          <p:nvPr/>
        </p:nvSpPr>
        <p:spPr>
          <a:xfrm>
            <a:off x="8825477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576A-A1C3-C0D4-A4F0-857C80FC60AA}"/>
              </a:ext>
            </a:extLst>
          </p:cNvPr>
          <p:cNvSpPr txBox="1"/>
          <p:nvPr/>
        </p:nvSpPr>
        <p:spPr>
          <a:xfrm>
            <a:off x="6142462" y="5724042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592FA-C1D5-DF2C-21A4-5A5E2915A8D3}"/>
              </a:ext>
            </a:extLst>
          </p:cNvPr>
          <p:cNvSpPr txBox="1"/>
          <p:nvPr/>
        </p:nvSpPr>
        <p:spPr>
          <a:xfrm>
            <a:off x="8676567" y="5724041"/>
            <a:ext cx="2346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1203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1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8ADD75-F866-4703-83A8-2CF54E003085}"/>
              </a:ext>
            </a:extLst>
          </p:cNvPr>
          <p:cNvSpPr/>
          <p:nvPr/>
        </p:nvSpPr>
        <p:spPr>
          <a:xfrm>
            <a:off x="6291372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06B45-7439-2A80-7D4E-86DD97B8088A}"/>
              </a:ext>
            </a:extLst>
          </p:cNvPr>
          <p:cNvSpPr/>
          <p:nvPr/>
        </p:nvSpPr>
        <p:spPr>
          <a:xfrm>
            <a:off x="8825477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576A-A1C3-C0D4-A4F0-857C80FC60AA}"/>
              </a:ext>
            </a:extLst>
          </p:cNvPr>
          <p:cNvSpPr txBox="1"/>
          <p:nvPr/>
        </p:nvSpPr>
        <p:spPr>
          <a:xfrm>
            <a:off x="6142462" y="5724042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592FA-C1D5-DF2C-21A4-5A5E2915A8D3}"/>
              </a:ext>
            </a:extLst>
          </p:cNvPr>
          <p:cNvSpPr txBox="1"/>
          <p:nvPr/>
        </p:nvSpPr>
        <p:spPr>
          <a:xfrm>
            <a:off x="8676567" y="5724041"/>
            <a:ext cx="2346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short-term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2B8FA-89D9-E4E4-C129-42E528D0ACF5}"/>
                  </a:ext>
                </a:extLst>
              </p:cNvPr>
              <p:cNvSpPr txBox="1"/>
              <p:nvPr/>
            </p:nvSpPr>
            <p:spPr>
              <a:xfrm>
                <a:off x="1143617" y="1228117"/>
                <a:ext cx="4661879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Because the new short term-memory is the output of this entire LSTM unit</a:t>
                </a:r>
              </a:p>
              <a:p>
                <a:endParaRPr lang="en-PH" sz="2400" dirty="0"/>
              </a:p>
              <a:p>
                <a:r>
                  <a:rPr lang="en-PH" sz="2400" dirty="0"/>
                  <a:t>This is called the </a:t>
                </a:r>
                <a:r>
                  <a:rPr lang="en-PH" sz="2400" b="1" dirty="0"/>
                  <a:t>Output Gate</a:t>
                </a:r>
              </a:p>
              <a:p>
                <a:endParaRPr lang="en-PH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1" dirty="0"/>
              </a:p>
              <a:p>
                <a:endParaRPr lang="en-GB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sz="2400" b="1" dirty="0"/>
              </a:p>
              <a:p>
                <a:endParaRPr lang="en-PH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2B8FA-89D9-E4E4-C129-42E528D0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7" y="1228117"/>
                <a:ext cx="4661879" cy="3785652"/>
              </a:xfrm>
              <a:prstGeom prst="rect">
                <a:avLst/>
              </a:prstGeom>
              <a:blipFill>
                <a:blip r:embed="rId24"/>
                <a:stretch>
                  <a:fillRect l="-2180" t="-1338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B5448D-B276-A42C-76E5-41E15F58E996}"/>
              </a:ext>
            </a:extLst>
          </p:cNvPr>
          <p:cNvSpPr txBox="1"/>
          <p:nvPr/>
        </p:nvSpPr>
        <p:spPr>
          <a:xfrm>
            <a:off x="10878509" y="4214197"/>
            <a:ext cx="1168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New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10425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(Body)"/>
            </a:endParaRPr>
          </a:p>
          <a:p>
            <a:pPr algn="l"/>
            <a:endParaRPr lang="en-US" sz="2900" b="1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latin typeface="Calibri (Body)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RNN to LSTM to Transformers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Backpropagation Through Time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Limitations of RNN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Long Short-Term Memory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1738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AA1D97-091E-67FA-81FE-27336AE9A8D5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1887517" y="2867935"/>
            <a:ext cx="2" cy="2890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H="1" flipV="1">
            <a:off x="1862118" y="820990"/>
            <a:ext cx="25399" cy="9562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06801" y="636324"/>
            <a:ext cx="71498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7517" y="2100452"/>
            <a:ext cx="2" cy="398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3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5893-A724-F264-66FF-6DD4E63B6F9E}"/>
              </a:ext>
            </a:extLst>
          </p:cNvPr>
          <p:cNvSpPr txBox="1"/>
          <p:nvPr/>
        </p:nvSpPr>
        <p:spPr>
          <a:xfrm>
            <a:off x="511372" y="1404098"/>
            <a:ext cx="6110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hlinkClick r:id="rId4"/>
              </a:rPr>
              <a:t>https://neptune.ai/blog/comprehensive-guide-to-transformers</a:t>
            </a:r>
            <a:endParaRPr lang="en-PH" dirty="0"/>
          </a:p>
          <a:p>
            <a:endParaRPr lang="en-PH" dirty="0"/>
          </a:p>
          <a:p>
            <a:r>
              <a:rPr lang="en-PH" dirty="0"/>
              <a:t>https://www.simplilearn.com/tutorials/deep-learning-tutorial/rnn</a:t>
            </a:r>
          </a:p>
        </p:txBody>
      </p:sp>
    </p:spTree>
    <p:extLst>
      <p:ext uri="{BB962C8B-B14F-4D97-AF65-F5344CB8AC3E}">
        <p14:creationId xmlns:p14="http://schemas.microsoft.com/office/powerpoint/2010/main" val="211400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RNN to LSTM to Transformers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506F3-716B-6AB7-CB0B-DAAA7E8245BC}"/>
              </a:ext>
            </a:extLst>
          </p:cNvPr>
          <p:cNvGrpSpPr/>
          <p:nvPr/>
        </p:nvGrpSpPr>
        <p:grpSpPr>
          <a:xfrm>
            <a:off x="8763579" y="1581282"/>
            <a:ext cx="2250747" cy="3468412"/>
            <a:chOff x="7916962" y="1581282"/>
            <a:chExt cx="2250747" cy="346841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7AA1000-16B6-B94A-6A7E-DB74FAC28E69}"/>
                </a:ext>
              </a:extLst>
            </p:cNvPr>
            <p:cNvSpPr txBox="1">
              <a:spLocks/>
            </p:cNvSpPr>
            <p:nvPr/>
          </p:nvSpPr>
          <p:spPr>
            <a:xfrm>
              <a:off x="7916962" y="1581282"/>
              <a:ext cx="2250747" cy="346841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Transformers</a:t>
              </a:r>
            </a:p>
          </p:txBody>
        </p:sp>
        <p:pic>
          <p:nvPicPr>
            <p:cNvPr id="11" name="Picture 10" descr="A diagram of a multi-head attention&#10;&#10;Description automatically generated">
              <a:extLst>
                <a:ext uri="{FF2B5EF4-FFF2-40B4-BE49-F238E27FC236}">
                  <a16:creationId xmlns:a16="http://schemas.microsoft.com/office/drawing/2014/main" id="{3A4F88FA-1BE2-076F-2004-48F3B4EA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123" y="2624267"/>
              <a:ext cx="1438424" cy="16185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05857B-ACDE-5CBF-B320-C26FA5AEFFAE}"/>
              </a:ext>
            </a:extLst>
          </p:cNvPr>
          <p:cNvGrpSpPr/>
          <p:nvPr/>
        </p:nvGrpSpPr>
        <p:grpSpPr>
          <a:xfrm>
            <a:off x="911973" y="1581282"/>
            <a:ext cx="2250747" cy="3468412"/>
            <a:chOff x="2529358" y="1581282"/>
            <a:chExt cx="2250747" cy="3468412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80DF1A67-4F24-ACF1-FF80-3C53D9865B02}"/>
                </a:ext>
              </a:extLst>
            </p:cNvPr>
            <p:cNvSpPr txBox="1">
              <a:spLocks/>
            </p:cNvSpPr>
            <p:nvPr/>
          </p:nvSpPr>
          <p:spPr>
            <a:xfrm>
              <a:off x="2529358" y="1581282"/>
              <a:ext cx="2250747" cy="3468412"/>
            </a:xfrm>
            <a:prstGeom prst="rect">
              <a:avLst/>
            </a:prstGeom>
            <a:solidFill>
              <a:srgbClr val="00206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RNN</a:t>
              </a:r>
            </a:p>
          </p:txBody>
        </p:sp>
        <p:pic>
          <p:nvPicPr>
            <p:cNvPr id="13" name="Picture 12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F27CDE65-0F5A-9A43-E59C-BB564B7C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633" y="3008029"/>
              <a:ext cx="1650196" cy="8419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D53676-A2F5-B21D-4B45-AC69BDBABE78}"/>
              </a:ext>
            </a:extLst>
          </p:cNvPr>
          <p:cNvGrpSpPr/>
          <p:nvPr/>
        </p:nvGrpSpPr>
        <p:grpSpPr>
          <a:xfrm>
            <a:off x="4775420" y="1581282"/>
            <a:ext cx="2250747" cy="3468412"/>
            <a:chOff x="5260053" y="1581282"/>
            <a:chExt cx="2250747" cy="3468412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7ED6E1D-B77F-1746-75E0-83F0873D83D8}"/>
                </a:ext>
              </a:extLst>
            </p:cNvPr>
            <p:cNvSpPr txBox="1">
              <a:spLocks/>
            </p:cNvSpPr>
            <p:nvPr/>
          </p:nvSpPr>
          <p:spPr>
            <a:xfrm>
              <a:off x="5260053" y="1581282"/>
              <a:ext cx="2250747" cy="3468412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LSTM</a:t>
              </a:r>
            </a:p>
          </p:txBody>
        </p:sp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F2AFDB-E31F-068C-2313-79E814E0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425" y="2938992"/>
              <a:ext cx="1948001" cy="9800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153BCF-6BFA-154B-D0B1-16B0CDFFD5CC}"/>
              </a:ext>
            </a:extLst>
          </p:cNvPr>
          <p:cNvSpPr/>
          <p:nvPr/>
        </p:nvSpPr>
        <p:spPr>
          <a:xfrm>
            <a:off x="3568882" y="318510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F58F8C-5557-E4C6-207A-BF57E2317094}"/>
              </a:ext>
            </a:extLst>
          </p:cNvPr>
          <p:cNvSpPr/>
          <p:nvPr/>
        </p:nvSpPr>
        <p:spPr>
          <a:xfrm>
            <a:off x="7405669" y="318668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D2FDE-0F57-1C38-379D-0BD172461A93}"/>
              </a:ext>
            </a:extLst>
          </p:cNvPr>
          <p:cNvSpPr txBox="1"/>
          <p:nvPr/>
        </p:nvSpPr>
        <p:spPr>
          <a:xfrm>
            <a:off x="880765" y="5332630"/>
            <a:ext cx="1043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PH" dirty="0" err="1"/>
              <a:t>hroughout</a:t>
            </a:r>
            <a:r>
              <a:rPr lang="en-PH" dirty="0"/>
              <a:t> this lesson, we have covered </a:t>
            </a:r>
            <a:r>
              <a:rPr lang="en-PH" b="1" dirty="0"/>
              <a:t>RNNs</a:t>
            </a:r>
            <a:r>
              <a:rPr lang="en-PH" dirty="0"/>
              <a:t> and now </a:t>
            </a:r>
            <a:r>
              <a:rPr lang="en-PH" b="1" dirty="0"/>
              <a:t>LSTMs</a:t>
            </a:r>
            <a:r>
              <a:rPr lang="en-PH" dirty="0"/>
              <a:t>, which are stepping stones to learning about </a:t>
            </a:r>
            <a:r>
              <a:rPr lang="en-PH" b="1" dirty="0"/>
              <a:t>Transformers</a:t>
            </a:r>
            <a:r>
              <a:rPr lang="en-PH" dirty="0"/>
              <a:t>, which is the currently the state-of-the-art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5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Backpropagation Through Time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B3C3-A188-7D6D-B4DC-4669D8DE0838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68A0-8AE0-2879-A619-B8D4E2D3F5C0}"/>
                  </a:ext>
                </a:extLst>
              </p:cNvPr>
              <p:cNvSpPr txBox="1"/>
              <p:nvPr/>
            </p:nvSpPr>
            <p:spPr>
              <a:xfrm>
                <a:off x="3515331" y="5479857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68A0-8AE0-2879-A619-B8D4E2D3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31" y="5479857"/>
                <a:ext cx="55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7E833-C62F-8861-87A9-D5C3B733DAC8}"/>
                  </a:ext>
                </a:extLst>
              </p:cNvPr>
              <p:cNvSpPr txBox="1"/>
              <p:nvPr/>
            </p:nvSpPr>
            <p:spPr>
              <a:xfrm>
                <a:off x="5861826" y="5462264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7E833-C62F-8861-87A9-D5C3B73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26" y="5462264"/>
                <a:ext cx="89521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20440-97E4-8BF6-2C64-97239CFB99B9}"/>
                  </a:ext>
                </a:extLst>
              </p:cNvPr>
              <p:cNvSpPr txBox="1"/>
              <p:nvPr/>
            </p:nvSpPr>
            <p:spPr>
              <a:xfrm>
                <a:off x="8319930" y="5462264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20440-97E4-8BF6-2C64-97239CFB9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930" y="5462264"/>
                <a:ext cx="89521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DE17926-F0B0-8B18-D464-ADD4F92913BB}"/>
              </a:ext>
            </a:extLst>
          </p:cNvPr>
          <p:cNvSpPr/>
          <p:nvPr/>
        </p:nvSpPr>
        <p:spPr>
          <a:xfrm>
            <a:off x="8319930" y="3279164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1D15F-8D4E-734D-DC63-984D0916A3F7}"/>
              </a:ext>
            </a:extLst>
          </p:cNvPr>
          <p:cNvGrpSpPr/>
          <p:nvPr/>
        </p:nvGrpSpPr>
        <p:grpSpPr>
          <a:xfrm>
            <a:off x="3793219" y="4199479"/>
            <a:ext cx="579252" cy="1280378"/>
            <a:chOff x="3793219" y="4199479"/>
            <a:chExt cx="579252" cy="128037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B86E85-59A0-A6E8-7E63-995963AC821F}"/>
                </a:ext>
              </a:extLst>
            </p:cNvPr>
            <p:cNvCxnSpPr>
              <a:cxnSpLocks/>
              <a:stCxn id="7" idx="0"/>
              <a:endCxn id="39" idx="4"/>
            </p:cNvCxnSpPr>
            <p:nvPr/>
          </p:nvCxnSpPr>
          <p:spPr>
            <a:xfrm flipV="1">
              <a:off x="3793219" y="4199479"/>
              <a:ext cx="0" cy="12803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3E1309-8D4B-C22A-AA77-40B36627DB2D}"/>
                    </a:ext>
                  </a:extLst>
                </p:cNvPr>
                <p:cNvSpPr txBox="1"/>
                <p:nvPr/>
              </p:nvSpPr>
              <p:spPr>
                <a:xfrm>
                  <a:off x="3926067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F18C37-A5AC-112D-D19A-150EFB346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67" y="4759273"/>
                  <a:ext cx="4464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068" r="-137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58E9E-2D2E-2707-8CEC-D65AFF789A70}"/>
              </a:ext>
            </a:extLst>
          </p:cNvPr>
          <p:cNvGrpSpPr/>
          <p:nvPr/>
        </p:nvGrpSpPr>
        <p:grpSpPr>
          <a:xfrm>
            <a:off x="6299844" y="4193564"/>
            <a:ext cx="579251" cy="1268700"/>
            <a:chOff x="6299844" y="4193564"/>
            <a:chExt cx="579251" cy="12687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9D82D9-86A8-7F1F-0632-358ED9B74D49}"/>
                </a:ext>
              </a:extLst>
            </p:cNvPr>
            <p:cNvCxnSpPr>
              <a:cxnSpLocks/>
              <a:stCxn id="8" idx="0"/>
              <a:endCxn id="42" idx="4"/>
            </p:cNvCxnSpPr>
            <p:nvPr/>
          </p:nvCxnSpPr>
          <p:spPr>
            <a:xfrm flipH="1" flipV="1">
              <a:off x="6299844" y="4193564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7677DE-F114-3574-5B75-DE8090D0BE02}"/>
                    </a:ext>
                  </a:extLst>
                </p:cNvPr>
                <p:cNvSpPr txBox="1"/>
                <p:nvPr/>
              </p:nvSpPr>
              <p:spPr>
                <a:xfrm>
                  <a:off x="6432691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4B7073-4DD1-4140-4497-4E10BD98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1" y="4759273"/>
                  <a:ext cx="44640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068" r="-137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153E5D-041F-7C87-D178-7144BC33231A}"/>
              </a:ext>
            </a:extLst>
          </p:cNvPr>
          <p:cNvGrpSpPr/>
          <p:nvPr/>
        </p:nvGrpSpPr>
        <p:grpSpPr>
          <a:xfrm>
            <a:off x="8767539" y="4193564"/>
            <a:ext cx="588841" cy="1268700"/>
            <a:chOff x="8767539" y="4193564"/>
            <a:chExt cx="588841" cy="12687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70C87C-5B57-DD59-4A28-9492A556C977}"/>
                </a:ext>
              </a:extLst>
            </p:cNvPr>
            <p:cNvCxnSpPr>
              <a:cxnSpLocks/>
              <a:stCxn id="9" idx="0"/>
              <a:endCxn id="10" idx="4"/>
            </p:cNvCxnSpPr>
            <p:nvPr/>
          </p:nvCxnSpPr>
          <p:spPr>
            <a:xfrm flipV="1">
              <a:off x="8767539" y="4193564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F3169E-FB9F-F208-1E3C-2ABEB8AEB0F9}"/>
                    </a:ext>
                  </a:extLst>
                </p:cNvPr>
                <p:cNvSpPr txBox="1"/>
                <p:nvPr/>
              </p:nvSpPr>
              <p:spPr>
                <a:xfrm>
                  <a:off x="8909976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100163-14AE-B130-7A6D-1F7DDB4F7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976" y="4759273"/>
                  <a:ext cx="44640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438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BBB20D-0477-FA3A-9317-F7299428399A}"/>
              </a:ext>
            </a:extLst>
          </p:cNvPr>
          <p:cNvGrpSpPr/>
          <p:nvPr/>
        </p:nvGrpSpPr>
        <p:grpSpPr>
          <a:xfrm>
            <a:off x="3793219" y="1756184"/>
            <a:ext cx="583773" cy="1528895"/>
            <a:chOff x="3793219" y="1756184"/>
            <a:chExt cx="583773" cy="152889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BD36F3-8527-1658-6B79-4B6BE2E32C2E}"/>
                </a:ext>
              </a:extLst>
            </p:cNvPr>
            <p:cNvCxnSpPr>
              <a:cxnSpLocks/>
              <a:stCxn id="39" idx="0"/>
              <a:endCxn id="44" idx="2"/>
            </p:cNvCxnSpPr>
            <p:nvPr/>
          </p:nvCxnSpPr>
          <p:spPr>
            <a:xfrm flipV="1">
              <a:off x="3793219" y="1756184"/>
              <a:ext cx="9591" cy="15288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3D1A5F-8B3F-6672-C74D-B12B98998D3D}"/>
                    </a:ext>
                  </a:extLst>
                </p:cNvPr>
                <p:cNvSpPr txBox="1"/>
                <p:nvPr/>
              </p:nvSpPr>
              <p:spPr>
                <a:xfrm>
                  <a:off x="3921546" y="2316037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B84D406-4EE7-A8C3-3057-CBB84CDB9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546" y="2316037"/>
                  <a:ext cx="455446" cy="398507"/>
                </a:xfrm>
                <a:prstGeom prst="rect">
                  <a:avLst/>
                </a:prstGeom>
                <a:blipFill>
                  <a:blip r:embed="rId10"/>
                  <a:stretch>
                    <a:fillRect l="-14667" r="-4000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DF30DB-4317-F683-7FB2-DF8CB6B15A0B}"/>
              </a:ext>
            </a:extLst>
          </p:cNvPr>
          <p:cNvGrpSpPr/>
          <p:nvPr/>
        </p:nvGrpSpPr>
        <p:grpSpPr>
          <a:xfrm>
            <a:off x="6294764" y="1779467"/>
            <a:ext cx="593373" cy="1499697"/>
            <a:chOff x="6294764" y="1779467"/>
            <a:chExt cx="593373" cy="149969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543082-9553-75EB-3D3E-D4B688802DA9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 flipH="1" flipV="1">
              <a:off x="6294764" y="1779467"/>
              <a:ext cx="5080" cy="14996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89A3D5-8827-BDFB-97A2-4AEBB36452E7}"/>
                    </a:ext>
                  </a:extLst>
                </p:cNvPr>
                <p:cNvSpPr txBox="1"/>
                <p:nvPr/>
              </p:nvSpPr>
              <p:spPr>
                <a:xfrm>
                  <a:off x="6432691" y="2322174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56AF01-482C-F1AD-D79F-7EB368251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1" y="2322174"/>
                  <a:ext cx="455446" cy="398507"/>
                </a:xfrm>
                <a:prstGeom prst="rect">
                  <a:avLst/>
                </a:prstGeom>
                <a:blipFill>
                  <a:blip r:embed="rId11"/>
                  <a:stretch>
                    <a:fillRect l="-14667" r="-4000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BD8002-59DC-FDE5-B62D-FF829AC9FD6E}"/>
              </a:ext>
            </a:extLst>
          </p:cNvPr>
          <p:cNvGrpSpPr/>
          <p:nvPr/>
        </p:nvGrpSpPr>
        <p:grpSpPr>
          <a:xfrm>
            <a:off x="8777130" y="1797892"/>
            <a:ext cx="557770" cy="1481272"/>
            <a:chOff x="8777130" y="1797892"/>
            <a:chExt cx="557770" cy="148127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3638C1-A7EB-06BA-290A-12C2B7304790}"/>
                </a:ext>
              </a:extLst>
            </p:cNvPr>
            <p:cNvCxnSpPr>
              <a:cxnSpLocks/>
              <a:stCxn id="10" idx="0"/>
              <a:endCxn id="46" idx="2"/>
            </p:cNvCxnSpPr>
            <p:nvPr/>
          </p:nvCxnSpPr>
          <p:spPr>
            <a:xfrm flipV="1">
              <a:off x="8777130" y="1797892"/>
              <a:ext cx="0" cy="14812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06059-B30D-8932-4788-5B6868D52855}"/>
                    </a:ext>
                  </a:extLst>
                </p:cNvPr>
                <p:cNvSpPr txBox="1"/>
                <p:nvPr/>
              </p:nvSpPr>
              <p:spPr>
                <a:xfrm>
                  <a:off x="8879454" y="2309215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6D41F6-136A-C455-1231-47E9653C6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454" y="2309215"/>
                  <a:ext cx="455446" cy="398507"/>
                </a:xfrm>
                <a:prstGeom prst="rect">
                  <a:avLst/>
                </a:prstGeom>
                <a:blipFill>
                  <a:blip r:embed="rId12"/>
                  <a:stretch>
                    <a:fillRect l="-16216" r="-5405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7CFAA4-2B11-9641-5123-5AC9A4B12B05}"/>
              </a:ext>
            </a:extLst>
          </p:cNvPr>
          <p:cNvGrpSpPr/>
          <p:nvPr/>
        </p:nvGrpSpPr>
        <p:grpSpPr>
          <a:xfrm>
            <a:off x="4250419" y="3736364"/>
            <a:ext cx="1592225" cy="426702"/>
            <a:chOff x="4250419" y="3736364"/>
            <a:chExt cx="1592225" cy="42670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2D4B70-3D55-0E67-E8C0-C90EA1BACEE5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 flipV="1">
              <a:off x="4250419" y="3736364"/>
              <a:ext cx="1592225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F1555-5752-07C3-EDE4-D3297D7DC323}"/>
                    </a:ext>
                  </a:extLst>
                </p:cNvPr>
                <p:cNvSpPr txBox="1"/>
                <p:nvPr/>
              </p:nvSpPr>
              <p:spPr>
                <a:xfrm>
                  <a:off x="4818808" y="3793734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8FD2E7E-C6C0-6B4A-540A-4A6A6CE56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808" y="3793734"/>
                  <a:ext cx="42094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714" r="-142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CB34DD-3A3C-D2AB-AB9E-04F85B5A0F7C}"/>
              </a:ext>
            </a:extLst>
          </p:cNvPr>
          <p:cNvGrpSpPr/>
          <p:nvPr/>
        </p:nvGrpSpPr>
        <p:grpSpPr>
          <a:xfrm>
            <a:off x="6757044" y="3736364"/>
            <a:ext cx="1562886" cy="407481"/>
            <a:chOff x="6757044" y="3736364"/>
            <a:chExt cx="1562886" cy="40748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74D8CA-9D32-DA2D-3FD3-1FCFDF3ED3BC}"/>
                </a:ext>
              </a:extLst>
            </p:cNvPr>
            <p:cNvCxnSpPr>
              <a:cxnSpLocks/>
              <a:stCxn id="42" idx="6"/>
              <a:endCxn id="10" idx="2"/>
            </p:cNvCxnSpPr>
            <p:nvPr/>
          </p:nvCxnSpPr>
          <p:spPr>
            <a:xfrm>
              <a:off x="6757044" y="3736364"/>
              <a:ext cx="15628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D728488-C6DB-EB16-03B1-72DE10D4E9C9}"/>
                    </a:ext>
                  </a:extLst>
                </p:cNvPr>
                <p:cNvSpPr txBox="1"/>
                <p:nvPr/>
              </p:nvSpPr>
              <p:spPr>
                <a:xfrm>
                  <a:off x="7310764" y="3774513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47A8859-3F30-7A89-F5BE-EB7172D2A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764" y="3774513"/>
                  <a:ext cx="42094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942" r="-289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4B5E5D-129A-103A-D005-CB389A05A2F2}"/>
              </a:ext>
            </a:extLst>
          </p:cNvPr>
          <p:cNvGrpSpPr/>
          <p:nvPr/>
        </p:nvGrpSpPr>
        <p:grpSpPr>
          <a:xfrm>
            <a:off x="1554876" y="3736364"/>
            <a:ext cx="1781143" cy="428025"/>
            <a:chOff x="1554876" y="3736364"/>
            <a:chExt cx="1781143" cy="42802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87C523B-F033-D7B0-ABF7-10541B5DFBDF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1554876" y="3736364"/>
              <a:ext cx="1781143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716F36A-445C-9A85-A617-4E2D3C7DDC1F}"/>
                    </a:ext>
                  </a:extLst>
                </p:cNvPr>
                <p:cNvSpPr txBox="1"/>
                <p:nvPr/>
              </p:nvSpPr>
              <p:spPr>
                <a:xfrm>
                  <a:off x="2217725" y="3795057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832189-ED57-8555-5DDD-B318962C4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725" y="3795057"/>
                  <a:ext cx="42094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391" r="-144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43C38-7290-29D1-CFA5-B35A000BF920}"/>
              </a:ext>
            </a:extLst>
          </p:cNvPr>
          <p:cNvGrpSpPr/>
          <p:nvPr/>
        </p:nvGrpSpPr>
        <p:grpSpPr>
          <a:xfrm>
            <a:off x="3336019" y="3142621"/>
            <a:ext cx="1160241" cy="1056858"/>
            <a:chOff x="3336019" y="3142621"/>
            <a:chExt cx="1160241" cy="10568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ED8476-4631-4D2C-6768-828CD1387888}"/>
                </a:ext>
              </a:extLst>
            </p:cNvPr>
            <p:cNvSpPr/>
            <p:nvPr/>
          </p:nvSpPr>
          <p:spPr>
            <a:xfrm>
              <a:off x="3336019" y="3285079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17813-8229-54D5-0341-E63234B85D24}"/>
                    </a:ext>
                  </a:extLst>
                </p:cNvPr>
                <p:cNvSpPr txBox="1"/>
                <p:nvPr/>
              </p:nvSpPr>
              <p:spPr>
                <a:xfrm>
                  <a:off x="4145266" y="3142621"/>
                  <a:ext cx="3509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PH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2C04EF4-4002-9CE4-9215-A4B69DB47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266" y="3142621"/>
                  <a:ext cx="35099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6897" b="-1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0AB04-AFC6-0C31-B281-7FC5B4328B74}"/>
              </a:ext>
            </a:extLst>
          </p:cNvPr>
          <p:cNvGrpSpPr/>
          <p:nvPr/>
        </p:nvGrpSpPr>
        <p:grpSpPr>
          <a:xfrm>
            <a:off x="5842644" y="3142621"/>
            <a:ext cx="1517063" cy="1050943"/>
            <a:chOff x="5842644" y="3142621"/>
            <a:chExt cx="1517063" cy="105094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9B5B83-EFC0-8FD2-E120-7C67940E1CC7}"/>
                </a:ext>
              </a:extLst>
            </p:cNvPr>
            <p:cNvSpPr/>
            <p:nvPr/>
          </p:nvSpPr>
          <p:spPr>
            <a:xfrm>
              <a:off x="5842644" y="3279164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28D10B-0033-BDE0-85D2-4C032D508510}"/>
                    </a:ext>
                  </a:extLst>
                </p:cNvPr>
                <p:cNvSpPr txBox="1"/>
                <p:nvPr/>
              </p:nvSpPr>
              <p:spPr>
                <a:xfrm>
                  <a:off x="6710555" y="3142621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F928697-3B7D-6A75-D1E4-5C9D9892E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55" y="3142621"/>
                  <a:ext cx="649152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321" r="-5660" b="-1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5DA664-7B52-E4F4-17CD-0B2786099CC2}"/>
                  </a:ext>
                </a:extLst>
              </p:cNvPr>
              <p:cNvSpPr txBox="1"/>
              <p:nvPr/>
            </p:nvSpPr>
            <p:spPr>
              <a:xfrm>
                <a:off x="3524922" y="1202186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5DA664-7B52-E4F4-17CD-0B278609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22" y="1202186"/>
                <a:ext cx="55577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ADC3C-9AD7-00DC-FE11-D0CF1CA250A9}"/>
                  </a:ext>
                </a:extLst>
              </p:cNvPr>
              <p:cNvSpPr txBox="1"/>
              <p:nvPr/>
            </p:nvSpPr>
            <p:spPr>
              <a:xfrm>
                <a:off x="6016876" y="1225469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ADC3C-9AD7-00DC-FE11-D0CF1CA25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76" y="1225469"/>
                <a:ext cx="555775" cy="553998"/>
              </a:xfrm>
              <a:prstGeom prst="rect">
                <a:avLst/>
              </a:prstGeom>
              <a:blipFill>
                <a:blip r:embed="rId19"/>
                <a:stretch>
                  <a:fillRect l="-23077" r="-32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38C589-A516-2CD4-46F1-A78E14FA044E}"/>
                  </a:ext>
                </a:extLst>
              </p:cNvPr>
              <p:cNvSpPr txBox="1"/>
              <p:nvPr/>
            </p:nvSpPr>
            <p:spPr>
              <a:xfrm>
                <a:off x="8499242" y="1243894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38C589-A516-2CD4-46F1-A78E14FA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42" y="1243894"/>
                <a:ext cx="555775" cy="553998"/>
              </a:xfrm>
              <a:prstGeom prst="rect">
                <a:avLst/>
              </a:prstGeom>
              <a:blipFill>
                <a:blip r:embed="rId20"/>
                <a:stretch>
                  <a:fillRect l="-23077" r="-2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380962"/>
            <a:ext cx="1200785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Limitations of RNN (Vanishing and Exploding Gradient)</a:t>
            </a:r>
            <a:endParaRPr lang="en-PH" sz="4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A334CF-E178-D246-0608-5F3F60594597}"/>
              </a:ext>
            </a:extLst>
          </p:cNvPr>
          <p:cNvGrpSpPr/>
          <p:nvPr/>
        </p:nvGrpSpPr>
        <p:grpSpPr>
          <a:xfrm>
            <a:off x="849110" y="1773430"/>
            <a:ext cx="10668579" cy="2754691"/>
            <a:chOff x="849110" y="1773430"/>
            <a:chExt cx="10668579" cy="275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2ED0DA5-888D-E2DD-68D5-177239E46D9E}"/>
                    </a:ext>
                  </a:extLst>
                </p:cNvPr>
                <p:cNvSpPr txBox="1"/>
                <p:nvPr/>
              </p:nvSpPr>
              <p:spPr>
                <a:xfrm>
                  <a:off x="1028422" y="3974123"/>
                  <a:ext cx="55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2ED0DA5-888D-E2DD-68D5-177239E4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22" y="3974123"/>
                  <a:ext cx="555775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1F5008-B32D-02FE-774D-1428E4BC9102}"/>
                    </a:ext>
                  </a:extLst>
                </p:cNvPr>
                <p:cNvSpPr txBox="1"/>
                <p:nvPr/>
              </p:nvSpPr>
              <p:spPr>
                <a:xfrm>
                  <a:off x="3374918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1F5008-B32D-02FE-774D-1428E4BC9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918" y="3956530"/>
                  <a:ext cx="89521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8C3FD6-8938-9987-C2FC-87259A2B9224}"/>
                    </a:ext>
                  </a:extLst>
                </p:cNvPr>
                <p:cNvSpPr txBox="1"/>
                <p:nvPr/>
              </p:nvSpPr>
              <p:spPr>
                <a:xfrm>
                  <a:off x="5833021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8C3FD6-8938-9987-C2FC-87259A2B9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021" y="3956530"/>
                  <a:ext cx="895218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26908BD-B1FA-778B-E6ED-916DA1BF3AC5}"/>
                    </a:ext>
                  </a:extLst>
                </p:cNvPr>
                <p:cNvSpPr/>
                <p:nvPr/>
              </p:nvSpPr>
              <p:spPr>
                <a:xfrm>
                  <a:off x="5833021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26908BD-B1FA-778B-E6ED-916DA1BF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021" y="1773430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547045-2CAC-B08B-82D8-8EA031717C28}"/>
                </a:ext>
              </a:extLst>
            </p:cNvPr>
            <p:cNvCxnSpPr>
              <a:cxnSpLocks/>
              <a:stCxn id="2" idx="0"/>
              <a:endCxn id="38" idx="4"/>
            </p:cNvCxnSpPr>
            <p:nvPr/>
          </p:nvCxnSpPr>
          <p:spPr>
            <a:xfrm flipV="1">
              <a:off x="1306310" y="2693745"/>
              <a:ext cx="0" cy="12803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C75954-3564-2097-10E3-D1C0D1396B83}"/>
                    </a:ext>
                  </a:extLst>
                </p:cNvPr>
                <p:cNvSpPr txBox="1"/>
                <p:nvPr/>
              </p:nvSpPr>
              <p:spPr>
                <a:xfrm>
                  <a:off x="1457494" y="3253538"/>
                  <a:ext cx="188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C75954-3564-2097-10E3-D1C0D1396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94" y="3253538"/>
                  <a:ext cx="188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66667" r="-2166667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0CA5BB-4C62-FF6C-D4A7-025BC07AA927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3812935" y="2687830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4A39CB-4C59-C928-4AA5-8B559A7C4CD5}"/>
                    </a:ext>
                  </a:extLst>
                </p:cNvPr>
                <p:cNvSpPr txBox="1"/>
                <p:nvPr/>
              </p:nvSpPr>
              <p:spPr>
                <a:xfrm>
                  <a:off x="4005322" y="3253538"/>
                  <a:ext cx="240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4A39CB-4C59-C928-4AA5-8B559A7C4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322" y="3253538"/>
                  <a:ext cx="2409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25000" r="-160000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BD9045-D24B-5401-AB22-E33B7C45C9CD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V="1">
              <a:off x="6280630" y="2687830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AF986-7AC5-5175-6E9B-32FD9CB1B052}"/>
                    </a:ext>
                  </a:extLst>
                </p:cNvPr>
                <p:cNvSpPr txBox="1"/>
                <p:nvPr/>
              </p:nvSpPr>
              <p:spPr>
                <a:xfrm>
                  <a:off x="6402756" y="325450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AF986-7AC5-5175-6E9B-32FD9CB1B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56" y="3254501"/>
                  <a:ext cx="42094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841" r="-4348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202844-12BF-70B6-4EC4-DB4F9CCA3CBF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1763510" y="2230630"/>
              <a:ext cx="1592225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51C8425-4AFC-3250-4ADE-D436BD05D3F1}"/>
                    </a:ext>
                  </a:extLst>
                </p:cNvPr>
                <p:cNvSpPr txBox="1"/>
                <p:nvPr/>
              </p:nvSpPr>
              <p:spPr>
                <a:xfrm>
                  <a:off x="2331900" y="228800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51C8425-4AFC-3250-4ADE-D436BD05D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900" y="2288001"/>
                  <a:ext cx="4209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391" r="-144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7A9690-5F6A-927B-B289-5E6B0A1E5F37}"/>
                </a:ext>
              </a:extLst>
            </p:cNvPr>
            <p:cNvCxnSpPr>
              <a:cxnSpLocks/>
              <a:stCxn id="41" idx="6"/>
              <a:endCxn id="9" idx="2"/>
            </p:cNvCxnSpPr>
            <p:nvPr/>
          </p:nvCxnSpPr>
          <p:spPr>
            <a:xfrm>
              <a:off x="4270135" y="2230630"/>
              <a:ext cx="15628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501DAF-C51D-7E33-2E14-4A532C64BCE2}"/>
                    </a:ext>
                  </a:extLst>
                </p:cNvPr>
                <p:cNvSpPr txBox="1"/>
                <p:nvPr/>
              </p:nvSpPr>
              <p:spPr>
                <a:xfrm>
                  <a:off x="4841104" y="2424543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501DAF-C51D-7E33-2E14-4A532C64B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104" y="2424543"/>
                  <a:ext cx="42094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942" r="-289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0BDC605-F445-97D2-4FF0-7F8BA8BE2E54}"/>
                    </a:ext>
                  </a:extLst>
                </p:cNvPr>
                <p:cNvSpPr/>
                <p:nvPr/>
              </p:nvSpPr>
              <p:spPr>
                <a:xfrm>
                  <a:off x="849110" y="1779345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0BDC605-F445-97D2-4FF0-7F8BA8BE2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10" y="1779345"/>
                  <a:ext cx="914400" cy="914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46626F-C88E-157E-673C-C212F049C8E4}"/>
                    </a:ext>
                  </a:extLst>
                </p:cNvPr>
                <p:cNvSpPr/>
                <p:nvPr/>
              </p:nvSpPr>
              <p:spPr>
                <a:xfrm>
                  <a:off x="3355735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46626F-C88E-157E-673C-C212F049C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735" y="1773430"/>
                  <a:ext cx="914400" cy="914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EFC9D7-D6A5-4E05-37C9-5BF6BA4214FB}"/>
                    </a:ext>
                  </a:extLst>
                </p:cNvPr>
                <p:cNvSpPr txBox="1"/>
                <p:nvPr/>
              </p:nvSpPr>
              <p:spPr>
                <a:xfrm>
                  <a:off x="8187794" y="3973338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EFC9D7-D6A5-4E05-37C9-5BF6BA42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794" y="3973338"/>
                  <a:ext cx="895218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4958F3A-8CAA-2A8E-33EC-3C758BAFE881}"/>
                    </a:ext>
                  </a:extLst>
                </p:cNvPr>
                <p:cNvSpPr/>
                <p:nvPr/>
              </p:nvSpPr>
              <p:spPr>
                <a:xfrm>
                  <a:off x="8168612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4958F3A-8CAA-2A8E-33EC-3C758BAFE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612" y="1773430"/>
                  <a:ext cx="914400" cy="914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DAEC11F-8E19-7D9D-F028-1DFAFEE0BFF7}"/>
                </a:ext>
              </a:extLst>
            </p:cNvPr>
            <p:cNvCxnSpPr>
              <a:cxnSpLocks/>
              <a:stCxn id="59" idx="0"/>
              <a:endCxn id="60" idx="4"/>
            </p:cNvCxnSpPr>
            <p:nvPr/>
          </p:nvCxnSpPr>
          <p:spPr>
            <a:xfrm flipH="1" flipV="1">
              <a:off x="8625812" y="2687830"/>
              <a:ext cx="9591" cy="12855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2C17700-F49A-C613-A1A6-1BF407595DA6}"/>
                    </a:ext>
                  </a:extLst>
                </p:cNvPr>
                <p:cNvSpPr txBox="1"/>
                <p:nvPr/>
              </p:nvSpPr>
              <p:spPr>
                <a:xfrm>
                  <a:off x="8789776" y="325587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2C17700-F49A-C613-A1A6-1BF40759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76" y="3255871"/>
                  <a:ext cx="42094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290" r="-289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B465567-C5AB-A195-D983-7E076651BAF3}"/>
                </a:ext>
              </a:extLst>
            </p:cNvPr>
            <p:cNvCxnSpPr>
              <a:cxnSpLocks/>
              <a:stCxn id="60" idx="6"/>
              <a:endCxn id="85" idx="2"/>
            </p:cNvCxnSpPr>
            <p:nvPr/>
          </p:nvCxnSpPr>
          <p:spPr>
            <a:xfrm>
              <a:off x="9083012" y="2230630"/>
              <a:ext cx="144996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5F867F-4403-7128-87DD-DB143E005E59}"/>
                    </a:ext>
                  </a:extLst>
                </p:cNvPr>
                <p:cNvSpPr txBox="1"/>
                <p:nvPr/>
              </p:nvSpPr>
              <p:spPr>
                <a:xfrm>
                  <a:off x="9583133" y="2253089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5F867F-4403-7128-87DD-DB143E00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133" y="2253089"/>
                  <a:ext cx="42094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5942" r="-289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22ABD89-5CDD-8FAB-106C-5362AFDD51F0}"/>
                </a:ext>
              </a:extLst>
            </p:cNvPr>
            <p:cNvCxnSpPr>
              <a:cxnSpLocks/>
              <a:stCxn id="9" idx="6"/>
              <a:endCxn id="60" idx="2"/>
            </p:cNvCxnSpPr>
            <p:nvPr/>
          </p:nvCxnSpPr>
          <p:spPr>
            <a:xfrm>
              <a:off x="6747420" y="2230630"/>
              <a:ext cx="14211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E7019-2F37-7EFD-EA6D-A1C924556A89}"/>
                    </a:ext>
                  </a:extLst>
                </p:cNvPr>
                <p:cNvSpPr txBox="1"/>
                <p:nvPr/>
              </p:nvSpPr>
              <p:spPr>
                <a:xfrm>
                  <a:off x="7251550" y="2336218"/>
                  <a:ext cx="4129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E7019-2F37-7EFD-EA6D-A1C924556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550" y="2336218"/>
                  <a:ext cx="41293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9403" r="-2985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3A15EC9-937A-0461-B0DF-92194098AB39}"/>
                    </a:ext>
                  </a:extLst>
                </p:cNvPr>
                <p:cNvSpPr/>
                <p:nvPr/>
              </p:nvSpPr>
              <p:spPr>
                <a:xfrm>
                  <a:off x="10532976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3A15EC9-937A-0461-B0DF-92194098A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976" y="1773430"/>
                  <a:ext cx="914400" cy="9144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EE0B971-4597-774E-F56E-C1F5E47C97D5}"/>
                    </a:ext>
                  </a:extLst>
                </p:cNvPr>
                <p:cNvSpPr txBox="1"/>
                <p:nvPr/>
              </p:nvSpPr>
              <p:spPr>
                <a:xfrm>
                  <a:off x="10542568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EE0B971-4597-774E-F56E-C1F5E47C9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568" y="3956530"/>
                  <a:ext cx="895218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CD4CED4-DD10-F6F1-38B3-DD13EB67CE39}"/>
                </a:ext>
              </a:extLst>
            </p:cNvPr>
            <p:cNvCxnSpPr>
              <a:cxnSpLocks/>
              <a:stCxn id="88" idx="0"/>
              <a:endCxn id="85" idx="4"/>
            </p:cNvCxnSpPr>
            <p:nvPr/>
          </p:nvCxnSpPr>
          <p:spPr>
            <a:xfrm flipV="1">
              <a:off x="10990176" y="2687830"/>
              <a:ext cx="0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8530EB-DD26-3BFB-8A6D-17483C1C957D}"/>
                    </a:ext>
                  </a:extLst>
                </p:cNvPr>
                <p:cNvSpPr txBox="1"/>
                <p:nvPr/>
              </p:nvSpPr>
              <p:spPr>
                <a:xfrm>
                  <a:off x="11096741" y="3257018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8530EB-DD26-3BFB-8A6D-17483C1C9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741" y="3257018"/>
                  <a:ext cx="420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841" r="-4348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92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Limitations of RNN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ED0DA5-888D-E2DD-68D5-177239E46D9E}"/>
                  </a:ext>
                </a:extLst>
              </p:cNvPr>
              <p:cNvSpPr txBox="1"/>
              <p:nvPr/>
            </p:nvSpPr>
            <p:spPr>
              <a:xfrm>
                <a:off x="476200" y="3868745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ED0DA5-888D-E2DD-68D5-177239E46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0" y="3868745"/>
                <a:ext cx="55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F5008-B32D-02FE-774D-1428E4BC9102}"/>
                  </a:ext>
                </a:extLst>
              </p:cNvPr>
              <p:cNvSpPr txBox="1"/>
              <p:nvPr/>
            </p:nvSpPr>
            <p:spPr>
              <a:xfrm>
                <a:off x="2073692" y="3851152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F5008-B32D-02FE-774D-1428E4BC9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92" y="3851152"/>
                <a:ext cx="89521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C3FD6-8938-9987-C2FC-87259A2B9224}"/>
                  </a:ext>
                </a:extLst>
              </p:cNvPr>
              <p:cNvSpPr txBox="1"/>
              <p:nvPr/>
            </p:nvSpPr>
            <p:spPr>
              <a:xfrm>
                <a:off x="4072354" y="3851152"/>
                <a:ext cx="5697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C3FD6-8938-9987-C2FC-87259A2B9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54" y="3851152"/>
                <a:ext cx="5697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6908BD-B1FA-778B-E6ED-916DA1BF3AC5}"/>
                  </a:ext>
                </a:extLst>
              </p:cNvPr>
              <p:cNvSpPr/>
              <p:nvPr/>
            </p:nvSpPr>
            <p:spPr>
              <a:xfrm>
                <a:off x="3900022" y="1666590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6908BD-B1FA-778B-E6ED-916DA1BF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022" y="166659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547045-2CAC-B08B-82D8-8EA031717C28}"/>
              </a:ext>
            </a:extLst>
          </p:cNvPr>
          <p:cNvCxnSpPr>
            <a:cxnSpLocks/>
            <a:stCxn id="2" idx="0"/>
            <a:endCxn id="38" idx="4"/>
          </p:cNvCxnSpPr>
          <p:nvPr/>
        </p:nvCxnSpPr>
        <p:spPr>
          <a:xfrm flipV="1">
            <a:off x="754088" y="2588367"/>
            <a:ext cx="0" cy="12803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5954-3564-2097-10E3-D1C0D1396B83}"/>
                  </a:ext>
                </a:extLst>
              </p:cNvPr>
              <p:cNvSpPr txBox="1"/>
              <p:nvPr/>
            </p:nvSpPr>
            <p:spPr>
              <a:xfrm>
                <a:off x="905272" y="3148160"/>
                <a:ext cx="18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5954-3564-2097-10E3-D1C0D1396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72" y="3148160"/>
                <a:ext cx="18881" cy="369332"/>
              </a:xfrm>
              <a:prstGeom prst="rect">
                <a:avLst/>
              </a:prstGeom>
              <a:blipFill>
                <a:blip r:embed="rId8"/>
                <a:stretch>
                  <a:fillRect l="-600000" r="-2133333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0CA5BB-4C62-FF6C-D4A7-025BC07AA927}"/>
              </a:ext>
            </a:extLst>
          </p:cNvPr>
          <p:cNvCxnSpPr>
            <a:cxnSpLocks/>
            <a:stCxn id="7" idx="0"/>
            <a:endCxn id="41" idx="4"/>
          </p:cNvCxnSpPr>
          <p:nvPr/>
        </p:nvCxnSpPr>
        <p:spPr>
          <a:xfrm flipV="1">
            <a:off x="2521301" y="2582452"/>
            <a:ext cx="7121" cy="12687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A39CB-4C59-C928-4AA5-8B559A7C4CD5}"/>
                  </a:ext>
                </a:extLst>
              </p:cNvPr>
              <p:cNvSpPr txBox="1"/>
              <p:nvPr/>
            </p:nvSpPr>
            <p:spPr>
              <a:xfrm flipH="1">
                <a:off x="2652518" y="3148160"/>
                <a:ext cx="4209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A39CB-4C59-C928-4AA5-8B559A7C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2518" y="3148160"/>
                <a:ext cx="420947" cy="369332"/>
              </a:xfrm>
              <a:prstGeom prst="rect">
                <a:avLst/>
              </a:prstGeom>
              <a:blipFill>
                <a:blip r:embed="rId9"/>
                <a:stretch>
                  <a:fillRect l="-18841" r="-4348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D9045-D24B-5401-AB22-E33B7C45C9CD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357222" y="2580990"/>
            <a:ext cx="0" cy="1270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AF986-7AC5-5175-6E9B-32FD9CB1B052}"/>
                  </a:ext>
                </a:extLst>
              </p:cNvPr>
              <p:cNvSpPr txBox="1"/>
              <p:nvPr/>
            </p:nvSpPr>
            <p:spPr>
              <a:xfrm>
                <a:off x="4431615" y="3133935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AF986-7AC5-5175-6E9B-32FD9CB1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15" y="3133935"/>
                <a:ext cx="420948" cy="369332"/>
              </a:xfrm>
              <a:prstGeom prst="rect">
                <a:avLst/>
              </a:prstGeom>
              <a:blipFill>
                <a:blip r:embed="rId10"/>
                <a:stretch>
                  <a:fillRect l="-20290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202844-12BF-70B6-4EC4-DB4F9CCA3CBF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1211288" y="2125252"/>
            <a:ext cx="859934" cy="59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1C8425-4AFC-3250-4ADE-D436BD05D3F1}"/>
                  </a:ext>
                </a:extLst>
              </p:cNvPr>
              <p:cNvSpPr txBox="1"/>
              <p:nvPr/>
            </p:nvSpPr>
            <p:spPr>
              <a:xfrm>
                <a:off x="1403548" y="2172143"/>
                <a:ext cx="420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1C8425-4AFC-3250-4ADE-D436BD05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48" y="2172143"/>
                <a:ext cx="420948" cy="369332"/>
              </a:xfrm>
              <a:prstGeom prst="rect">
                <a:avLst/>
              </a:prstGeom>
              <a:blipFill>
                <a:blip r:embed="rId11"/>
                <a:stretch>
                  <a:fillRect l="-15942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7A9690-5F6A-927B-B289-5E6B0A1E5F37}"/>
              </a:ext>
            </a:extLst>
          </p:cNvPr>
          <p:cNvCxnSpPr>
            <a:cxnSpLocks/>
            <a:stCxn id="41" idx="6"/>
            <a:endCxn id="9" idx="2"/>
          </p:cNvCxnSpPr>
          <p:nvPr/>
        </p:nvCxnSpPr>
        <p:spPr>
          <a:xfrm flipV="1">
            <a:off x="2985622" y="2123790"/>
            <a:ext cx="914400" cy="1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01DAF-C51D-7E33-2E14-4A532C64BCE2}"/>
                  </a:ext>
                </a:extLst>
              </p:cNvPr>
              <p:cNvSpPr txBox="1"/>
              <p:nvPr/>
            </p:nvSpPr>
            <p:spPr>
              <a:xfrm>
                <a:off x="3175849" y="2178126"/>
                <a:ext cx="420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01DAF-C51D-7E33-2E14-4A532C64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49" y="2178126"/>
                <a:ext cx="420948" cy="369332"/>
              </a:xfrm>
              <a:prstGeom prst="rect">
                <a:avLst/>
              </a:prstGeom>
              <a:blipFill>
                <a:blip r:embed="rId12"/>
                <a:stretch>
                  <a:fillRect l="-17391" r="-144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0BDC605-F445-97D2-4FF0-7F8BA8BE2E54}"/>
                  </a:ext>
                </a:extLst>
              </p:cNvPr>
              <p:cNvSpPr/>
              <p:nvPr/>
            </p:nvSpPr>
            <p:spPr>
              <a:xfrm>
                <a:off x="296888" y="1673967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0BDC605-F445-97D2-4FF0-7F8BA8BE2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8" y="1673967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46626F-C88E-157E-673C-C212F049C8E4}"/>
                  </a:ext>
                </a:extLst>
              </p:cNvPr>
              <p:cNvSpPr/>
              <p:nvPr/>
            </p:nvSpPr>
            <p:spPr>
              <a:xfrm>
                <a:off x="2071222" y="1668052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46626F-C88E-157E-673C-C212F049C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22" y="1668052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EFC9D7-D6A5-4E05-37C9-5BF6BA4214FB}"/>
                  </a:ext>
                </a:extLst>
              </p:cNvPr>
              <p:cNvSpPr txBox="1"/>
              <p:nvPr/>
            </p:nvSpPr>
            <p:spPr>
              <a:xfrm>
                <a:off x="5680558" y="3851152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EFC9D7-D6A5-4E05-37C9-5BF6BA42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58" y="3851152"/>
                <a:ext cx="89521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958F3A-8CAA-2A8E-33EC-3C758BAFE881}"/>
                  </a:ext>
                </a:extLst>
              </p:cNvPr>
              <p:cNvSpPr/>
              <p:nvPr/>
            </p:nvSpPr>
            <p:spPr>
              <a:xfrm>
                <a:off x="5680558" y="1660095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958F3A-8CAA-2A8E-33EC-3C758BAF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58" y="166009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AEC11F-8E19-7D9D-F028-1DFAFEE0BFF7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6128167" y="2574495"/>
            <a:ext cx="9591" cy="12766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C17700-F49A-C613-A1A6-1BF407595DA6}"/>
                  </a:ext>
                </a:extLst>
              </p:cNvPr>
              <p:cNvSpPr txBox="1"/>
              <p:nvPr/>
            </p:nvSpPr>
            <p:spPr>
              <a:xfrm>
                <a:off x="6285227" y="3126052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C17700-F49A-C613-A1A6-1BF40759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27" y="3126052"/>
                <a:ext cx="420948" cy="369332"/>
              </a:xfrm>
              <a:prstGeom prst="rect">
                <a:avLst/>
              </a:prstGeom>
              <a:blipFill>
                <a:blip r:embed="rId17"/>
                <a:stretch>
                  <a:fillRect l="-18841" r="-4348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465567-C5AB-A195-D983-7E076651BAF3}"/>
              </a:ext>
            </a:extLst>
          </p:cNvPr>
          <p:cNvCxnSpPr>
            <a:cxnSpLocks/>
            <a:stCxn id="60" idx="6"/>
            <a:endCxn id="85" idx="2"/>
          </p:cNvCxnSpPr>
          <p:nvPr/>
        </p:nvCxnSpPr>
        <p:spPr>
          <a:xfrm>
            <a:off x="6594958" y="2117295"/>
            <a:ext cx="1056743" cy="64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F867F-4403-7128-87DD-DB143E005E59}"/>
                  </a:ext>
                </a:extLst>
              </p:cNvPr>
              <p:cNvSpPr txBox="1"/>
              <p:nvPr/>
            </p:nvSpPr>
            <p:spPr>
              <a:xfrm>
                <a:off x="6861551" y="2180420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F867F-4403-7128-87DD-DB143E005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51" y="2180420"/>
                <a:ext cx="420948" cy="369332"/>
              </a:xfrm>
              <a:prstGeom prst="rect">
                <a:avLst/>
              </a:prstGeom>
              <a:blipFill>
                <a:blip r:embed="rId18"/>
                <a:stretch>
                  <a:fillRect l="-17391" r="-1449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22ABD89-5CDD-8FAB-106C-5362AFDD51F0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 flipV="1">
            <a:off x="4814422" y="2117295"/>
            <a:ext cx="866136" cy="64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3E7019-2F37-7EFD-EA6D-A1C924556A89}"/>
                  </a:ext>
                </a:extLst>
              </p:cNvPr>
              <p:cNvSpPr txBox="1"/>
              <p:nvPr/>
            </p:nvSpPr>
            <p:spPr>
              <a:xfrm>
                <a:off x="5001035" y="2180420"/>
                <a:ext cx="412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3E7019-2F37-7EFD-EA6D-A1C92455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5" y="2180420"/>
                <a:ext cx="412930" cy="369332"/>
              </a:xfrm>
              <a:prstGeom prst="rect">
                <a:avLst/>
              </a:prstGeom>
              <a:blipFill>
                <a:blip r:embed="rId19"/>
                <a:stretch>
                  <a:fillRect l="-17647" r="-2941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A15EC9-937A-0461-B0DF-92194098AB39}"/>
                  </a:ext>
                </a:extLst>
              </p:cNvPr>
              <p:cNvSpPr/>
              <p:nvPr/>
            </p:nvSpPr>
            <p:spPr>
              <a:xfrm>
                <a:off x="7651701" y="1666590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A15EC9-937A-0461-B0DF-92194098A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01" y="1666590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E0B971-4597-774E-F56E-C1F5E47C97D5}"/>
                  </a:ext>
                </a:extLst>
              </p:cNvPr>
              <p:cNvSpPr txBox="1"/>
              <p:nvPr/>
            </p:nvSpPr>
            <p:spPr>
              <a:xfrm>
                <a:off x="7651701" y="3864919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E0B971-4597-774E-F56E-C1F5E47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01" y="3864919"/>
                <a:ext cx="895218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D4CED4-DD10-F6F1-38B3-DD13EB67CE39}"/>
              </a:ext>
            </a:extLst>
          </p:cNvPr>
          <p:cNvCxnSpPr>
            <a:cxnSpLocks/>
            <a:stCxn id="88" idx="0"/>
            <a:endCxn id="85" idx="4"/>
          </p:cNvCxnSpPr>
          <p:nvPr/>
        </p:nvCxnSpPr>
        <p:spPr>
          <a:xfrm flipV="1">
            <a:off x="8099310" y="2580990"/>
            <a:ext cx="9591" cy="1283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88530EB-DD26-3BFB-8A6D-17483C1C957D}"/>
                  </a:ext>
                </a:extLst>
              </p:cNvPr>
              <p:cNvSpPr txBox="1"/>
              <p:nvPr/>
            </p:nvSpPr>
            <p:spPr>
              <a:xfrm>
                <a:off x="8223008" y="3078854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88530EB-DD26-3BFB-8A6D-17483C1C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08" y="3078854"/>
                <a:ext cx="420948" cy="369332"/>
              </a:xfrm>
              <a:prstGeom prst="rect">
                <a:avLst/>
              </a:prstGeom>
              <a:blipFill>
                <a:blip r:embed="rId22"/>
                <a:stretch>
                  <a:fillRect l="-20290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140F7-1505-712D-54A6-75A389BC1D4B}"/>
                  </a:ext>
                </a:extLst>
              </p:cNvPr>
              <p:cNvSpPr txBox="1"/>
              <p:nvPr/>
            </p:nvSpPr>
            <p:spPr>
              <a:xfrm>
                <a:off x="476199" y="4733998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140F7-1505-712D-54A6-75A389BC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9" y="4733998"/>
                <a:ext cx="555775" cy="553998"/>
              </a:xfrm>
              <a:prstGeom prst="rect">
                <a:avLst/>
              </a:prstGeom>
              <a:blipFill>
                <a:blip r:embed="rId23"/>
                <a:stretch>
                  <a:fillRect l="-17582" r="-2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1E3B2-D5BA-0993-2E04-B384455A171E}"/>
                  </a:ext>
                </a:extLst>
              </p:cNvPr>
              <p:cNvSpPr txBox="1"/>
              <p:nvPr/>
            </p:nvSpPr>
            <p:spPr>
              <a:xfrm>
                <a:off x="2071223" y="4733998"/>
                <a:ext cx="7279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𝒅𝒐𝒈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1E3B2-D5BA-0993-2E04-B384455A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23" y="4733998"/>
                <a:ext cx="727966" cy="553998"/>
              </a:xfrm>
              <a:prstGeom prst="rect">
                <a:avLst/>
              </a:prstGeom>
              <a:blipFill>
                <a:blip r:embed="rId24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A91D-76EB-148F-23D9-E839D84DD719}"/>
                  </a:ext>
                </a:extLst>
              </p:cNvPr>
              <p:cNvSpPr txBox="1"/>
              <p:nvPr/>
            </p:nvSpPr>
            <p:spPr>
              <a:xfrm>
                <a:off x="3687114" y="4740046"/>
                <a:ext cx="13216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𝒄𝒉𝒂𝒔𝒆𝒅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A91D-76EB-148F-23D9-E839D84D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14" y="4740046"/>
                <a:ext cx="1321689" cy="553998"/>
              </a:xfrm>
              <a:prstGeom prst="rect">
                <a:avLst/>
              </a:prstGeom>
              <a:blipFill>
                <a:blip r:embed="rId2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525B09-8F5A-97F3-5A75-4165A0D2A909}"/>
                  </a:ext>
                </a:extLst>
              </p:cNvPr>
              <p:cNvSpPr txBox="1"/>
              <p:nvPr/>
            </p:nvSpPr>
            <p:spPr>
              <a:xfrm>
                <a:off x="7710738" y="4733998"/>
                <a:ext cx="777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𝒄𝒂𝒕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525B09-8F5A-97F3-5A75-4165A0D2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38" y="4733998"/>
                <a:ext cx="777143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1AD8BC-BB1F-158C-16A0-D22382F22AF2}"/>
              </a:ext>
            </a:extLst>
          </p:cNvPr>
          <p:cNvCxnSpPr>
            <a:cxnSpLocks/>
            <a:stCxn id="85" idx="6"/>
            <a:endCxn id="67" idx="2"/>
          </p:cNvCxnSpPr>
          <p:nvPr/>
        </p:nvCxnSpPr>
        <p:spPr>
          <a:xfrm>
            <a:off x="8566101" y="2123790"/>
            <a:ext cx="962771" cy="73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8A8E754-415C-8254-FFCD-61DB394A4640}"/>
                  </a:ext>
                </a:extLst>
              </p:cNvPr>
              <p:cNvSpPr/>
              <p:nvPr/>
            </p:nvSpPr>
            <p:spPr>
              <a:xfrm>
                <a:off x="9528872" y="1673967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8A8E754-415C-8254-FFCD-61DB394A4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72" y="1673967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F05F50-B8D2-AEAF-B068-35E7F8659FDB}"/>
              </a:ext>
            </a:extLst>
          </p:cNvPr>
          <p:cNvCxnSpPr>
            <a:cxnSpLocks/>
            <a:endCxn id="67" idx="4"/>
          </p:cNvCxnSpPr>
          <p:nvPr/>
        </p:nvCxnSpPr>
        <p:spPr>
          <a:xfrm flipV="1">
            <a:off x="9976481" y="2588367"/>
            <a:ext cx="9591" cy="131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A4183A-6CFF-E6C4-5085-B471263B67E5}"/>
                  </a:ext>
                </a:extLst>
              </p:cNvPr>
              <p:cNvSpPr txBox="1"/>
              <p:nvPr/>
            </p:nvSpPr>
            <p:spPr>
              <a:xfrm>
                <a:off x="8769989" y="2172143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A4183A-6CFF-E6C4-5085-B471263B6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89" y="2172143"/>
                <a:ext cx="420948" cy="369332"/>
              </a:xfrm>
              <a:prstGeom prst="rect">
                <a:avLst/>
              </a:prstGeom>
              <a:blipFill>
                <a:blip r:embed="rId28"/>
                <a:stretch>
                  <a:fillRect l="-17391" r="-144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7EEFEAE-8DC3-B043-0494-E012D4CB98B4}"/>
                  </a:ext>
                </a:extLst>
              </p:cNvPr>
              <p:cNvSpPr txBox="1"/>
              <p:nvPr/>
            </p:nvSpPr>
            <p:spPr>
              <a:xfrm>
                <a:off x="9394825" y="3901958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7EEFEAE-8DC3-B043-0494-E012D4CB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25" y="3901958"/>
                <a:ext cx="895218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221551-CCF7-FB9C-C82E-DEF7A1CE45C1}"/>
                  </a:ext>
                </a:extLst>
              </p:cNvPr>
              <p:cNvSpPr txBox="1"/>
              <p:nvPr/>
            </p:nvSpPr>
            <p:spPr>
              <a:xfrm>
                <a:off x="9463453" y="4728356"/>
                <a:ext cx="777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221551-CCF7-FB9C-C82E-DEF7A1CE4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3" y="4728356"/>
                <a:ext cx="777143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66CDFF-5D6D-B5AF-9658-559350F5859D}"/>
                  </a:ext>
                </a:extLst>
              </p:cNvPr>
              <p:cNvSpPr txBox="1"/>
              <p:nvPr/>
            </p:nvSpPr>
            <p:spPr>
              <a:xfrm>
                <a:off x="10909310" y="4743751"/>
                <a:ext cx="96378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_________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66CDFF-5D6D-B5AF-9658-559350F5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10" y="4743751"/>
                <a:ext cx="963782" cy="553998"/>
              </a:xfrm>
              <a:prstGeom prst="rect">
                <a:avLst/>
              </a:prstGeom>
              <a:blipFill>
                <a:blip r:embed="rId31"/>
                <a:stretch>
                  <a:fillRect l="-20886" r="-113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C0F4941-DBDB-BE4D-E14C-85933B72C32E}"/>
                  </a:ext>
                </a:extLst>
              </p:cNvPr>
              <p:cNvSpPr txBox="1"/>
              <p:nvPr/>
            </p:nvSpPr>
            <p:spPr>
              <a:xfrm>
                <a:off x="5539862" y="4733998"/>
                <a:ext cx="13216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C0F4941-DBDB-BE4D-E14C-85933B7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62" y="4733998"/>
                <a:ext cx="1321689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63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Long Short-Term Memory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5893-A724-F264-66FF-6DD4E63B6F9E}"/>
              </a:ext>
            </a:extLst>
          </p:cNvPr>
          <p:cNvSpPr txBox="1"/>
          <p:nvPr/>
        </p:nvSpPr>
        <p:spPr>
          <a:xfrm>
            <a:off x="511372" y="1404098"/>
            <a:ext cx="10982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</a:rPr>
              <a:t>LSTM</a:t>
            </a:r>
            <a:r>
              <a:rPr lang="en-US" sz="2400" dirty="0"/>
              <a:t> is a type of RNN that is designed to handle the vanishing gradient problem that can occur in standard RNNs.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It does this by introducing three gating mechanisms that control the flow of information through the network: </a:t>
            </a:r>
            <a:r>
              <a:rPr lang="en-US" sz="2400" b="1" dirty="0">
                <a:solidFill>
                  <a:srgbClr val="00B050"/>
                </a:solidFill>
              </a:rPr>
              <a:t>the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input gate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the forget gate</a:t>
            </a:r>
            <a:r>
              <a:rPr lang="en-US" sz="2400" dirty="0"/>
              <a:t>, and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output gate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These gates allow the LSTM network to selectively remember or forget information from the input sequence, which makes it more effective for long-term dependencies.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0760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394127" y="627475"/>
            <a:ext cx="1338682" cy="88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2732809" y="442809"/>
                <a:ext cx="435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09" y="442809"/>
                <a:ext cx="4358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85325" y="313158"/>
                <a:ext cx="1308802" cy="646331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" y="313158"/>
                <a:ext cx="1308802" cy="646331"/>
              </a:xfrm>
              <a:prstGeom prst="rect">
                <a:avLst/>
              </a:prstGeom>
              <a:blipFill>
                <a:blip r:embed="rId5"/>
                <a:stretch>
                  <a:fillRect b="-893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159554" y="4604749"/>
                <a:ext cx="1315716" cy="646331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4" y="4604749"/>
                <a:ext cx="1315716" cy="646331"/>
              </a:xfrm>
              <a:prstGeom prst="rect">
                <a:avLst/>
              </a:prstGeom>
              <a:blipFill>
                <a:blip r:embed="rId6"/>
                <a:stretch>
                  <a:fillRect b="-89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2644276" y="3925451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6" y="3925451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2624602" y="5742451"/>
                <a:ext cx="721168" cy="369332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02" y="5742451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 r="-4032" b="-597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2644276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6" y="2498603"/>
                <a:ext cx="681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2985187" y="2867935"/>
            <a:ext cx="0" cy="1057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2985186" y="4294783"/>
            <a:ext cx="1" cy="1447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2950730" y="812141"/>
            <a:ext cx="34457" cy="16864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11" idx="3"/>
            <a:endCxn id="98" idx="1"/>
          </p:cNvCxnSpPr>
          <p:nvPr/>
        </p:nvCxnSpPr>
        <p:spPr>
          <a:xfrm>
            <a:off x="3168650" y="627475"/>
            <a:ext cx="2977965" cy="20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6146615" y="462941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5" y="462941"/>
                <a:ext cx="6818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20" idx="2"/>
          </p:cNvCxnSpPr>
          <p:nvPr/>
        </p:nvCxnSpPr>
        <p:spPr>
          <a:xfrm rot="5400000" flipH="1" flipV="1">
            <a:off x="3197181" y="4086826"/>
            <a:ext cx="1443631" cy="1867620"/>
          </a:xfrm>
          <a:prstGeom prst="bentConnector3">
            <a:avLst>
              <a:gd name="adj1" fmla="val 1437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4511895" y="392948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5" y="3929488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475270" y="4110117"/>
            <a:ext cx="1169006" cy="81779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25" idx="3"/>
            <a:endCxn id="120" idx="1"/>
          </p:cNvCxnSpPr>
          <p:nvPr/>
        </p:nvCxnSpPr>
        <p:spPr>
          <a:xfrm flipV="1">
            <a:off x="1475270" y="4114154"/>
            <a:ext cx="3036625" cy="813761"/>
          </a:xfrm>
          <a:prstGeom prst="bentConnector3">
            <a:avLst>
              <a:gd name="adj1" fmla="val 7823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50" idx="2"/>
          </p:cNvCxnSpPr>
          <p:nvPr/>
        </p:nvCxnSpPr>
        <p:spPr>
          <a:xfrm flipV="1">
            <a:off x="4852806" y="2860230"/>
            <a:ext cx="8726" cy="10692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4520621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1" y="2490898"/>
                <a:ext cx="6818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6342841" y="11870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41" y="1187014"/>
                <a:ext cx="289367" cy="369332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V="1">
            <a:off x="6487525" y="832273"/>
            <a:ext cx="1" cy="35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6" idx="2"/>
          </p:cNvCxnSpPr>
          <p:nvPr/>
        </p:nvCxnSpPr>
        <p:spPr>
          <a:xfrm rot="5400000" flipH="1" flipV="1">
            <a:off x="4022454" y="3277379"/>
            <a:ext cx="1427805" cy="3502340"/>
          </a:xfrm>
          <a:prstGeom prst="bentConnector3">
            <a:avLst>
              <a:gd name="adj1" fmla="val 1397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6146615" y="39453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5" y="3945314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6" idx="2"/>
          </p:cNvCxnSpPr>
          <p:nvPr/>
        </p:nvCxnSpPr>
        <p:spPr>
          <a:xfrm flipV="1">
            <a:off x="6487526" y="2851909"/>
            <a:ext cx="1" cy="1093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6146616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6" y="2482577"/>
                <a:ext cx="681821" cy="369332"/>
              </a:xfrm>
              <a:prstGeom prst="rect">
                <a:avLst/>
              </a:prstGeom>
              <a:blipFill>
                <a:blip r:embed="rId15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150" idx="0"/>
            <a:endCxn id="161" idx="1"/>
          </p:cNvCxnSpPr>
          <p:nvPr/>
        </p:nvCxnSpPr>
        <p:spPr>
          <a:xfrm rot="5400000" flipH="1" flipV="1">
            <a:off x="5042577" y="1190635"/>
            <a:ext cx="1119218" cy="1481309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186" idx="0"/>
            <a:endCxn id="161" idx="2"/>
          </p:cNvCxnSpPr>
          <p:nvPr/>
        </p:nvCxnSpPr>
        <p:spPr>
          <a:xfrm flipH="1" flipV="1">
            <a:off x="6487525" y="1556346"/>
            <a:ext cx="2" cy="9262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5" idx="3"/>
            <a:endCxn id="176" idx="1"/>
          </p:cNvCxnSpPr>
          <p:nvPr/>
        </p:nvCxnSpPr>
        <p:spPr>
          <a:xfrm flipV="1">
            <a:off x="1475270" y="4129980"/>
            <a:ext cx="4671345" cy="797935"/>
          </a:xfrm>
          <a:prstGeom prst="bentConnector3">
            <a:avLst>
              <a:gd name="adj1" fmla="val 9050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81" idx="2"/>
          </p:cNvCxnSpPr>
          <p:nvPr/>
        </p:nvCxnSpPr>
        <p:spPr>
          <a:xfrm rot="5400000" flipH="1" flipV="1">
            <a:off x="5054682" y="2217583"/>
            <a:ext cx="1455373" cy="5594364"/>
          </a:xfrm>
          <a:prstGeom prst="bentConnector3">
            <a:avLst>
              <a:gd name="adj1" fmla="val 1378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8238639" y="391774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39" y="391774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5" idx="3"/>
            <a:endCxn id="281" idx="1"/>
          </p:cNvCxnSpPr>
          <p:nvPr/>
        </p:nvCxnSpPr>
        <p:spPr>
          <a:xfrm flipV="1">
            <a:off x="1475270" y="4102412"/>
            <a:ext cx="6763369" cy="825503"/>
          </a:xfrm>
          <a:prstGeom prst="bentConnector3">
            <a:avLst>
              <a:gd name="adj1" fmla="val 894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8238639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39" y="2439666"/>
                <a:ext cx="6818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81" idx="0"/>
            <a:endCxn id="296" idx="2"/>
          </p:cNvCxnSpPr>
          <p:nvPr/>
        </p:nvCxnSpPr>
        <p:spPr>
          <a:xfrm flipV="1">
            <a:off x="8579550" y="2808998"/>
            <a:ext cx="0" cy="11087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415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415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8191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14" y="1269137"/>
                <a:ext cx="681821" cy="369332"/>
              </a:xfrm>
              <a:prstGeom prst="rect">
                <a:avLst/>
              </a:prstGeom>
              <a:blipFill>
                <a:blip r:embed="rId19"/>
                <a:stretch>
                  <a:fillRect r="-256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98" idx="3"/>
            <a:endCxn id="306" idx="0"/>
          </p:cNvCxnSpPr>
          <p:nvPr/>
        </p:nvCxnSpPr>
        <p:spPr>
          <a:xfrm>
            <a:off x="6828436" y="647607"/>
            <a:ext cx="3294389" cy="62153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9625771" y="3305779"/>
            <a:ext cx="2162316" cy="1168208"/>
          </a:xfrm>
          <a:prstGeom prst="bentConnector3">
            <a:avLst>
              <a:gd name="adj1" fmla="val 10021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6" idx="2"/>
            <a:endCxn id="301" idx="0"/>
          </p:cNvCxnSpPr>
          <p:nvPr/>
        </p:nvCxnSpPr>
        <p:spPr>
          <a:xfrm>
            <a:off x="10122825" y="1638469"/>
            <a:ext cx="0" cy="8009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296" idx="3"/>
            <a:endCxn id="301" idx="1"/>
          </p:cNvCxnSpPr>
          <p:nvPr/>
        </p:nvCxnSpPr>
        <p:spPr>
          <a:xfrm flipV="1">
            <a:off x="8920460" y="2624059"/>
            <a:ext cx="994530" cy="2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1738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AA1D97-091E-67FA-81FE-27336AE9A8D5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1887517" y="2867935"/>
            <a:ext cx="2" cy="2890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H="1" flipV="1">
            <a:off x="1862118" y="820990"/>
            <a:ext cx="25399" cy="9562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06801" y="636324"/>
            <a:ext cx="71498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7517" y="2100452"/>
            <a:ext cx="2" cy="398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6674</TotalTime>
  <Words>918</Words>
  <Application>Microsoft Macintosh PowerPoint</Application>
  <PresentationFormat>Widescreen</PresentationFormat>
  <Paragraphs>438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Cambria Math</vt:lpstr>
      <vt:lpstr>Wingdings</vt:lpstr>
      <vt:lpstr>Office Theme</vt:lpstr>
      <vt:lpstr>Long Short-Term Memory</vt:lpstr>
      <vt:lpstr>Outline</vt:lpstr>
      <vt:lpstr>RNN to LSTM to Transformers</vt:lpstr>
      <vt:lpstr>Backpropagation Through Time</vt:lpstr>
      <vt:lpstr>Limitations of RNN (Vanishing and Exploding Gradient)</vt:lpstr>
      <vt:lpstr>Limitations of RNN</vt:lpstr>
      <vt:lpstr>Long Short-Term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896</cp:revision>
  <dcterms:created xsi:type="dcterms:W3CDTF">2022-05-11T03:47:05Z</dcterms:created>
  <dcterms:modified xsi:type="dcterms:W3CDTF">2024-05-30T07:12:39Z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