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7" r:id="rId5"/>
    <p:sldId id="340" r:id="rId6"/>
    <p:sldId id="362" r:id="rId7"/>
    <p:sldId id="363" r:id="rId8"/>
    <p:sldId id="365" r:id="rId9"/>
    <p:sldId id="364" r:id="rId10"/>
    <p:sldId id="366" r:id="rId11"/>
    <p:sldId id="3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3454" autoAdjust="0"/>
  </p:normalViewPr>
  <p:slideViewPr>
    <p:cSldViewPr snapToGrid="0">
      <p:cViewPr varScale="1">
        <p:scale>
          <a:sx n="83" d="100"/>
          <a:sy n="83" d="100"/>
        </p:scale>
        <p:origin x="108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6336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88470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5132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7046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259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22/05/2024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Word Embeddings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556161" y="718457"/>
            <a:ext cx="11273589" cy="2145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(Body)"/>
            </a:endParaRPr>
          </a:p>
          <a:p>
            <a:pPr algn="l"/>
            <a:endParaRPr lang="en-US" sz="3200" b="1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>
                <a:latin typeface="Calibri (Body)"/>
              </a:rPr>
              <a:t>What is Word Embedding?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</a:rPr>
              <a:t>Building a basic Sentiment Model</a:t>
            </a: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Word Embeddings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2" y="1262454"/>
            <a:ext cx="11169251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Embeddings are clusters of vectors in multi-dimensional space, where each vector represents a given word in those dimensions.</a:t>
            </a:r>
          </a:p>
        </p:txBody>
      </p:sp>
      <p:pic>
        <p:nvPicPr>
          <p:cNvPr id="11" name="Picture 10" descr="A blue and purple speckled particles&#10;&#10;Description automatically generated with medium confidence">
            <a:extLst>
              <a:ext uri="{FF2B5EF4-FFF2-40B4-BE49-F238E27FC236}">
                <a16:creationId xmlns:a16="http://schemas.microsoft.com/office/drawing/2014/main" id="{240136B2-8290-2D2B-9D5E-688676462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97" y="2361235"/>
            <a:ext cx="4964126" cy="3441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6291E7-9B05-7259-FABD-46D3337ABEFF}"/>
              </a:ext>
            </a:extLst>
          </p:cNvPr>
          <p:cNvSpPr txBox="1"/>
          <p:nvPr/>
        </p:nvSpPr>
        <p:spPr>
          <a:xfrm>
            <a:off x="511371" y="2372809"/>
            <a:ext cx="61056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Calibri (Body)"/>
              </a:rPr>
              <a:t>This can be very useful for sentiment analysis models, where you’d expect to see clusters around either more </a:t>
            </a:r>
            <a:r>
              <a:rPr lang="en-US" sz="2400" b="1" i="0" dirty="0">
                <a:solidFill>
                  <a:srgbClr val="00B050"/>
                </a:solidFill>
                <a:effectLst/>
                <a:highlight>
                  <a:srgbClr val="FAFAFA"/>
                </a:highlight>
                <a:latin typeface="Calibri (Body)"/>
              </a:rPr>
              <a:t>positive</a:t>
            </a:r>
            <a:r>
              <a:rPr lang="en-US" sz="24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Calibri (Body)"/>
              </a:rPr>
              <a:t> or more </a:t>
            </a:r>
            <a:r>
              <a:rPr lang="en-US" sz="2400" b="1" i="0" dirty="0">
                <a:solidFill>
                  <a:srgbClr val="FF0000"/>
                </a:solidFill>
                <a:effectLst/>
                <a:highlight>
                  <a:srgbClr val="FAFAFA"/>
                </a:highlight>
                <a:latin typeface="Calibri (Body)"/>
              </a:rPr>
              <a:t>negative</a:t>
            </a:r>
            <a:r>
              <a:rPr lang="en-US" sz="2400" b="0" i="0" dirty="0">
                <a:solidFill>
                  <a:srgbClr val="0B0B0B"/>
                </a:solidFill>
                <a:effectLst/>
                <a:highlight>
                  <a:srgbClr val="FAFAFA"/>
                </a:highlight>
                <a:latin typeface="Calibri (Body)"/>
              </a:rPr>
              <a:t> sentiment associated with each word.</a:t>
            </a:r>
            <a:endParaRPr lang="en-PH" sz="2400" dirty="0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750B5B-2E84-0982-EE31-D68A2E9C0E7E}"/>
              </a:ext>
            </a:extLst>
          </p:cNvPr>
          <p:cNvSpPr txBox="1"/>
          <p:nvPr/>
        </p:nvSpPr>
        <p:spPr>
          <a:xfrm>
            <a:off x="511371" y="4278981"/>
            <a:ext cx="61056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tensorflow</a:t>
            </a:r>
            <a:r>
              <a:rPr lang="en-US" sz="2400" dirty="0"/>
              <a:t> projector makes it fairly easy for us to view these clusters in a 3D projection</a:t>
            </a:r>
          </a:p>
          <a:p>
            <a:endParaRPr lang="en-PH" sz="2400" dirty="0"/>
          </a:p>
          <a:p>
            <a:r>
              <a:rPr lang="en-PH" sz="2400" dirty="0"/>
              <a:t>https://projector.tensorflow.org/</a:t>
            </a:r>
          </a:p>
        </p:txBody>
      </p:sp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Building a Basic Sentiment Model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D00B2-43E4-19C6-D2BB-413B5E3795AC}"/>
              </a:ext>
            </a:extLst>
          </p:cNvPr>
          <p:cNvSpPr txBox="1"/>
          <p:nvPr/>
        </p:nvSpPr>
        <p:spPr>
          <a:xfrm>
            <a:off x="1099593" y="1423938"/>
            <a:ext cx="10185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To create our embeddings, we’ll first use an embeddings layer, called</a:t>
            </a:r>
            <a:r>
              <a:rPr lang="en-US" sz="2400" b="1" dirty="0"/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tf.keras.layers.Embedding</a:t>
            </a:r>
            <a:endParaRPr lang="en-PH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E240A-74DD-FF76-5F62-CF1657F9A955}"/>
              </a:ext>
            </a:extLst>
          </p:cNvPr>
          <p:cNvSpPr txBox="1"/>
          <p:nvPr/>
        </p:nvSpPr>
        <p:spPr>
          <a:xfrm>
            <a:off x="1099592" y="2439419"/>
            <a:ext cx="101857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takes</a:t>
            </a:r>
            <a:r>
              <a:rPr lang="en-US" sz="2400" b="1" dirty="0">
                <a:solidFill>
                  <a:srgbClr val="00B050"/>
                </a:solidFill>
              </a:rPr>
              <a:t> three arguments</a:t>
            </a:r>
            <a:r>
              <a:rPr lang="en-US" sz="2400" dirty="0"/>
              <a:t>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the size of the tokenized vocabulary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the number of embedding dimensions to use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as well as the input length </a:t>
            </a:r>
            <a:endParaRPr lang="en-PH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01104-CB29-6FB2-8B20-F121B50D6C18}"/>
              </a:ext>
            </a:extLst>
          </p:cNvPr>
          <p:cNvSpPr txBox="1"/>
          <p:nvPr/>
        </p:nvSpPr>
        <p:spPr>
          <a:xfrm>
            <a:off x="428261" y="4331698"/>
            <a:ext cx="11335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 err="1">
                <a:latin typeface="Consolas" panose="020B0609020204030204" pitchFamily="49" charset="0"/>
              </a:rPr>
              <a:t>tf.keras.layers.Embedding</a:t>
            </a:r>
            <a:r>
              <a:rPr lang="en-PH" sz="2400" dirty="0">
                <a:latin typeface="Consolas" panose="020B0609020204030204" pitchFamily="49" charset="0"/>
              </a:rPr>
              <a:t>(</a:t>
            </a:r>
            <a:r>
              <a:rPr lang="en-PH" sz="2400" dirty="0" err="1">
                <a:latin typeface="Consolas" panose="020B0609020204030204" pitchFamily="49" charset="0"/>
              </a:rPr>
              <a:t>vocab_size</a:t>
            </a:r>
            <a:r>
              <a:rPr lang="en-PH" sz="2400" dirty="0">
                <a:latin typeface="Consolas" panose="020B0609020204030204" pitchFamily="49" charset="0"/>
              </a:rPr>
              <a:t>, </a:t>
            </a:r>
            <a:r>
              <a:rPr lang="en-PH" sz="2400" dirty="0" err="1">
                <a:latin typeface="Consolas" panose="020B0609020204030204" pitchFamily="49" charset="0"/>
              </a:rPr>
              <a:t>embedding_dim</a:t>
            </a:r>
            <a:r>
              <a:rPr lang="en-PH" sz="2400" dirty="0">
                <a:latin typeface="Consolas" panose="020B0609020204030204" pitchFamily="49" charset="0"/>
              </a:rPr>
              <a:t>, </a:t>
            </a:r>
            <a:r>
              <a:rPr lang="en-PH" sz="2400" dirty="0" err="1">
                <a:latin typeface="Consolas" panose="020B0609020204030204" pitchFamily="49" charset="0"/>
              </a:rPr>
              <a:t>input_length</a:t>
            </a:r>
            <a:r>
              <a:rPr lang="en-PH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74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Building a Basic Sentiment Model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0CF92-5B5B-096C-B23F-44B642498DED}"/>
              </a:ext>
            </a:extLst>
          </p:cNvPr>
          <p:cNvSpPr txBox="1"/>
          <p:nvPr/>
        </p:nvSpPr>
        <p:spPr>
          <a:xfrm>
            <a:off x="511372" y="1460981"/>
            <a:ext cx="101857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output of this layer needs to be reshaped to work with any fully-connected layers. You can do this with a pure </a:t>
            </a:r>
            <a:r>
              <a:rPr lang="en-US" sz="2400" b="1" dirty="0">
                <a:latin typeface="Consolas" panose="020B0609020204030204" pitchFamily="49" charset="0"/>
              </a:rPr>
              <a:t>Flatten</a:t>
            </a:r>
            <a:r>
              <a:rPr lang="en-US" sz="2400" dirty="0"/>
              <a:t> layer, or use </a:t>
            </a:r>
            <a:r>
              <a:rPr lang="en-US" sz="2400" b="1" dirty="0">
                <a:latin typeface="Consolas" panose="020B0609020204030204" pitchFamily="49" charset="0"/>
              </a:rPr>
              <a:t>GlobalAveragePooling1D</a:t>
            </a:r>
            <a:r>
              <a:rPr lang="en-US" sz="2400" dirty="0"/>
              <a:t> for a little additional computation that sometimes creates better results.</a:t>
            </a: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42B83-3CBF-03A6-2B29-BD6333015955}"/>
              </a:ext>
            </a:extLst>
          </p:cNvPr>
          <p:cNvSpPr txBox="1"/>
          <p:nvPr/>
        </p:nvSpPr>
        <p:spPr>
          <a:xfrm>
            <a:off x="3381893" y="3436651"/>
            <a:ext cx="4444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 err="1">
                <a:latin typeface="Consolas" panose="020B0609020204030204" pitchFamily="49" charset="0"/>
              </a:rPr>
              <a:t>tf.keras.layers.Flatten</a:t>
            </a:r>
            <a:r>
              <a:rPr lang="en-PH" sz="2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6CD61-EC9E-469C-6E6C-2190CCC7CCBC}"/>
              </a:ext>
            </a:extLst>
          </p:cNvPr>
          <p:cNvSpPr txBox="1"/>
          <p:nvPr/>
        </p:nvSpPr>
        <p:spPr>
          <a:xfrm>
            <a:off x="2572549" y="4073493"/>
            <a:ext cx="7046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Consolas" panose="020B0609020204030204" pitchFamily="49" charset="0"/>
              </a:rPr>
              <a:t>tf.keras.layers.GlobalAveragePooling1D()</a:t>
            </a:r>
          </a:p>
        </p:txBody>
      </p:sp>
    </p:spTree>
    <p:extLst>
      <p:ext uri="{BB962C8B-B14F-4D97-AF65-F5344CB8AC3E}">
        <p14:creationId xmlns:p14="http://schemas.microsoft.com/office/powerpoint/2010/main" val="320774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Building a Basic Sentiment Model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BF6D4F-9893-9BF0-4F44-9F793095C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108" y="1287141"/>
            <a:ext cx="7353783" cy="3048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D81458-9650-818E-3E08-86064ABD1023}"/>
              </a:ext>
            </a:extLst>
          </p:cNvPr>
          <p:cNvSpPr txBox="1"/>
          <p:nvPr/>
        </p:nvSpPr>
        <p:spPr>
          <a:xfrm>
            <a:off x="725344" y="4566388"/>
            <a:ext cx="107413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our case, we’re only looking at </a:t>
            </a:r>
            <a:r>
              <a:rPr lang="en-US" sz="2400" b="1" dirty="0">
                <a:solidFill>
                  <a:srgbClr val="00B050"/>
                </a:solidFill>
              </a:rPr>
              <a:t>positive</a:t>
            </a:r>
            <a:r>
              <a:rPr lang="en-US" sz="2400" dirty="0"/>
              <a:t> vs. </a:t>
            </a:r>
            <a:r>
              <a:rPr lang="en-US" sz="2400" b="1" dirty="0">
                <a:solidFill>
                  <a:srgbClr val="FF0000"/>
                </a:solidFill>
              </a:rPr>
              <a:t>negative</a:t>
            </a:r>
            <a:r>
              <a:rPr lang="en-US" sz="2400" dirty="0"/>
              <a:t> sentiment, so only a single output node is needed (0 for negative, 1 for positive). You’ll be able to use a binary cross entropy loss function since the result is only binary classification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96546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Tuning the Sentiment Model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D00B2-43E4-19C6-D2BB-413B5E3795AC}"/>
              </a:ext>
            </a:extLst>
          </p:cNvPr>
          <p:cNvSpPr txBox="1"/>
          <p:nvPr/>
        </p:nvSpPr>
        <p:spPr>
          <a:xfrm>
            <a:off x="511371" y="1253493"/>
            <a:ext cx="11169251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and preprocessing-based approaches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More data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Adjusting vocabulary size (make sure to consider the overall size of the corpus!)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Adjusting sequence length (more or less padding or truncation)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Whether to pad or truncate pre or post (usually less of an effect than the others) </a:t>
            </a:r>
          </a:p>
        </p:txBody>
      </p:sp>
    </p:spTree>
    <p:extLst>
      <p:ext uri="{BB962C8B-B14F-4D97-AF65-F5344CB8AC3E}">
        <p14:creationId xmlns:p14="http://schemas.microsoft.com/office/powerpoint/2010/main" val="13135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Tuning the Sentiment Model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D00B2-43E4-19C6-D2BB-413B5E3795AC}"/>
              </a:ext>
            </a:extLst>
          </p:cNvPr>
          <p:cNvSpPr txBox="1"/>
          <p:nvPr/>
        </p:nvSpPr>
        <p:spPr>
          <a:xfrm>
            <a:off x="511372" y="1388501"/>
            <a:ext cx="10185722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Model-based approaches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Adjust the number of embedding dimensions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Changing use of Flatten vs. GlobalAveragePooling1D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Considering other layers like Dropout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Adjusting the number of nodes in intermediate fully-connected layers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37887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4367</TotalTime>
  <Words>394</Words>
  <Application>Microsoft Office PowerPoint</Application>
  <PresentationFormat>Widescreen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Word Embeddings</vt:lpstr>
      <vt:lpstr>Outline</vt:lpstr>
      <vt:lpstr>Word Embeddings</vt:lpstr>
      <vt:lpstr>Building a Basic Sentiment Model</vt:lpstr>
      <vt:lpstr>Building a Basic Sentiment Model</vt:lpstr>
      <vt:lpstr>Building a Basic Sentiment Model</vt:lpstr>
      <vt:lpstr>Tuning the Sentiment Model</vt:lpstr>
      <vt:lpstr>Tuning the Sentiment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734</cp:revision>
  <dcterms:created xsi:type="dcterms:W3CDTF">2022-05-11T03:47:05Z</dcterms:created>
  <dcterms:modified xsi:type="dcterms:W3CDTF">2024-05-21T22:39:43Z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