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63" r:id="rId3"/>
    <p:sldId id="593" r:id="rId4"/>
    <p:sldId id="629" r:id="rId5"/>
    <p:sldId id="630" r:id="rId6"/>
    <p:sldId id="631" r:id="rId7"/>
    <p:sldId id="594" r:id="rId8"/>
    <p:sldId id="595" r:id="rId9"/>
    <p:sldId id="596" r:id="rId10"/>
    <p:sldId id="598" r:id="rId11"/>
    <p:sldId id="602" r:id="rId12"/>
    <p:sldId id="603" r:id="rId13"/>
    <p:sldId id="604" r:id="rId14"/>
    <p:sldId id="606" r:id="rId15"/>
    <p:sldId id="607" r:id="rId16"/>
    <p:sldId id="608" r:id="rId17"/>
    <p:sldId id="609" r:id="rId18"/>
    <p:sldId id="610" r:id="rId19"/>
    <p:sldId id="619" r:id="rId20"/>
    <p:sldId id="611" r:id="rId21"/>
    <p:sldId id="622" r:id="rId22"/>
    <p:sldId id="612" r:id="rId23"/>
    <p:sldId id="613" r:id="rId24"/>
    <p:sldId id="614" r:id="rId25"/>
    <p:sldId id="615" r:id="rId26"/>
    <p:sldId id="620" r:id="rId27"/>
    <p:sldId id="621" r:id="rId28"/>
    <p:sldId id="616" r:id="rId29"/>
    <p:sldId id="617" r:id="rId30"/>
    <p:sldId id="618" r:id="rId31"/>
    <p:sldId id="623" r:id="rId32"/>
    <p:sldId id="625" r:id="rId33"/>
    <p:sldId id="624" r:id="rId34"/>
    <p:sldId id="626" r:id="rId35"/>
    <p:sldId id="627" r:id="rId36"/>
    <p:sldId id="6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5"/>
    <p:restoredTop sz="94389"/>
  </p:normalViewPr>
  <p:slideViewPr>
    <p:cSldViewPr snapToGrid="0">
      <p:cViewPr varScale="1">
        <p:scale>
          <a:sx n="142" d="100"/>
          <a:sy n="142" d="100"/>
        </p:scale>
        <p:origin x="180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52A-A780-7CC2-D114-84E17605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E7048-81F9-921E-9438-269F644A6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9D0A7-3476-B602-8381-4DBE3431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4D261-80E4-E066-D072-7BC405248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44A6310C-9ACA-9E8A-E2CA-26F04E91C2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7B3786-D5B9-75A5-559A-E2EC02C265F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D1DBD1-5126-61E2-6E7E-D0E1598366F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CS Department</a:t>
            </a:r>
          </a:p>
        </p:txBody>
      </p: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42FD25-B72A-6B9F-EDF4-F6F3D341A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1A32D9-EC08-CEA3-008B-9352FE38540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7515-D01E-435D-8C24-1221917A222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CA3AF13-6858-5CC0-B6E3-60163F617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CCDEPLRL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4BC6280-14D1-A0F9-932F-6AE1D73C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2E3C40-285E-F2DE-1274-14E9CBC5ACB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58354-33DE-CE59-747B-E022E056179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9AE51-EE04-4A01-C0E3-CCE3252EAD0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568DCF-55BC-7236-BB25-0F637C24E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DA2906-65FB-8320-13BA-B7C7D4EDC08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51D332-4008-67FF-B5A9-C1F32F3AAE58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A30DD185-8D3F-19F9-5BF7-20D58C225E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29C-870A-3273-7913-92DDF9D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27BA4-8CD2-1C5E-0259-E54280C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1CF3C-EC4A-0790-D00B-C4F0010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B0FBB04-5353-DB7B-01E2-71E3BDFD8F1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BCAC3D7-4691-7163-DABA-4CBC4278EF1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70D1EF-004D-A2C9-0277-733EA226CE5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1C02FE8-AFB5-3D47-025B-21C8AA18A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37AB0D-1BBD-5A3A-3CA1-4ECA587EB783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B47D81-86A8-F8B6-1809-5D4AC4F9325E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23FC8-38FB-3638-BB9E-11EC063A241E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F39F6B1-29F2-F346-FB52-9807643B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ED0F5F3-8E82-F748-CBF2-B4AEAADB1E47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1D9827-4EC7-992B-9135-C3ADB344C89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87D41-B5EF-6BB9-E1EF-7BAA5FCEDD0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2DC3653F-DBD7-E648-D2D8-3AC427A76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B52BAD-D499-DAD0-D01D-C5AB2655603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DAD829-336E-D4A1-56B6-587A2B16791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5DFD7-1DE0-8284-3EF7-E4B126AC8A3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14D6E90-0CBE-CE41-9669-8AF43373A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5BC2-CEA6-F9B0-AB63-F0E86526668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8FC1D1-AA02-E54D-173A-1393477A0A8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6B4E8-A3BB-3A7B-3276-51DB2F13D06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19F05C1-7917-3B62-4B9E-983F13CA4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460E22-CC6F-6348-5F9B-93073D760FD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DD3151-D25A-3F4B-82BE-EE23E62C47D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31877-D26C-E618-23A7-EE36E82F366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EE1A0-953E-8CBF-58A8-7B772D902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3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  <a:latin typeface="Aptos" panose="020B0004020202020204" pitchFamily="34" charset="0"/>
              </a:rPr>
              <a:t>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2381-DA00-7DCF-904D-4D3A3B71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B3A1-65B5-B7E7-5441-3EC85A2F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/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390CF-EC40-EFA9-0140-4ABF6EC5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797302"/>
            <a:ext cx="10515600" cy="101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constant rule of derivatives states that the derivative of any constant </a:t>
            </a:r>
            <a:r>
              <a:rPr lang="en-PH"/>
              <a:t>is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/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(−7) </m:t>
                    </m:r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blipFill>
                <a:blip r:embed="rId2"/>
                <a:stretch>
                  <a:fillRect l="-6154" t="-2299" b="-218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/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blipFill>
                <a:blip r:embed="rId3"/>
                <a:stretch>
                  <a:fillRect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/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blipFill>
                <a:blip r:embed="rId4"/>
                <a:stretch>
                  <a:fillRect l="-6154" t="-3488" b="-232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FC7269A-AB81-5A0C-9E3A-8EDF6D5C677E}"/>
              </a:ext>
            </a:extLst>
          </p:cNvPr>
          <p:cNvSpPr/>
          <p:nvPr/>
        </p:nvSpPr>
        <p:spPr>
          <a:xfrm>
            <a:off x="4164109" y="3516628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89E50-B598-0671-1F54-FA98267B1971}"/>
              </a:ext>
            </a:extLst>
          </p:cNvPr>
          <p:cNvSpPr/>
          <p:nvPr/>
        </p:nvSpPr>
        <p:spPr>
          <a:xfrm>
            <a:off x="4696692" y="512366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DC42-BA38-3DA3-39F5-D1F0447F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9E-E5FD-4F75-D234-E6B580B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/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38FA-8A89-599C-9F90-A84F6BD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blipFill>
                <a:blip r:embed="rId2"/>
                <a:stretch>
                  <a:fillRect l="-3061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blipFill>
                <a:blip r:embed="rId4"/>
                <a:stretch>
                  <a:fillRect l="-3890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67569B-3808-ADE8-F0A8-25BC41FC8306}"/>
              </a:ext>
            </a:extLst>
          </p:cNvPr>
          <p:cNvSpPr/>
          <p:nvPr/>
        </p:nvSpPr>
        <p:spPr>
          <a:xfrm>
            <a:off x="9939647" y="342900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E4909-0A94-237A-F78B-75C71F04FDD3}"/>
              </a:ext>
            </a:extLst>
          </p:cNvPr>
          <p:cNvSpPr/>
          <p:nvPr/>
        </p:nvSpPr>
        <p:spPr>
          <a:xfrm>
            <a:off x="6968836" y="5036327"/>
            <a:ext cx="1082634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7131-4778-092C-922F-4CD3D545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3)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blipFill>
                <a:blip r:embed="rId2"/>
                <a:stretch>
                  <a:fillRect l="-3733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4)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blipFill>
                <a:blip r:embed="rId4"/>
                <a:stretch>
                  <a:fillRect l="-3733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215E76E-E717-F5FE-A9A0-6FE44A4184DF}"/>
              </a:ext>
            </a:extLst>
          </p:cNvPr>
          <p:cNvSpPr/>
          <p:nvPr/>
        </p:nvSpPr>
        <p:spPr>
          <a:xfrm>
            <a:off x="6958940" y="3449782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EBDC-A0B3-CD96-5B66-2A29CFC618A0}"/>
              </a:ext>
            </a:extLst>
          </p:cNvPr>
          <p:cNvSpPr/>
          <p:nvPr/>
        </p:nvSpPr>
        <p:spPr>
          <a:xfrm>
            <a:off x="6958940" y="5036327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22E2-961E-5C44-E943-49974A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E23-B5F3-99E7-AA8C-62BE2EF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Multiple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/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1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969-2A2A-3B03-B8C8-D244B70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/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DE8C-D73A-2128-6189-FA3CE2AE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755-F63D-D731-6DF9-6A247BF0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F913-8598-06EE-B22E-52D19449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9D5E-D41A-988F-0639-8A8F1A28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955-E5E9-BF25-8712-A2F6047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blipFill>
                <a:blip r:embed="rId2"/>
                <a:stretch>
                  <a:fillRect l="-4615" t="-14655" b="-370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/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/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/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Rules of derivatives</a:t>
            </a:r>
          </a:p>
          <a:p>
            <a:pPr algn="l"/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DF3-B57E-2A65-4AF0-9B8AE61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363-692F-53FC-F1DA-0E1464B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blipFill>
                <a:blip r:embed="rId2"/>
                <a:stretch>
                  <a:fillRect l="-2983" t="-13675" b="-367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/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/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72EF-0F28-3BF0-1199-B7D0A57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B56-F01E-D1A9-FBA9-6CFDAF3A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blipFill>
                <a:blip r:embed="rId2"/>
                <a:stretch>
                  <a:fillRect l="-2983" t="-2308" b="-3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/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/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2BFC-1C70-96EC-4D1C-CFB143B7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D80-47AF-59E8-C7A9-20C5758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/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3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F51F-A444-D0AB-1397-C8CCD112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  <m:r>
                          <a:rPr lang="en-GB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4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blipFill>
                <a:blip r:embed="rId3"/>
                <a:stretch>
                  <a:fillRect l="-3166" b="-136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/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/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/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/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/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0A43-9757-A0F1-6C17-6D197AB5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/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/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/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/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/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/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6BBD-6FEE-C9CC-35DB-10F6AFCF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109-2166-ADFF-9C50-48408D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/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9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AA53-0C82-2ADA-55A7-7833BCD9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/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A3B1-36BF-43CE-8694-E5E4609F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/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/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/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/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/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(1)(1)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910D-D116-CC35-2078-E9F09C25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CE6F-D9AA-0D3A-2D0E-1F961A0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/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/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/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/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/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9D0-D2BA-530D-CA2A-A20D8EE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 derivative is a function that gives you the slope of some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2C66-723B-45CA-49B1-96479DEF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/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/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(15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−35)−(15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+18)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−35−15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/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−53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2638-98C0-965E-9056-87C0FB0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9C2-AFC7-06DF-A9A7-7A5D27FD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/>
                  <a:t>The derivative of the composite function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of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this formula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B9FC-271D-7849-8610-7AF640F1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3A7-240F-AEE1-0598-239CBC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composite function can be described as a function being inside of another function. In this formula,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inside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r="-1797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0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42CD-DA06-7C82-D2E9-CD98AE5A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blipFill>
                <a:blip r:embed="rId3"/>
                <a:stretch>
                  <a:fillRect l="-5337" b="-1141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B02F1-14C8-B9C6-2450-E3C32641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/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/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/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/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/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/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4[5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/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20(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129A-633A-A18E-3D15-AB4B365A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4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blipFill>
                <a:blip r:embed="rId3"/>
                <a:stretch>
                  <a:fillRect l="-5337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/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/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/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9BF0-7C09-E56A-239B-858B805E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/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4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/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/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/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/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/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7D64-7AF5-BABA-0D77-5F8CA409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48-5F62-FA32-3F0A-231DA1B4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BCBB21-3EE3-3E56-2C30-F3034C2EC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254440"/>
              </p:ext>
            </p:extLst>
          </p:nvPr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4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3FB7B0-1395-4A58-8B02-831444B82E94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ln w="28575"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blipFill>
                <a:blip r:embed="rId5"/>
                <a:stretch>
                  <a:fillRect l="-3731" r="-746" b="-13636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blipFill>
                <a:blip r:embed="rId6"/>
                <a:stretch>
                  <a:fillRect l="-2174" r="-1087" b="-6977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4000" dirty="0"/>
                  <a:t>For example, if we have a function</a:t>
                </a:r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4000" dirty="0"/>
                  <a:t>.</a:t>
                </a:r>
                <a:endParaRPr lang="en-US" sz="40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  <a:blipFill>
                <a:blip r:embed="rId7"/>
                <a:stretch>
                  <a:fillRect l="-3333" t="-21311" r="-333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ED39B90-E9FB-3421-BF68-59AF0DD20FFD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37FD34-5FDE-35B3-EEB5-3469D54B3BBD}"/>
              </a:ext>
            </a:extLst>
          </p:cNvPr>
          <p:cNvSpPr txBox="1">
            <a:spLocks/>
          </p:cNvSpPr>
          <p:nvPr/>
        </p:nvSpPr>
        <p:spPr>
          <a:xfrm>
            <a:off x="838199" y="4742426"/>
            <a:ext cx="3967887" cy="763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This will give us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14507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784F-8DC4-DFB9-BE04-46880D8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1081-EE57-9B70-AE56-FD039B5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1024F7-36A6-C2DB-7A8E-387B6A562907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E002C5-FAF9-9913-E8E1-FDA26950599D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blipFill>
                <a:blip r:embed="rId6"/>
                <a:stretch>
                  <a:fillRect l="-2013" b="-21429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blipFill>
                <a:blip r:embed="rId7"/>
                <a:stretch>
                  <a:fillRect l="-2581" t="-4167" b="-8333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A straight line has a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r>
                  <a:rPr lang="en-GB" sz="2400" dirty="0"/>
                  <a:t> of 0.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  <a:blipFill>
                <a:blip r:embed="rId8"/>
                <a:stretch>
                  <a:fillRect l="-2446" t="-11475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69360D05-6849-300D-B25F-65573D80835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If we are to find the derivative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which is represented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then its derivative is also 0.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  <a:blipFill>
                <a:blip r:embed="rId9"/>
                <a:stretch>
                  <a:fillRect l="-2909" t="-5600" r="-1818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9E66-4302-98F1-9352-8FC97A73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2CE8-2C02-8B7B-6D96-4713BDD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DC0FE2-0F01-C4DA-1F52-AE5AB6B45729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78F85-159D-3CB6-218C-55E00876EA8A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blipFill>
                <a:blip r:embed="rId6"/>
                <a:stretch>
                  <a:fillRect l="-1271" t="-2469" r="-2119" b="-4938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Whenever we get the derivative of some of function with respect to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3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/>
                  <a:t> We use this notation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  <a:blipFill>
                <a:blip r:embed="rId7"/>
                <a:stretch>
                  <a:fillRect l="-2090" t="-6173" r="-298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A86CAF5D-CB8F-B264-A881-942444B0E74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/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Thus, the derivate of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300" dirty="0"/>
                  <a:t>  with respect to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300" dirty="0"/>
                  <a:t> is,</a:t>
                </a:r>
                <a:endParaRPr lang="en-US" sz="23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  <a:blipFill>
                <a:blip r:embed="rId9"/>
                <a:stretch>
                  <a:fillRect l="-2333" t="-81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96D4-F32F-D7B6-5980-246C08E7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6CD-4992-B1FA-A734-9AD6920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/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/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/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PH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2C0B5-4ED9-E323-C4F9-34E3CCF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3" y="2286869"/>
            <a:ext cx="3360829" cy="600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dirty="0"/>
              <a:t>1. Constant rule: 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F5CC8-2243-7256-C5EC-46DE405DFE77}"/>
              </a:ext>
            </a:extLst>
          </p:cNvPr>
          <p:cNvSpPr txBox="1">
            <a:spLocks/>
          </p:cNvSpPr>
          <p:nvPr/>
        </p:nvSpPr>
        <p:spPr>
          <a:xfrm>
            <a:off x="838200" y="3750835"/>
            <a:ext cx="5054600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2. Constant multiple  rule: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555AE0-6C97-05CF-05C1-DA67D55C4A45}"/>
              </a:ext>
            </a:extLst>
          </p:cNvPr>
          <p:cNvSpPr txBox="1">
            <a:spLocks/>
          </p:cNvSpPr>
          <p:nvPr/>
        </p:nvSpPr>
        <p:spPr>
          <a:xfrm>
            <a:off x="837233" y="5214801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3. Power rule: 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33DDB9C-88BF-EFB0-86C4-5449A042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544B-4699-2382-39F5-7271B83A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0F0-F61B-2235-FAAD-6D65FE7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E5585-72C1-6ACC-A6C5-64519F7018B0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4. Sum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B9AD53-FC58-3742-8103-FFEB9215C26B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5. Difference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5A7AD3-A8BF-3DD4-C59E-0D1B62C83EEA}"/>
              </a:ext>
            </a:extLst>
          </p:cNvPr>
          <p:cNvSpPr txBox="1">
            <a:spLocks/>
          </p:cNvSpPr>
          <p:nvPr/>
        </p:nvSpPr>
        <p:spPr>
          <a:xfrm>
            <a:off x="838200" y="513087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6. Product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/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378216-DC34-7386-57C6-9E123C36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0D90-C908-A0DC-D8EC-07CCC237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49-4601-4E4A-081C-7BA9588B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04F63D-B276-FCCD-6CE5-94602E151AF7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3332018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7. Quotient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68C5F9-0476-2181-3040-A82037AAE867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8. Chain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09A877A-9BF2-494D-3499-ECC3D16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1124</Words>
  <Application>Microsoft Office PowerPoint</Application>
  <PresentationFormat>Widescreen</PresentationFormat>
  <Paragraphs>178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Wingdings</vt:lpstr>
      <vt:lpstr>Office Theme</vt:lpstr>
      <vt:lpstr>Derivatives</vt:lpstr>
      <vt:lpstr>PowerPoint Presentation</vt:lpstr>
      <vt:lpstr>What is a derivative?</vt:lpstr>
      <vt:lpstr>What is a derivative?</vt:lpstr>
      <vt:lpstr>What is a derivative?</vt:lpstr>
      <vt:lpstr>What is a derivative?</vt:lpstr>
      <vt:lpstr>Derivative Rules</vt:lpstr>
      <vt:lpstr>Derivative Rules</vt:lpstr>
      <vt:lpstr>Derivative Rules</vt:lpstr>
      <vt:lpstr>Constant Rule</vt:lpstr>
      <vt:lpstr>PowerPoint Presentation</vt:lpstr>
      <vt:lpstr>Power Rule</vt:lpstr>
      <vt:lpstr>PowerPoint Presentation</vt:lpstr>
      <vt:lpstr>PowerPoint Presentation</vt:lpstr>
      <vt:lpstr>Constant Multiple Rule</vt:lpstr>
      <vt:lpstr>PowerPoint Presentation</vt:lpstr>
      <vt:lpstr>PowerPoint Presentation</vt:lpstr>
      <vt:lpstr>Derivatives of Polynomials</vt:lpstr>
      <vt:lpstr>Derivatives of Polynomials</vt:lpstr>
      <vt:lpstr>Derivatives of Radical functions</vt:lpstr>
      <vt:lpstr>Derivatives of Radical functions</vt:lpstr>
      <vt:lpstr>Product Rule</vt:lpstr>
      <vt:lpstr>PowerPoint Presentation</vt:lpstr>
      <vt:lpstr>PowerPoint Presentation</vt:lpstr>
      <vt:lpstr>Quotient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803</cp:revision>
  <dcterms:created xsi:type="dcterms:W3CDTF">2024-08-08T01:29:50Z</dcterms:created>
  <dcterms:modified xsi:type="dcterms:W3CDTF">2025-04-04T06:30:15Z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