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sldIdLst>
    <p:sldId id="257" r:id="rId5"/>
    <p:sldId id="340" r:id="rId6"/>
    <p:sldId id="362" r:id="rId7"/>
    <p:sldId id="365" r:id="rId8"/>
    <p:sldId id="366" r:id="rId9"/>
    <p:sldId id="364" r:id="rId10"/>
    <p:sldId id="363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8" autoAdjust="0"/>
    <p:restoredTop sz="93454" autoAdjust="0"/>
  </p:normalViewPr>
  <p:slideViewPr>
    <p:cSldViewPr snapToGrid="0">
      <p:cViewPr varScale="1">
        <p:scale>
          <a:sx n="147" d="100"/>
          <a:sy n="147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284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92064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161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362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80259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17785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231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8092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409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2968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795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6067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5688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All hidden layers consists of neurons and each neuron we apply a linear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69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6323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1527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7786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26.png"/><Relationship Id="rId12" Type="http://schemas.openxmlformats.org/officeDocument/2006/relationships/image" Target="../media/image19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8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27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Activation Functions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5A23083-9D1A-0AFB-9A7B-FE6ADF3D66E9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1E382B-F651-A3F1-122B-5F64F297202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1E382B-F651-A3F1-122B-5F64F2972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0E095827-E9EA-5AB1-81BF-9EFB7737E32C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16DF01-F7C4-B1B9-C2FA-777FF7C76E04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83148-8EED-242E-00F3-09202D885AC6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04C63F-EA25-F77B-5694-F42354C8101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CFCBE-A609-C3EF-E9C8-D767F9C084D9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7A5C34-408B-A984-CDAF-C8A3201970CC}"/>
              </a:ext>
            </a:extLst>
          </p:cNvPr>
          <p:cNvCxnSpPr>
            <a:cxnSpLocks/>
            <a:stCxn id="12" idx="6"/>
            <a:endCxn id="32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F5B5E3-4180-98F1-AC2C-72DD22AEE38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20D7AD-AF88-8AD5-4951-AC507913F8F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4E652-22CF-5D60-9C04-0E1612A76468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129B4E-1936-8F22-2696-3F58A9019FE1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CD16EEB-0C5F-C044-FB99-822756792540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CD16EEB-0C5F-C044-FB99-822756792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B512BF-A17D-ED38-FD3C-9800139E06E1}"/>
              </a:ext>
            </a:extLst>
          </p:cNvPr>
          <p:cNvCxnSpPr>
            <a:cxnSpLocks/>
            <a:stCxn id="22" idx="6"/>
            <a:endCxn id="12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C72AC4-E340-8DF6-01C4-087CA1669161}"/>
              </a:ext>
            </a:extLst>
          </p:cNvPr>
          <p:cNvCxnSpPr>
            <a:cxnSpLocks/>
            <a:stCxn id="22" idx="6"/>
            <a:endCxn id="13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D0B27F-32D9-90E7-F424-F25158B3516A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D0B27F-32D9-90E7-F424-F25158B35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037F5A-FBCA-46DD-254A-9FCCC9861545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037F5A-FBCA-46DD-254A-9FCCC986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367748-25A6-FED2-A311-F2D9F0336C36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367748-25A6-FED2-A311-F2D9F0336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 l="-1961" b="-40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D074CC-2C63-16B0-DB4B-64077471D380}"/>
              </a:ext>
            </a:extLst>
          </p:cNvPr>
          <p:cNvCxnSpPr>
            <a:cxnSpLocks/>
            <a:stCxn id="27" idx="6"/>
            <a:endCxn id="12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A1C80E-81CC-08C8-4631-DFF1AB00FE47}"/>
              </a:ext>
            </a:extLst>
          </p:cNvPr>
          <p:cNvCxnSpPr>
            <a:cxnSpLocks/>
            <a:stCxn id="27" idx="6"/>
            <a:endCxn id="13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176AC-1A1B-B1D6-EA89-FBEBE81ED8EE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176AC-1A1B-B1D6-EA89-FBEBE81ED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14E9D1D-7AFF-570A-E013-7438802B2702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14E9D1D-7AFF-570A-E013-7438802B2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3E74F4-0876-AE5A-C859-76BE4499594C}"/>
              </a:ext>
            </a:extLst>
          </p:cNvPr>
          <p:cNvCxnSpPr>
            <a:cxnSpLocks/>
            <a:stCxn id="32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8B30E7-6F22-5774-4F42-7E650B6C56BC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8B30E7-6F22-5774-4F42-7E650B6C5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5625D-0A13-4955-6AE5-3977C425D370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5625D-0A13-4955-6AE5-3977C425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08FA5F-6138-54B2-5705-C9720761E0EB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08FA5F-6138-54B2-5705-C9720761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6D7831-F4D6-4702-0DEA-6F4DE07DBEFA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6D7831-F4D6-4702-0DEA-6F4DE07DB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7F6127-0F96-C8F3-0A3B-75C588F52462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7F6127-0F96-C8F3-0A3B-75C588F5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D9EFEE-EEE0-E159-A2F1-9D3B82016E55}"/>
                  </a:ext>
                </a:extLst>
              </p:cNvPr>
              <p:cNvSpPr txBox="1"/>
              <p:nvPr/>
            </p:nvSpPr>
            <p:spPr>
              <a:xfrm>
                <a:off x="8467028" y="976034"/>
                <a:ext cx="26504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D9EFEE-EEE0-E159-A2F1-9D3B8201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28" y="976034"/>
                <a:ext cx="2650462" cy="553998"/>
              </a:xfrm>
              <a:prstGeom prst="rect">
                <a:avLst/>
              </a:prstGeom>
              <a:blipFill>
                <a:blip r:embed="rId1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2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CDD0C23-0703-A501-EB82-7033C73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A7290A6-83DC-7894-E501-B39325BC5E9E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A7290A6-83DC-7894-E501-B39325BC5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8A2D90-6616-50B3-9AC4-40A03AD06EE9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D0F62-F41E-F1C9-0FD3-2ED9B1717C1C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9B62E5-E689-A45C-2F26-10C88EC48E9B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AC257B-9218-05B3-B0DE-93709B51C001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76168A-B932-3949-B6B2-984F50F50379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0757B8-187D-8C9D-173C-1E662668D3C7}"/>
              </a:ext>
            </a:extLst>
          </p:cNvPr>
          <p:cNvCxnSpPr>
            <a:cxnSpLocks/>
            <a:stCxn id="5" idx="6"/>
            <a:endCxn id="52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2AF27B-5279-98AC-DD43-7926E54E0542}"/>
              </a:ext>
            </a:extLst>
          </p:cNvPr>
          <p:cNvCxnSpPr>
            <a:cxnSpLocks/>
            <a:stCxn id="7" idx="6"/>
            <a:endCxn id="54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8860F2-EA37-524E-1A42-E300AFB62BBF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E97027-C05A-5AB4-6A8D-78B6224D6798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979A5-2757-BB7E-6597-3A312C8B4B1C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1586685-0A7F-DA06-C504-3B317033E696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1586685-0A7F-DA06-C504-3B317033E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3FE5EC-8C23-6152-B42C-F836A043433F}"/>
              </a:ext>
            </a:extLst>
          </p:cNvPr>
          <p:cNvCxnSpPr>
            <a:cxnSpLocks/>
            <a:stCxn id="45" idx="6"/>
            <a:endCxn id="5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80EA2F-ADA6-D8E9-06CE-2E0E77F82366}"/>
              </a:ext>
            </a:extLst>
          </p:cNvPr>
          <p:cNvCxnSpPr>
            <a:cxnSpLocks/>
            <a:stCxn id="45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AE493BB-7596-369E-1879-CCA5A0C08E22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AE493BB-7596-369E-1879-CCA5A0C08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 l="-1961" b="-40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FE13D0-8C78-A227-5ADE-4C0B4245E733}"/>
              </a:ext>
            </a:extLst>
          </p:cNvPr>
          <p:cNvCxnSpPr>
            <a:cxnSpLocks/>
            <a:stCxn id="48" idx="6"/>
            <a:endCxn id="5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9686E3-5742-0B43-C6A9-E01E4E18677C}"/>
              </a:ext>
            </a:extLst>
          </p:cNvPr>
          <p:cNvCxnSpPr>
            <a:cxnSpLocks/>
            <a:stCxn id="48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DA16F1-61AB-AB1E-25B7-C081DE975081}"/>
                  </a:ext>
                </a:extLst>
              </p:cNvPr>
              <p:cNvSpPr txBox="1"/>
              <p:nvPr/>
            </p:nvSpPr>
            <p:spPr>
              <a:xfrm>
                <a:off x="7263298" y="1010888"/>
                <a:ext cx="42903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DA16F1-61AB-AB1E-25B7-C081DE97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298" y="1010888"/>
                <a:ext cx="4290322" cy="553998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1042D8-146F-EFB3-D171-5727D8E45D3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1042D8-146F-EFB3-D171-5727D8E45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5BB467-52CA-6BAA-209D-F272456FB69F}"/>
              </a:ext>
            </a:extLst>
          </p:cNvPr>
          <p:cNvCxnSpPr>
            <a:cxnSpLocks/>
            <a:stCxn id="52" idx="6"/>
            <a:endCxn id="9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1014D31-BEB1-8044-F8D0-A9111FCE3C95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1014D31-BEB1-8044-F8D0-A9111FCE3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4BBBEF-9F89-C38A-2456-B469A28D0C82}"/>
              </a:ext>
            </a:extLst>
          </p:cNvPr>
          <p:cNvCxnSpPr>
            <a:cxnSpLocks/>
            <a:stCxn id="54" idx="6"/>
            <a:endCxn id="9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00A8AFC-E7C8-6EED-FB3E-670B67CDFD6A}"/>
                  </a:ext>
                </a:extLst>
              </p:cNvPr>
              <p:cNvSpPr txBox="1"/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00A8AFC-E7C8-6EED-FB3E-670B67CD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FCE5585-0F4D-E14C-65BF-79E2682C388C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FCE5585-0F4D-E14C-65BF-79E2682C3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E2C112-3DA2-24B0-089A-6C6680F044AC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E2C112-3DA2-24B0-089A-6C6680F0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4D210B-CE1D-A7BD-1B29-2E54E13C5266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4D210B-CE1D-A7BD-1B29-2E54E13C5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A7FA29-7999-BCF2-7D88-5CB53D5A12A5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A7FA29-7999-BCF2-7D88-5CB53D5A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0D5B82-BDF7-D263-8F94-4B26F3BD1B1B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0D5B82-BDF7-D263-8F94-4B26F3BD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50B543-C241-77EA-835E-A62CBA19DD3A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50B543-C241-77EA-835E-A62CBA19D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511EA5-A5C6-3DEA-AC55-52E4F37D0BF9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511EA5-A5C6-3DEA-AC55-52E4F37D0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6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Different Activation Functions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6954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13678-6580-45E9-05ED-E69343EDA570}"/>
              </a:ext>
            </a:extLst>
          </p:cNvPr>
          <p:cNvSpPr txBox="1"/>
          <p:nvPr/>
        </p:nvSpPr>
        <p:spPr>
          <a:xfrm>
            <a:off x="511374" y="1242515"/>
            <a:ext cx="566351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3000" dirty="0"/>
              <a:t>Sigmoid Function</a:t>
            </a:r>
          </a:p>
          <a:p>
            <a:pPr marL="514350" indent="-514350">
              <a:buFont typeface="+mj-lt"/>
              <a:buAutoNum type="arabicPeriod"/>
            </a:pPr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dirty="0" err="1"/>
              <a:t>TanH</a:t>
            </a:r>
            <a:endParaRPr lang="en-PH" sz="3000" dirty="0"/>
          </a:p>
          <a:p>
            <a:pPr marL="514350" indent="-514350">
              <a:buFont typeface="+mj-lt"/>
              <a:buAutoNum type="arabicPeriod"/>
            </a:pPr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dirty="0" err="1"/>
              <a:t>ReLU</a:t>
            </a:r>
            <a:endParaRPr lang="en-PH" sz="3000" dirty="0"/>
          </a:p>
          <a:p>
            <a:pPr marL="514350" indent="-514350">
              <a:buFont typeface="+mj-lt"/>
              <a:buAutoNum type="arabicPeriod"/>
            </a:pPr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dirty="0" err="1"/>
              <a:t>Softmax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141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Sigmoid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13678-6580-45E9-05ED-E69343EDA570}"/>
                  </a:ext>
                </a:extLst>
              </p:cNvPr>
              <p:cNvSpPr txBox="1"/>
              <p:nvPr/>
            </p:nvSpPr>
            <p:spPr>
              <a:xfrm>
                <a:off x="3303687" y="1364150"/>
                <a:ext cx="5584625" cy="1550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13678-6580-45E9-05ED-E69343EDA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364150"/>
                <a:ext cx="5584625" cy="1550617"/>
              </a:xfrm>
              <a:prstGeom prst="rect">
                <a:avLst/>
              </a:prstGeom>
              <a:blipFill>
                <a:blip r:embed="rId4"/>
                <a:stretch>
                  <a:fillRect b="-8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5D17B22-536E-EE9C-0FC6-776D5996CE0E}"/>
              </a:ext>
            </a:extLst>
          </p:cNvPr>
          <p:cNvSpPr txBox="1"/>
          <p:nvPr/>
        </p:nvSpPr>
        <p:spPr>
          <a:xfrm>
            <a:off x="712096" y="3429705"/>
            <a:ext cx="1116925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Outputs a probability between </a:t>
            </a:r>
            <a:r>
              <a:rPr lang="en-US" sz="2600" b="1" dirty="0"/>
              <a:t>0 and 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If the input is a very</a:t>
            </a:r>
            <a:r>
              <a:rPr lang="en-US" sz="2600" b="1" dirty="0">
                <a:solidFill>
                  <a:srgbClr val="FF0000"/>
                </a:solidFill>
              </a:rPr>
              <a:t> negative number, </a:t>
            </a:r>
            <a:r>
              <a:rPr lang="en-US" sz="2600" dirty="0"/>
              <a:t>sigmoid outputs a number </a:t>
            </a:r>
            <a:r>
              <a:rPr lang="en-US" sz="2600" b="1" dirty="0">
                <a:solidFill>
                  <a:srgbClr val="0070C0"/>
                </a:solidFill>
              </a:rPr>
              <a:t>close to 0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If the input is a very </a:t>
            </a:r>
            <a:r>
              <a:rPr lang="en-US" sz="2600" b="1" dirty="0">
                <a:solidFill>
                  <a:srgbClr val="00B050"/>
                </a:solidFill>
              </a:rPr>
              <a:t>positive number</a:t>
            </a:r>
            <a:r>
              <a:rPr lang="en-US" sz="2600" dirty="0"/>
              <a:t>, sigmoid transforms it to a number </a:t>
            </a:r>
            <a:r>
              <a:rPr lang="en-US" sz="2600" b="1" dirty="0">
                <a:solidFill>
                  <a:srgbClr val="0070C0"/>
                </a:solidFill>
              </a:rPr>
              <a:t>close to 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The more the positive the input number is, </a:t>
            </a:r>
            <a:r>
              <a:rPr lang="en-US" sz="2600" b="1" dirty="0">
                <a:solidFill>
                  <a:srgbClr val="00B050"/>
                </a:solidFill>
              </a:rPr>
              <a:t>the more our neuron will be activated</a:t>
            </a:r>
            <a:r>
              <a:rPr lang="en-US" sz="2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52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When to use Sigmoid?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17B22-536E-EE9C-0FC6-776D5996CE0E}"/>
              </a:ext>
            </a:extLst>
          </p:cNvPr>
          <p:cNvSpPr txBox="1"/>
          <p:nvPr/>
        </p:nvSpPr>
        <p:spPr>
          <a:xfrm>
            <a:off x="511375" y="1473440"/>
            <a:ext cx="11169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dirty="0"/>
              <a:t>Sometimes used in hidden layers.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/>
              <a:t>Most of the time, </a:t>
            </a:r>
            <a:r>
              <a:rPr lang="en-US" sz="3000" b="1" dirty="0">
                <a:solidFill>
                  <a:srgbClr val="0070C0"/>
                </a:solidFill>
              </a:rPr>
              <a:t>it is used in the last layer for binary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204188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 err="1"/>
              <a:t>TanH</a:t>
            </a:r>
            <a:r>
              <a:rPr lang="en-PH" sz="5000" b="1" dirty="0"/>
              <a:t> (Hyperbolic Tangent)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13678-6580-45E9-05ED-E69343EDA570}"/>
                  </a:ext>
                </a:extLst>
              </p:cNvPr>
              <p:cNvSpPr txBox="1"/>
              <p:nvPr/>
            </p:nvSpPr>
            <p:spPr>
              <a:xfrm>
                <a:off x="3303687" y="1364150"/>
                <a:ext cx="6214782" cy="1550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13678-6580-45E9-05ED-E69343EDA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364150"/>
                <a:ext cx="6214782" cy="1550617"/>
              </a:xfrm>
              <a:prstGeom prst="rect">
                <a:avLst/>
              </a:prstGeom>
              <a:blipFill>
                <a:blip r:embed="rId4"/>
                <a:stretch>
                  <a:fillRect l="-1837" r="-612" b="-8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5D17B22-536E-EE9C-0FC6-776D5996CE0E}"/>
              </a:ext>
            </a:extLst>
          </p:cNvPr>
          <p:cNvSpPr txBox="1"/>
          <p:nvPr/>
        </p:nvSpPr>
        <p:spPr>
          <a:xfrm>
            <a:off x="712096" y="3429705"/>
            <a:ext cx="1116925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Basically a scaled and shifted sigmoid function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Outputs a number between </a:t>
            </a:r>
            <a:r>
              <a:rPr lang="en-US" sz="2600" b="1" dirty="0">
                <a:solidFill>
                  <a:srgbClr val="FF0000"/>
                </a:solidFill>
              </a:rPr>
              <a:t>-1</a:t>
            </a:r>
            <a:r>
              <a:rPr lang="en-US" sz="2600" b="1" dirty="0"/>
              <a:t> </a:t>
            </a:r>
            <a:r>
              <a:rPr lang="en-US" sz="2600" dirty="0"/>
              <a:t>and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00B050"/>
                </a:solidFill>
              </a:rPr>
              <a:t>+1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602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Rectified Linear Unit (</a:t>
            </a:r>
            <a:r>
              <a:rPr lang="en-PH" sz="5000" b="1" dirty="0" err="1"/>
              <a:t>ReLU</a:t>
            </a:r>
            <a:r>
              <a:rPr lang="en-PH" sz="5000" b="1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13678-6580-45E9-05ED-E69343EDA570}"/>
                  </a:ext>
                </a:extLst>
              </p:cNvPr>
              <p:cNvSpPr txBox="1"/>
              <p:nvPr/>
            </p:nvSpPr>
            <p:spPr>
              <a:xfrm>
                <a:off x="3303687" y="1364150"/>
                <a:ext cx="621478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5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13678-6580-45E9-05ED-E69343EDA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364150"/>
                <a:ext cx="6214782" cy="861774"/>
              </a:xfrm>
              <a:prstGeom prst="rect">
                <a:avLst/>
              </a:prstGeom>
              <a:blipFill>
                <a:blip r:embed="rId4"/>
                <a:stretch>
                  <a:fillRect t="-1449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5D17B22-536E-EE9C-0FC6-776D5996CE0E}"/>
              </a:ext>
            </a:extLst>
          </p:cNvPr>
          <p:cNvSpPr txBox="1"/>
          <p:nvPr/>
        </p:nvSpPr>
        <p:spPr>
          <a:xfrm>
            <a:off x="712096" y="3429705"/>
            <a:ext cx="111692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Most popular choice for hidden layers</a:t>
            </a:r>
            <a:endParaRPr lang="en-US" sz="26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It takes the maximum of 0 and input x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If the input is </a:t>
            </a:r>
            <a:r>
              <a:rPr lang="en-US" sz="2600" b="1" dirty="0">
                <a:solidFill>
                  <a:srgbClr val="FF0000"/>
                </a:solidFill>
              </a:rPr>
              <a:t>negative</a:t>
            </a:r>
            <a:r>
              <a:rPr lang="en-US" sz="2600" dirty="0"/>
              <a:t>, it </a:t>
            </a:r>
            <a:r>
              <a:rPr lang="en-US" sz="2600" b="1" dirty="0">
                <a:solidFill>
                  <a:srgbClr val="0070C0"/>
                </a:solidFill>
              </a:rPr>
              <a:t>outputs 0</a:t>
            </a:r>
            <a:r>
              <a:rPr lang="en-US" sz="26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If the input is </a:t>
            </a:r>
            <a:r>
              <a:rPr lang="en-US" sz="2600" b="1" dirty="0">
                <a:solidFill>
                  <a:srgbClr val="00B050"/>
                </a:solidFill>
              </a:rPr>
              <a:t>positive</a:t>
            </a:r>
            <a:r>
              <a:rPr lang="en-US" sz="2600" dirty="0"/>
              <a:t>, it simply </a:t>
            </a:r>
            <a:r>
              <a:rPr lang="en-US" sz="2600" b="1" dirty="0">
                <a:solidFill>
                  <a:srgbClr val="0070C0"/>
                </a:solidFill>
              </a:rPr>
              <a:t>returns it without modification</a:t>
            </a:r>
            <a:r>
              <a:rPr lang="en-US" sz="26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74990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When to use </a:t>
            </a:r>
            <a:r>
              <a:rPr lang="en-PH" sz="5000" b="1" dirty="0" err="1"/>
              <a:t>ReLU</a:t>
            </a:r>
            <a:r>
              <a:rPr lang="en-PH" sz="5000" b="1" dirty="0"/>
              <a:t>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17B22-536E-EE9C-0FC6-776D5996CE0E}"/>
              </a:ext>
            </a:extLst>
          </p:cNvPr>
          <p:cNvSpPr txBox="1"/>
          <p:nvPr/>
        </p:nvSpPr>
        <p:spPr>
          <a:xfrm>
            <a:off x="511375" y="1583488"/>
            <a:ext cx="1116925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The rule of thumb is </a:t>
            </a:r>
            <a:r>
              <a:rPr lang="en-US" sz="2600" b="1" dirty="0">
                <a:solidFill>
                  <a:srgbClr val="0070C0"/>
                </a:solidFill>
              </a:rPr>
              <a:t>if you are not sure which activation function to use </a:t>
            </a:r>
            <a:r>
              <a:rPr lang="en-US" sz="2600" dirty="0"/>
              <a:t>in your hidden layers then just use </a:t>
            </a:r>
            <a:r>
              <a:rPr lang="en-US" sz="2600" b="1" dirty="0" err="1">
                <a:solidFill>
                  <a:srgbClr val="00B050"/>
                </a:solidFill>
              </a:rPr>
              <a:t>ReLU</a:t>
            </a:r>
            <a:r>
              <a:rPr lang="en-US" sz="26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2760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 err="1"/>
              <a:t>Softmax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13678-6580-45E9-05ED-E69343EDA570}"/>
                  </a:ext>
                </a:extLst>
              </p:cNvPr>
              <p:cNvSpPr txBox="1"/>
              <p:nvPr/>
            </p:nvSpPr>
            <p:spPr>
              <a:xfrm>
                <a:off x="3303687" y="1364150"/>
                <a:ext cx="6214782" cy="1568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5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13678-6580-45E9-05ED-E69343EDA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364150"/>
                <a:ext cx="6214782" cy="1568571"/>
              </a:xfrm>
              <a:prstGeom prst="rect">
                <a:avLst/>
              </a:prstGeom>
              <a:blipFill>
                <a:blip r:embed="rId4"/>
                <a:stretch>
                  <a:fillRect b="-26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5D17B22-536E-EE9C-0FC6-776D5996CE0E}"/>
              </a:ext>
            </a:extLst>
          </p:cNvPr>
          <p:cNvSpPr txBox="1"/>
          <p:nvPr/>
        </p:nvSpPr>
        <p:spPr>
          <a:xfrm>
            <a:off x="712096" y="3429705"/>
            <a:ext cx="1116925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</a:rPr>
              <a:t>Transforms</a:t>
            </a:r>
            <a:r>
              <a:rPr lang="en-US" sz="2600" dirty="0"/>
              <a:t> the input to output a probability number between </a:t>
            </a:r>
            <a:r>
              <a:rPr lang="en-US" sz="2600" b="1" dirty="0">
                <a:solidFill>
                  <a:srgbClr val="FF0000"/>
                </a:solidFill>
              </a:rPr>
              <a:t>0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00B050"/>
                </a:solidFill>
              </a:rPr>
              <a:t>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The higher the input number, the </a:t>
            </a:r>
            <a:r>
              <a:rPr lang="en-US" sz="2600" b="1" dirty="0">
                <a:solidFill>
                  <a:srgbClr val="0070C0"/>
                </a:solidFill>
              </a:rPr>
              <a:t>higher will be the probability value 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3083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 err="1"/>
              <a:t>Softmax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25CD7-E56D-4B87-BCEC-136683445C93}"/>
              </a:ext>
            </a:extLst>
          </p:cNvPr>
          <p:cNvGrpSpPr/>
          <p:nvPr/>
        </p:nvGrpSpPr>
        <p:grpSpPr>
          <a:xfrm>
            <a:off x="2547383" y="1833541"/>
            <a:ext cx="7800388" cy="914400"/>
            <a:chOff x="2547383" y="1833541"/>
            <a:chExt cx="7800388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3B0F1F-DEE8-DD7E-3ED6-1C0CF65ED11B}"/>
                </a:ext>
              </a:extLst>
            </p:cNvPr>
            <p:cNvSpPr/>
            <p:nvPr/>
          </p:nvSpPr>
          <p:spPr>
            <a:xfrm>
              <a:off x="5638800" y="1833541"/>
              <a:ext cx="914400" cy="914400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/>
                <a:t>Softmax</a:t>
              </a:r>
              <a:endParaRPr lang="en-PH" sz="800" b="1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851559-26A8-F300-21E9-D5424E5EAF58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43" y="2290741"/>
              <a:ext cx="2177017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4400AF-0647-8C54-1FB5-D69F6EDCEBDA}"/>
                </a:ext>
              </a:extLst>
            </p:cNvPr>
            <p:cNvCxnSpPr>
              <a:cxnSpLocks/>
            </p:cNvCxnSpPr>
            <p:nvPr/>
          </p:nvCxnSpPr>
          <p:spPr>
            <a:xfrm>
              <a:off x="6836229" y="2290741"/>
              <a:ext cx="2094411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D5DB2F7-D4F5-80A6-9E01-A7DBAE2DF9AB}"/>
                    </a:ext>
                  </a:extLst>
                </p:cNvPr>
                <p:cNvSpPr txBox="1"/>
                <p:nvPr/>
              </p:nvSpPr>
              <p:spPr>
                <a:xfrm>
                  <a:off x="2547383" y="1928614"/>
                  <a:ext cx="422491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D5DB2F7-D4F5-80A6-9E01-A7DBAE2DF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383" y="1928614"/>
                  <a:ext cx="422491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20588" r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878115-FF29-9C89-5ED5-F1B6FE2F93F7}"/>
                    </a:ext>
                  </a:extLst>
                </p:cNvPr>
                <p:cNvSpPr txBox="1"/>
                <p:nvPr/>
              </p:nvSpPr>
              <p:spPr>
                <a:xfrm>
                  <a:off x="9433371" y="1936798"/>
                  <a:ext cx="914400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878115-FF29-9C89-5ED5-F1B6FE2F9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371" y="1936798"/>
                  <a:ext cx="914400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8219" r="-16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18FD52-B992-A6CA-901D-476EBB97BC5F}"/>
              </a:ext>
            </a:extLst>
          </p:cNvPr>
          <p:cNvGrpSpPr/>
          <p:nvPr/>
        </p:nvGrpSpPr>
        <p:grpSpPr>
          <a:xfrm>
            <a:off x="2512612" y="3279164"/>
            <a:ext cx="7911548" cy="914400"/>
            <a:chOff x="2512612" y="3279164"/>
            <a:chExt cx="7911548" cy="91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A805A0-6A60-2939-16AD-550B66A1643E}"/>
                </a:ext>
              </a:extLst>
            </p:cNvPr>
            <p:cNvSpPr/>
            <p:nvPr/>
          </p:nvSpPr>
          <p:spPr>
            <a:xfrm>
              <a:off x="5638800" y="3279164"/>
              <a:ext cx="914400" cy="914400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/>
                <a:t>Softmax</a:t>
              </a:r>
              <a:endParaRPr lang="en-PH" sz="800" b="1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B43E99-20C3-616E-2F1D-9ECA77CCA3FB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42" y="3736364"/>
              <a:ext cx="2177017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24BEB12-A641-FFBB-7F34-005109639376}"/>
                </a:ext>
              </a:extLst>
            </p:cNvPr>
            <p:cNvCxnSpPr>
              <a:cxnSpLocks/>
            </p:cNvCxnSpPr>
            <p:nvPr/>
          </p:nvCxnSpPr>
          <p:spPr>
            <a:xfrm>
              <a:off x="6836229" y="3736364"/>
              <a:ext cx="2094411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CFD3DAD-4D83-6C70-506D-168F171030C2}"/>
                    </a:ext>
                  </a:extLst>
                </p:cNvPr>
                <p:cNvSpPr txBox="1"/>
                <p:nvPr/>
              </p:nvSpPr>
              <p:spPr>
                <a:xfrm>
                  <a:off x="2512612" y="3382421"/>
                  <a:ext cx="422491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CFD3DAD-4D83-6C70-506D-168F17103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612" y="3382421"/>
                  <a:ext cx="422491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7647" r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D88416-F032-B271-2A73-8ABEE94AB477}"/>
                    </a:ext>
                  </a:extLst>
                </p:cNvPr>
                <p:cNvSpPr txBox="1"/>
                <p:nvPr/>
              </p:nvSpPr>
              <p:spPr>
                <a:xfrm>
                  <a:off x="9433370" y="3396026"/>
                  <a:ext cx="990790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D88416-F032-B271-2A73-8ABEE94AB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370" y="3396026"/>
                  <a:ext cx="990790" cy="707886"/>
                </a:xfrm>
                <a:prstGeom prst="rect">
                  <a:avLst/>
                </a:prstGeom>
                <a:blipFill>
                  <a:blip r:embed="rId7"/>
                  <a:stretch>
                    <a:fillRect l="-7595" r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6D1A05-6912-0BF5-596A-6E3AA312AE4F}"/>
              </a:ext>
            </a:extLst>
          </p:cNvPr>
          <p:cNvGrpSpPr/>
          <p:nvPr/>
        </p:nvGrpSpPr>
        <p:grpSpPr>
          <a:xfrm>
            <a:off x="2547383" y="4808697"/>
            <a:ext cx="7876777" cy="914400"/>
            <a:chOff x="2547383" y="4808697"/>
            <a:chExt cx="7876777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5C532E-5E7B-32A2-4A92-598022A802DF}"/>
                </a:ext>
              </a:extLst>
            </p:cNvPr>
            <p:cNvSpPr/>
            <p:nvPr/>
          </p:nvSpPr>
          <p:spPr>
            <a:xfrm>
              <a:off x="5638800" y="4808697"/>
              <a:ext cx="914400" cy="914400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/>
                <a:t>Softmax</a:t>
              </a:r>
              <a:endParaRPr lang="en-PH" sz="800" b="1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DAAA90-824B-2A96-D0FE-120455643096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41" y="5265897"/>
              <a:ext cx="2177017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77334B-982A-B8C2-68BE-466A57946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36229" y="5265897"/>
              <a:ext cx="2094411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DABD9E-3488-95BC-B96D-C48BB68D53D8}"/>
                    </a:ext>
                  </a:extLst>
                </p:cNvPr>
                <p:cNvSpPr txBox="1"/>
                <p:nvPr/>
              </p:nvSpPr>
              <p:spPr>
                <a:xfrm>
                  <a:off x="2547383" y="4939485"/>
                  <a:ext cx="422491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DABD9E-3488-95BC-B96D-C48BB68D5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383" y="4939485"/>
                  <a:ext cx="422491" cy="707886"/>
                </a:xfrm>
                <a:prstGeom prst="rect">
                  <a:avLst/>
                </a:prstGeom>
                <a:blipFill>
                  <a:blip r:embed="rId8"/>
                  <a:stretch>
                    <a:fillRect l="-20588" r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0BC44A8-F0F7-0682-2DF5-90CDE7E1FFF4}"/>
                    </a:ext>
                  </a:extLst>
                </p:cNvPr>
                <p:cNvSpPr txBox="1"/>
                <p:nvPr/>
              </p:nvSpPr>
              <p:spPr>
                <a:xfrm>
                  <a:off x="9433370" y="4904918"/>
                  <a:ext cx="990790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0BC44A8-F0F7-0682-2DF5-90CDE7E1F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370" y="4904918"/>
                  <a:ext cx="990790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7595" r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65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latin typeface="Calibri Body"/>
              </a:rPr>
              <a:t>Why do we use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latin typeface="Calibri Body"/>
              </a:rPr>
              <a:t>Types of Activation Functions</a:t>
            </a: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When to use </a:t>
            </a:r>
            <a:r>
              <a:rPr lang="en-PH" sz="5000" b="1" dirty="0" err="1"/>
              <a:t>Softmax</a:t>
            </a:r>
            <a:r>
              <a:rPr lang="en-PH" sz="5000" b="1" dirty="0"/>
              <a:t>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17B22-536E-EE9C-0FC6-776D5996CE0E}"/>
              </a:ext>
            </a:extLst>
          </p:cNvPr>
          <p:cNvSpPr txBox="1"/>
          <p:nvPr/>
        </p:nvSpPr>
        <p:spPr>
          <a:xfrm>
            <a:off x="511375" y="1331605"/>
            <a:ext cx="1116925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It is usually used in the</a:t>
            </a:r>
            <a:r>
              <a:rPr lang="en-US" sz="2600" b="1" dirty="0">
                <a:solidFill>
                  <a:srgbClr val="0070C0"/>
                </a:solidFill>
              </a:rPr>
              <a:t> last layer in multi-class classification problems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 err="1"/>
              <a:t>Softmax</a:t>
            </a:r>
            <a:r>
              <a:rPr lang="en-US" sz="2600" dirty="0"/>
              <a:t> decides for the </a:t>
            </a:r>
            <a:r>
              <a:rPr lang="en-US" sz="2600" b="1" dirty="0">
                <a:solidFill>
                  <a:srgbClr val="00B050"/>
                </a:solidFill>
              </a:rPr>
              <a:t>class with the highest probability </a:t>
            </a:r>
          </a:p>
        </p:txBody>
      </p:sp>
      <p:pic>
        <p:nvPicPr>
          <p:cNvPr id="8" name="Picture 7" descr="A network of colored lines and dots&#10;&#10;Description automatically generated">
            <a:extLst>
              <a:ext uri="{FF2B5EF4-FFF2-40B4-BE49-F238E27FC236}">
                <a16:creationId xmlns:a16="http://schemas.microsoft.com/office/drawing/2014/main" id="{0C917437-7317-D3BF-C0D9-45EDAD7D4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81" y="2331271"/>
            <a:ext cx="7097437" cy="34717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4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an Activation Function?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13678-6580-45E9-05ED-E69343EDA570}"/>
              </a:ext>
            </a:extLst>
          </p:cNvPr>
          <p:cNvSpPr txBox="1"/>
          <p:nvPr/>
        </p:nvSpPr>
        <p:spPr>
          <a:xfrm>
            <a:off x="511374" y="1242515"/>
            <a:ext cx="56635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 activation function of a node in an artificial neural network is a function that </a:t>
            </a:r>
            <a:r>
              <a:rPr lang="en-PH" sz="2400" b="1" dirty="0">
                <a:solidFill>
                  <a:srgbClr val="0070C0"/>
                </a:solidFill>
              </a:rPr>
              <a:t>calculates the output</a:t>
            </a:r>
            <a:r>
              <a:rPr lang="en-PH" sz="2400" dirty="0"/>
              <a:t> of the node based on its individual inputs and their weights.</a:t>
            </a:r>
          </a:p>
          <a:p>
            <a:endParaRPr lang="en-PH" sz="2400" dirty="0"/>
          </a:p>
          <a:p>
            <a:r>
              <a:rPr lang="en-PH" sz="2400" dirty="0"/>
              <a:t>Activation functions apply a </a:t>
            </a:r>
            <a:r>
              <a:rPr lang="en-PH" sz="2400" b="1" dirty="0">
                <a:solidFill>
                  <a:srgbClr val="0070C0"/>
                </a:solidFill>
              </a:rPr>
              <a:t>non-linear transformation</a:t>
            </a:r>
            <a:r>
              <a:rPr lang="en-PH" sz="2400" dirty="0"/>
              <a:t> and </a:t>
            </a:r>
            <a:r>
              <a:rPr lang="en-PH" sz="2400" b="1" dirty="0"/>
              <a:t>decide whether a neuron should be </a:t>
            </a:r>
            <a:r>
              <a:rPr lang="en-PH" sz="2400" b="1" dirty="0">
                <a:solidFill>
                  <a:srgbClr val="00B050"/>
                </a:solidFill>
              </a:rPr>
              <a:t>activated</a:t>
            </a:r>
            <a:r>
              <a:rPr lang="en-PH" sz="2400" dirty="0"/>
              <a:t> </a:t>
            </a:r>
            <a:r>
              <a:rPr lang="en-PH" sz="2400" b="1" dirty="0"/>
              <a:t>or</a:t>
            </a:r>
            <a:r>
              <a:rPr lang="en-PH" sz="2400" dirty="0"/>
              <a:t> </a:t>
            </a:r>
            <a:r>
              <a:rPr lang="en-PH" sz="2400" b="1" dirty="0">
                <a:solidFill>
                  <a:srgbClr val="FF0000"/>
                </a:solidFill>
              </a:rPr>
              <a:t>not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24A7423B-41C9-9595-3060-5F87849C3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24" y="1242515"/>
            <a:ext cx="5857402" cy="3605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7051E8-D1BD-C43B-81AA-0EBCD19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A2226E-F3F7-9D1E-D399-21E639774038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A2226E-F3F7-9D1E-D399-21E639774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C89FD94-13E1-457C-E1CC-1CB7BCAC07C9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27F4F9-2B6D-DDA8-2154-F98A3BAD32F5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27C609-B4F2-75E3-9A2E-6C0E0BBBE1DF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2EDD9-F13D-4FC1-878A-415F8439D6D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2DE3A2-EE78-D403-E656-66C17B61BE6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BDC082-F267-68E2-1E1A-498DF423A1F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C1C3D-D77A-5FB2-80E7-D540A5D3EC6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2E9EE3-24DA-0698-3FD5-729BC3F5860C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D99F13-EEDF-2A24-332C-C6A55DAF8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1C189C-E6D4-C8D9-33AC-126E1F92A9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A3731B-EE8C-AECD-868B-C3B72B485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385A23-9EE6-2195-382D-67A07AB6F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60E70B-3901-E29E-5924-FBAF80B52A58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BBEED-264B-02AA-810D-72C2F13E67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325298-D6F6-3257-F204-3C1DC03923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551FE8-BC5D-71AC-C2ED-3BFF437B4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414688-9E52-0BDA-3C98-AD9A14D60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49E263-0A44-7CE7-B7E0-C7D0F5D88A45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DABEF8-E0D4-62C1-9FDE-1FECF0C218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F2792B-3AC5-A14A-B223-B83585D24C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A2FC7A-078E-41D9-A72E-7ED26F45E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C58CA6-C24F-7C0F-34BA-1E2550729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50F5CF6-8015-C00D-2DBA-4BDAABEF60B9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11762-E834-7CA4-F9CD-54DBAB3D83A2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60B01-7A13-0D63-5253-8B8999E95CD8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B8184-C72A-8056-D5AF-8C684AD48F57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B8184-C72A-8056-D5AF-8C684AD48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B0CF6C-CFA6-156D-6A74-6F46650E4CAD}"/>
              </a:ext>
            </a:extLst>
          </p:cNvPr>
          <p:cNvCxnSpPr>
            <a:cxnSpLocks/>
            <a:stCxn id="36" idx="6"/>
            <a:endCxn id="11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008BEB-50DA-D2F6-53C7-F37D7353E1DB}"/>
              </a:ext>
            </a:extLst>
          </p:cNvPr>
          <p:cNvCxnSpPr>
            <a:cxnSpLocks/>
            <a:stCxn id="36" idx="6"/>
            <a:endCxn id="12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57F41-2F6E-B86D-E4C0-09E1341D6A14}"/>
                  </a:ext>
                </a:extLst>
              </p:cNvPr>
              <p:cNvSpPr txBox="1"/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57F41-2F6E-B86D-E4C0-09E1341D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blipFill>
                <a:blip r:embed="rId6"/>
                <a:stretch>
                  <a:fillRect l="-3306" r="-23967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A90F171-672E-17DE-91D3-F0F90343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5257373-5F10-86E9-B67A-B196ED24FE62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5257373-5F10-86E9-B67A-B196ED24F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5F3377C-ABA4-1F35-586F-CB924D08E5CB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CB81BF-5886-12D2-8479-DD0ADB84524C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D9FC97-1760-06E0-11AB-E76C3E9FA348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766124-46A7-1BC2-8F7E-231B0BC8390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0A08FC-B994-BEE6-AB6A-8E8B2541BEB3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E44D06-4D9A-72A5-68DE-03781E4F1D8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6FD117-D8AC-6E42-B159-4DB9E4319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BAF104-1C97-37A7-56F8-7357543BF9BC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F1987B-E085-FAD8-23B1-F646929C2A0E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706FB5-8D35-3D06-81DF-434603913089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2153EA4-3656-B1B8-415C-8C25E162D795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2153EA4-3656-B1B8-415C-8C25E162D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71D3EB-77BE-DC09-C3A0-11811CFF4682}"/>
              </a:ext>
            </a:extLst>
          </p:cNvPr>
          <p:cNvCxnSpPr>
            <a:cxnSpLocks/>
            <a:stCxn id="45" idx="6"/>
            <a:endCxn id="4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550486-2344-80E4-DED7-86D5BCC9D49D}"/>
              </a:ext>
            </a:extLst>
          </p:cNvPr>
          <p:cNvCxnSpPr>
            <a:cxnSpLocks/>
            <a:stCxn id="45" idx="6"/>
            <a:endCxn id="5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924A4F-8EEA-38A1-86AA-515E418E755A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924A4F-8EEA-38A1-86AA-515E418E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794AB5-D50D-1BDE-A9A3-2FC01F2E8670}"/>
                  </a:ext>
                </a:extLst>
              </p:cNvPr>
              <p:cNvSpPr txBox="1"/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794AB5-D50D-1BDE-A9A3-2FC01F2E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090C9B-3108-2DA5-F947-192CE749F2C0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090C9B-3108-2DA5-F947-192CE749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939A97-82D1-79FC-876D-D5E0392AC5F2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939A97-82D1-79FC-876D-D5E0392AC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09A24B-478A-DCFD-3D63-BF041E3AEFEA}"/>
                  </a:ext>
                </a:extLst>
              </p:cNvPr>
              <p:cNvSpPr txBox="1"/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09A24B-478A-DCFD-3D63-BF041E3A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blipFill>
                <a:blip r:embed="rId10"/>
                <a:stretch>
                  <a:fillRect l="-1262" r="-2649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2F5BD795-1F93-842A-1CD8-F113AFAEB150}"/>
              </a:ext>
            </a:extLst>
          </p:cNvPr>
          <p:cNvGrpSpPr/>
          <p:nvPr/>
        </p:nvGrpSpPr>
        <p:grpSpPr>
          <a:xfrm>
            <a:off x="7178681" y="1762783"/>
            <a:ext cx="529248" cy="2233367"/>
            <a:chOff x="7178681" y="1762783"/>
            <a:chExt cx="529248" cy="2233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B3B6D8D-F8E8-D0E8-82AA-68B456C38130}"/>
                    </a:ext>
                  </a:extLst>
                </p:cNvPr>
                <p:cNvSpPr txBox="1"/>
                <p:nvPr/>
              </p:nvSpPr>
              <p:spPr>
                <a:xfrm>
                  <a:off x="7178682" y="1762783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5D14B3-5BDF-B571-D8B5-09F761F0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2" y="1762783"/>
                  <a:ext cx="52924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9BFF1AF-99A8-C2B0-5CE5-6A0A8A6EABF6}"/>
                    </a:ext>
                  </a:extLst>
                </p:cNvPr>
                <p:cNvSpPr txBox="1"/>
                <p:nvPr/>
              </p:nvSpPr>
              <p:spPr>
                <a:xfrm>
                  <a:off x="7178681" y="3626818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D6B9FD-6E7F-111A-0493-A5FC94E37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1" y="3626818"/>
                  <a:ext cx="52924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616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B5C111FA-C932-25B7-5B30-50588C0C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10448FC-F74E-3121-2CF4-12DE74F2EB7E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10448FC-F74E-3121-2CF4-12DE74F2E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1A584DC-3ACE-6D49-E72E-EB0B6782C910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83E899-042A-7C00-61D4-200E503B60D1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C6D7CC-C679-FA09-A5BA-A5A891205448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C6B409-FC3A-B00E-B637-0D01D20ECC34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051894-5602-F048-D5D3-436354B40B50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4482BD-FFA1-8F91-70F9-652782DDEDE5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F72D44-A031-8B69-593E-7E2FBD90A07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8C3B6E-2355-3D56-15FA-F9C14484B0CF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96373F-14FD-072E-0850-C95F4266554E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BF1B81-BF95-DB07-46CF-78CD31BB394B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C20653-CCBB-F2B6-94E8-951AE8665522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C20653-CCBB-F2B6-94E8-951AE8665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14FE57-4CCC-531A-43F6-0E3D2497B59A}"/>
              </a:ext>
            </a:extLst>
          </p:cNvPr>
          <p:cNvCxnSpPr>
            <a:cxnSpLocks/>
            <a:stCxn id="44" idx="6"/>
            <a:endCxn id="34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F1302B-94AF-F890-5799-188A653A82EC}"/>
              </a:ext>
            </a:extLst>
          </p:cNvPr>
          <p:cNvCxnSpPr>
            <a:cxnSpLocks/>
            <a:stCxn id="44" idx="6"/>
            <a:endCxn id="35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287AFB-572D-509F-45C8-1C68D4EF6E87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287AFB-572D-509F-45C8-1C68D4EF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C0CC00-D35C-B56C-38EF-D6D514D27B78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C0CC00-D35C-B56C-38EF-D6D514D2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50B1895-9248-D75F-F823-FC7892A88E2C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50B1895-9248-D75F-F823-FC7892A88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 l="-1961" b="-40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2C0953-6DF0-F977-32B6-D381CBD504F6}"/>
              </a:ext>
            </a:extLst>
          </p:cNvPr>
          <p:cNvCxnSpPr>
            <a:cxnSpLocks/>
            <a:stCxn id="49" idx="6"/>
            <a:endCxn id="34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800671-86A1-5315-65B0-528F27D872D1}"/>
              </a:ext>
            </a:extLst>
          </p:cNvPr>
          <p:cNvCxnSpPr>
            <a:cxnSpLocks/>
            <a:stCxn id="49" idx="6"/>
            <a:endCxn id="35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7BE2A26-BBD1-C5DC-9DFA-EDF494E2B51E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7BE2A26-BBD1-C5DC-9DFA-EDF494E2B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45C79F-64A0-A7CF-8AA0-17966B36A471}"/>
                  </a:ext>
                </a:extLst>
              </p:cNvPr>
              <p:cNvSpPr txBox="1"/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45C79F-64A0-A7CF-8AA0-17966B36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94EA9-2D94-6BCC-2AF9-81ABA3E4B60B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94EA9-2D94-6BCC-2AF9-81ABA3E4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CF51496-2BDA-46CC-FF91-3652C2774343}"/>
              </a:ext>
            </a:extLst>
          </p:cNvPr>
          <p:cNvSpPr txBox="1"/>
          <p:nvPr/>
        </p:nvSpPr>
        <p:spPr>
          <a:xfrm>
            <a:off x="7906215" y="1554995"/>
            <a:ext cx="410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apply linear transformation where it multiplies the inputs with some </a:t>
            </a:r>
            <a:r>
              <a:rPr lang="en-US" b="1" i="1" dirty="0">
                <a:solidFill>
                  <a:srgbClr val="00B0F0"/>
                </a:solidFill>
              </a:rPr>
              <a:t>weights (w)</a:t>
            </a:r>
            <a:r>
              <a:rPr lang="en-US" dirty="0"/>
              <a:t> and add some </a:t>
            </a:r>
            <a:r>
              <a:rPr lang="en-US" b="1" i="1" dirty="0">
                <a:solidFill>
                  <a:srgbClr val="7030A0"/>
                </a:solidFill>
              </a:rPr>
              <a:t>bias (b)</a:t>
            </a:r>
            <a:endParaRPr lang="en-PH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5A23083-9D1A-0AFB-9A7B-FE6ADF3D66E9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207019E-7314-D439-5572-36DC0C418EF0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207019E-7314-D439-5572-36DC0C418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17E3721-FD54-49A9-D8CA-212E80CA3D8D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4750DB-7A0A-4A18-6DC3-318D927FD476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6498E9-F7C4-9912-2D39-364BA4B73E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586CF-A332-911E-9AD8-BDCD65C2978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172564-2338-A492-108A-9316E9999EB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95289-C228-5284-7371-2D1A9FA180F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BE5DD-CEFF-8C84-21F9-62C133B56F1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CF0704-D6ED-65DE-3ABB-880694F71F2D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F37FC-E77F-1675-04EB-8C7600DC96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393A9-3675-A2C4-A836-1A30306C5150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B5A3D0E-202B-1EFA-9F75-E467D6E4D8B8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B5A3D0E-202B-1EFA-9F75-E467D6E4D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317A5-A6A1-6D5C-B43F-A6FC6C0F0864}"/>
              </a:ext>
            </a:extLst>
          </p:cNvPr>
          <p:cNvCxnSpPr>
            <a:cxnSpLocks/>
            <a:stCxn id="21" idx="6"/>
            <a:endCxn id="11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CB49FF-242C-81A6-5B57-FCDADCE82EE1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501100-6294-516E-6791-F36B6F1DBD6D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501100-6294-516E-6791-F36B6F1DB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1DDE95-16CB-AC30-E375-DBA0F06D68B5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1DDE95-16CB-AC30-E375-DBA0F06D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DB4B274-9A83-F34B-C801-04E2A01EBD7A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DB4B274-9A83-F34B-C801-04E2A01EB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 l="-1961" b="-40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B5329F-EFD0-D291-4EF1-90DEE1AB7748}"/>
              </a:ext>
            </a:extLst>
          </p:cNvPr>
          <p:cNvCxnSpPr>
            <a:cxnSpLocks/>
            <a:stCxn id="26" idx="6"/>
            <a:endCxn id="11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36CD22-E4E5-B621-B23C-FED831E15D1D}"/>
              </a:ext>
            </a:extLst>
          </p:cNvPr>
          <p:cNvCxnSpPr>
            <a:cxnSpLocks/>
            <a:stCxn id="26" idx="6"/>
            <a:endCxn id="12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4447B9-CBC4-088C-F2D6-34DE475ECE12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4447B9-CBC4-088C-F2D6-34DE475EC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1A576-44F5-5E46-6858-7FFF7D7671BE}"/>
                  </a:ext>
                </a:extLst>
              </p:cNvPr>
              <p:cNvSpPr txBox="1"/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1A576-44F5-5E46-6858-7FFF7D76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E0040C-12D7-DD03-E740-BF73EE383027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E0040C-12D7-DD03-E740-BF73EE38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70F6BC-662D-3615-F5E1-2B0AD45D53B8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70F6BC-662D-3615-F5E1-2B0AD45D5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4C5D5FC-9DBC-4C5D-D384-EDB92E69E0BE}"/>
              </a:ext>
            </a:extLst>
          </p:cNvPr>
          <p:cNvSpPr txBox="1"/>
          <p:nvPr/>
        </p:nvSpPr>
        <p:spPr>
          <a:xfrm>
            <a:off x="8070571" y="4604051"/>
            <a:ext cx="410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apply linear transformation where it multiplies the inputs with some </a:t>
            </a:r>
            <a:r>
              <a:rPr lang="en-US" b="1" i="1" dirty="0">
                <a:solidFill>
                  <a:srgbClr val="FF0000"/>
                </a:solidFill>
              </a:rPr>
              <a:t>weights (w) </a:t>
            </a:r>
            <a:r>
              <a:rPr lang="en-US" dirty="0"/>
              <a:t>and add some </a:t>
            </a:r>
            <a:r>
              <a:rPr lang="en-US" b="1" i="1" dirty="0">
                <a:solidFill>
                  <a:srgbClr val="7030A0"/>
                </a:solidFill>
              </a:rPr>
              <a:t>bias (b)</a:t>
            </a:r>
            <a:endParaRPr lang="en-PH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5A23083-9D1A-0AFB-9A7B-FE6ADF3D66E9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pic>
        <p:nvPicPr>
          <p:cNvPr id="9" name="Picture 8" descr="A diagram of a line between green and blue dots&#10;&#10;Description automatically generated">
            <a:extLst>
              <a:ext uri="{FF2B5EF4-FFF2-40B4-BE49-F238E27FC236}">
                <a16:creationId xmlns:a16="http://schemas.microsoft.com/office/drawing/2014/main" id="{3FF4E1E7-E5F2-B8A6-30A7-E596EF71A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22" y="1309495"/>
            <a:ext cx="4842999" cy="43612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0C73DA-D7F2-8A5B-14BB-881038A3481E}"/>
              </a:ext>
            </a:extLst>
          </p:cNvPr>
          <p:cNvSpPr txBox="1"/>
          <p:nvPr/>
        </p:nvSpPr>
        <p:spPr>
          <a:xfrm>
            <a:off x="9161417" y="2288290"/>
            <a:ext cx="287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linear data, we can model the predictions with a </a:t>
            </a:r>
            <a:r>
              <a:rPr lang="en-US" b="1" dirty="0">
                <a:solidFill>
                  <a:srgbClr val="00B050"/>
                </a:solidFill>
              </a:rPr>
              <a:t>linear function</a:t>
            </a:r>
            <a:endParaRPr lang="en-PH" b="1" i="1" dirty="0">
              <a:solidFill>
                <a:srgbClr val="00B050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BEA46A7-1C7E-B6CF-CA00-FBFC36B8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Linear Data</a:t>
            </a:r>
          </a:p>
        </p:txBody>
      </p:sp>
    </p:spTree>
    <p:extLst>
      <p:ext uri="{BB962C8B-B14F-4D97-AF65-F5344CB8AC3E}">
        <p14:creationId xmlns:p14="http://schemas.microsoft.com/office/powerpoint/2010/main" val="39852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5A23083-9D1A-0AFB-9A7B-FE6ADF3D66E9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pic>
        <p:nvPicPr>
          <p:cNvPr id="3" name="Picture 2" descr="A diagram of a circle with blue and green dots&#10;&#10;Description automatically generated">
            <a:extLst>
              <a:ext uri="{FF2B5EF4-FFF2-40B4-BE49-F238E27FC236}">
                <a16:creationId xmlns:a16="http://schemas.microsoft.com/office/drawing/2014/main" id="{FA2ED795-F70E-016F-99AC-34809456A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9" y="1259705"/>
            <a:ext cx="4726388" cy="4472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5EFC349-4656-0FDB-C153-AD2672E7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Non-Linear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BF4DC-3D5E-EF56-A488-E04B1DED9962}"/>
              </a:ext>
            </a:extLst>
          </p:cNvPr>
          <p:cNvSpPr txBox="1"/>
          <p:nvPr/>
        </p:nvSpPr>
        <p:spPr>
          <a:xfrm>
            <a:off x="9161417" y="2288290"/>
            <a:ext cx="287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a more complex problem, a </a:t>
            </a:r>
            <a:r>
              <a:rPr lang="en-US" b="1" dirty="0">
                <a:solidFill>
                  <a:srgbClr val="FF0000"/>
                </a:solidFill>
              </a:rPr>
              <a:t>linear function cannot learn complex patterns</a:t>
            </a:r>
            <a:endParaRPr lang="en-PH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3831</TotalTime>
  <Words>680</Words>
  <Application>Microsoft Macintosh PowerPoint</Application>
  <PresentationFormat>Widescreen</PresentationFormat>
  <Paragraphs>211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Activation Functions</vt:lpstr>
      <vt:lpstr>Outline</vt:lpstr>
      <vt:lpstr>What is an Activation Function?</vt:lpstr>
      <vt:lpstr>PowerPoint Presentation</vt:lpstr>
      <vt:lpstr>PowerPoint Presentation</vt:lpstr>
      <vt:lpstr>PowerPoint Presentation</vt:lpstr>
      <vt:lpstr>PowerPoint Presentation</vt:lpstr>
      <vt:lpstr>Linear Data</vt:lpstr>
      <vt:lpstr>Non-Linear Data</vt:lpstr>
      <vt:lpstr>PowerPoint Presentation</vt:lpstr>
      <vt:lpstr>PowerPoint Presentation</vt:lpstr>
      <vt:lpstr>Different Activation Functions</vt:lpstr>
      <vt:lpstr>Sigmoid</vt:lpstr>
      <vt:lpstr>When to use Sigmoid?</vt:lpstr>
      <vt:lpstr>TanH (Hyperbolic Tangent)</vt:lpstr>
      <vt:lpstr>Rectified Linear Unit (ReLU)</vt:lpstr>
      <vt:lpstr>When to use ReLU?</vt:lpstr>
      <vt:lpstr>Softmax</vt:lpstr>
      <vt:lpstr>Softmax</vt:lpstr>
      <vt:lpstr>When to use Softmax?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656</cp:revision>
  <dcterms:created xsi:type="dcterms:W3CDTF">2022-05-11T03:47:05Z</dcterms:created>
  <dcterms:modified xsi:type="dcterms:W3CDTF">2024-04-11T05:36:30Z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