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7" r:id="rId5"/>
    <p:sldId id="340" r:id="rId6"/>
    <p:sldId id="341" r:id="rId7"/>
    <p:sldId id="343" r:id="rId8"/>
    <p:sldId id="344" r:id="rId9"/>
    <p:sldId id="342" r:id="rId10"/>
    <p:sldId id="345" r:id="rId11"/>
    <p:sldId id="346" r:id="rId12"/>
    <p:sldId id="347" r:id="rId13"/>
    <p:sldId id="349" r:id="rId14"/>
    <p:sldId id="34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8" autoAdjust="0"/>
    <p:restoredTop sz="93469" autoAdjust="0"/>
  </p:normalViewPr>
  <p:slideViewPr>
    <p:cSldViewPr snapToGrid="0">
      <p:cViewPr varScale="1">
        <p:scale>
          <a:sx n="102" d="100"/>
          <a:sy n="102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1512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24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30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913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752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30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646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8823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29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Neural Networks in Practice: Overfitting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BD6952-1062-89B7-92DF-AC7DD8CF2A4A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3578386" y="1223296"/>
            <a:ext cx="2076063" cy="92655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8A0FB9-4E62-AC2D-0251-FB41F9AF2261}"/>
              </a:ext>
            </a:extLst>
          </p:cNvPr>
          <p:cNvSpPr/>
          <p:nvPr/>
        </p:nvSpPr>
        <p:spPr>
          <a:xfrm>
            <a:off x="3031782" y="917952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AC633C-C33E-789C-F5DB-BD6005AA9F92}"/>
              </a:ext>
            </a:extLst>
          </p:cNvPr>
          <p:cNvSpPr/>
          <p:nvPr/>
        </p:nvSpPr>
        <p:spPr>
          <a:xfrm>
            <a:off x="3049282" y="1921657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A8C80-5977-87BE-E301-9C99DE35D04B}"/>
              </a:ext>
            </a:extLst>
          </p:cNvPr>
          <p:cNvSpPr/>
          <p:nvPr/>
        </p:nvSpPr>
        <p:spPr>
          <a:xfrm>
            <a:off x="5654449" y="2945528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BE128-981B-A5BC-9F31-EB55F3E079E0}"/>
              </a:ext>
            </a:extLst>
          </p:cNvPr>
          <p:cNvSpPr txBox="1"/>
          <p:nvPr/>
        </p:nvSpPr>
        <p:spPr>
          <a:xfrm>
            <a:off x="5927751" y="2270194"/>
            <a:ext cx="202907" cy="31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983A18-DAC7-042E-52E5-720E600D28F1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1401184" y="1223296"/>
            <a:ext cx="1630597" cy="162239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3FEE049-E58F-94BE-8C84-A76988DDB725}"/>
              </a:ext>
            </a:extLst>
          </p:cNvPr>
          <p:cNvSpPr/>
          <p:nvPr/>
        </p:nvSpPr>
        <p:spPr>
          <a:xfrm>
            <a:off x="854580" y="2540342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43BE10-2E16-7FF1-DD9E-2DD57B8F37C1}"/>
              </a:ext>
            </a:extLst>
          </p:cNvPr>
          <p:cNvSpPr/>
          <p:nvPr/>
        </p:nvSpPr>
        <p:spPr>
          <a:xfrm>
            <a:off x="854580" y="1252044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E52501-E0EA-3928-7174-C74CBDEA43D0}"/>
              </a:ext>
            </a:extLst>
          </p:cNvPr>
          <p:cNvSpPr/>
          <p:nvPr/>
        </p:nvSpPr>
        <p:spPr>
          <a:xfrm>
            <a:off x="854580" y="3833238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6A630A-F803-AD89-0BC6-9409B54B468A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1401184" y="1223296"/>
            <a:ext cx="1630597" cy="3340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EA371-18C6-BFF6-67B1-9A2F1CB1F5DB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1401184" y="2227001"/>
            <a:ext cx="1648098" cy="191158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F77459-3A6C-D0CF-FAFE-E8BAD3A8157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36744" y="1223295"/>
            <a:ext cx="1595037" cy="287032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8D9132-DFCC-C168-A407-CACC7C786D2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401184" y="1557388"/>
            <a:ext cx="1648098" cy="66961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3C287B-6A6A-FEED-DF8A-D4FD18D0703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1401184" y="2227001"/>
            <a:ext cx="1648098" cy="61868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043A0DA-50F2-EE5E-D8AB-5E953A17B797}"/>
              </a:ext>
            </a:extLst>
          </p:cNvPr>
          <p:cNvSpPr/>
          <p:nvPr/>
        </p:nvSpPr>
        <p:spPr>
          <a:xfrm>
            <a:off x="5654449" y="1844502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F8851C-C10D-C708-7D7E-F26EC56135F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595886" y="2227001"/>
            <a:ext cx="2058563" cy="102387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urved Connector 97">
            <a:extLst>
              <a:ext uri="{FF2B5EF4-FFF2-40B4-BE49-F238E27FC236}">
                <a16:creationId xmlns:a16="http://schemas.microsoft.com/office/drawing/2014/main" id="{BED5477A-58DD-0188-E783-08C4DE1905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5173" y="2037034"/>
            <a:ext cx="265155" cy="262084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98">
            <a:extLst>
              <a:ext uri="{FF2B5EF4-FFF2-40B4-BE49-F238E27FC236}">
                <a16:creationId xmlns:a16="http://schemas.microsoft.com/office/drawing/2014/main" id="{3F60D349-3179-B3A0-DE90-3F892A2B6F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95173" y="3117279"/>
            <a:ext cx="265155" cy="262084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A35FB-8715-3AAD-DFF8-F839EBACAAA9}"/>
                  </a:ext>
                </a:extLst>
              </p:cNvPr>
              <p:cNvSpPr txBox="1"/>
              <p:nvPr/>
            </p:nvSpPr>
            <p:spPr>
              <a:xfrm>
                <a:off x="5781881" y="1485133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A35FB-8715-3AAD-DFF8-F839EBAC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81" y="1485133"/>
                <a:ext cx="291738" cy="315859"/>
              </a:xfrm>
              <a:prstGeom prst="rect">
                <a:avLst/>
              </a:prstGeom>
              <a:blipFill>
                <a:blip r:embed="rId4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916CCE-12EF-F544-336C-753F430135CB}"/>
                  </a:ext>
                </a:extLst>
              </p:cNvPr>
              <p:cNvSpPr txBox="1"/>
              <p:nvPr/>
            </p:nvSpPr>
            <p:spPr>
              <a:xfrm>
                <a:off x="5778545" y="2604461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916CCE-12EF-F544-336C-753F43013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45" y="2604461"/>
                <a:ext cx="291738" cy="315859"/>
              </a:xfrm>
              <a:prstGeom prst="rect">
                <a:avLst/>
              </a:prstGeom>
              <a:blipFill>
                <a:blip r:embed="rId5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6CE47C-F318-5A35-0213-BFCBC3410B2D}"/>
                  </a:ext>
                </a:extLst>
              </p:cNvPr>
              <p:cNvSpPr txBox="1"/>
              <p:nvPr/>
            </p:nvSpPr>
            <p:spPr>
              <a:xfrm>
                <a:off x="3122515" y="606481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6CE47C-F318-5A35-0213-BFCBC3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15" y="606481"/>
                <a:ext cx="291738" cy="315859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A2DC81-EEE0-5465-B8BD-47BB419DFB57}"/>
                  </a:ext>
                </a:extLst>
              </p:cNvPr>
              <p:cNvSpPr txBox="1"/>
              <p:nvPr/>
            </p:nvSpPr>
            <p:spPr>
              <a:xfrm>
                <a:off x="3171040" y="2798225"/>
                <a:ext cx="291738" cy="27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A2DC81-EEE0-5465-B8BD-47BB419DF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0" y="2798225"/>
                <a:ext cx="291738" cy="275052"/>
              </a:xfrm>
              <a:prstGeom prst="rect">
                <a:avLst/>
              </a:prstGeom>
              <a:blipFill>
                <a:blip r:embed="rId7"/>
                <a:stretch>
                  <a:fillRect r="-16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601732-961E-94D2-6419-C39B0342286D}"/>
                  </a:ext>
                </a:extLst>
              </p:cNvPr>
              <p:cNvSpPr txBox="1"/>
              <p:nvPr/>
            </p:nvSpPr>
            <p:spPr>
              <a:xfrm>
                <a:off x="959004" y="2193464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601732-961E-94D2-6419-C39B0342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4" y="2193464"/>
                <a:ext cx="291738" cy="315859"/>
              </a:xfrm>
              <a:prstGeom prst="rect">
                <a:avLst/>
              </a:prstGeom>
              <a:blipFill>
                <a:blip r:embed="rId8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EFD5B6-EE91-64B3-5978-34BE73734AAF}"/>
                  </a:ext>
                </a:extLst>
              </p:cNvPr>
              <p:cNvSpPr txBox="1"/>
              <p:nvPr/>
            </p:nvSpPr>
            <p:spPr>
              <a:xfrm>
                <a:off x="959004" y="3463246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EFD5B6-EE91-64B3-5978-34BE7373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4" y="3463246"/>
                <a:ext cx="291738" cy="315859"/>
              </a:xfrm>
              <a:prstGeom prst="rect">
                <a:avLst/>
              </a:prstGeom>
              <a:blipFill>
                <a:blip r:embed="rId9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DF28B-CC53-BEF2-C8DA-CD5696D7E117}"/>
                  </a:ext>
                </a:extLst>
              </p:cNvPr>
              <p:cNvSpPr txBox="1"/>
              <p:nvPr/>
            </p:nvSpPr>
            <p:spPr>
              <a:xfrm>
                <a:off x="959004" y="882053"/>
                <a:ext cx="291738" cy="31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DF28B-CC53-BEF2-C8DA-CD5696D7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4" y="882053"/>
                <a:ext cx="291738" cy="315859"/>
              </a:xfrm>
              <a:prstGeom prst="rect">
                <a:avLst/>
              </a:prstGeom>
              <a:blipFill>
                <a:blip r:embed="rId1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42D16E-E0DD-8F66-326E-2D37BD50CC4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95886" y="2149845"/>
            <a:ext cx="2058563" cy="7715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E12651-1D09-A5AF-C7F9-D9501D46CDE0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3498338" y="1439207"/>
            <a:ext cx="2156111" cy="18116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CCAD598-ADEF-7588-7336-68B867A74E21}"/>
              </a:ext>
            </a:extLst>
          </p:cNvPr>
          <p:cNvSpPr/>
          <p:nvPr/>
        </p:nvSpPr>
        <p:spPr>
          <a:xfrm>
            <a:off x="3049282" y="3134448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BCCEF6-9F9A-FCB1-2F51-AB46424BDA84}"/>
              </a:ext>
            </a:extLst>
          </p:cNvPr>
          <p:cNvSpPr/>
          <p:nvPr/>
        </p:nvSpPr>
        <p:spPr>
          <a:xfrm>
            <a:off x="3049282" y="4219679"/>
            <a:ext cx="546604" cy="6106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4E69C9-CC42-3798-639C-6C5EF350DDC7}"/>
                  </a:ext>
                </a:extLst>
              </p:cNvPr>
              <p:cNvSpPr txBox="1"/>
              <p:nvPr/>
            </p:nvSpPr>
            <p:spPr>
              <a:xfrm>
                <a:off x="3159215" y="1663465"/>
                <a:ext cx="291738" cy="27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4E69C9-CC42-3798-639C-6C5EF35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5" y="1663465"/>
                <a:ext cx="291738" cy="275052"/>
              </a:xfrm>
              <a:prstGeom prst="rect">
                <a:avLst/>
              </a:prstGeom>
              <a:blipFill>
                <a:blip r:embed="rId11"/>
                <a:stretch>
                  <a:fillRect r="-16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C2F065-48F2-965B-FDE7-9BB1BEA11A66}"/>
                  </a:ext>
                </a:extLst>
              </p:cNvPr>
              <p:cNvSpPr txBox="1"/>
              <p:nvPr/>
            </p:nvSpPr>
            <p:spPr>
              <a:xfrm>
                <a:off x="3171040" y="3924911"/>
                <a:ext cx="291738" cy="27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C2F065-48F2-965B-FDE7-9BB1BEA1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0" y="3924911"/>
                <a:ext cx="291738" cy="275052"/>
              </a:xfrm>
              <a:prstGeom prst="rect">
                <a:avLst/>
              </a:prstGeom>
              <a:blipFill>
                <a:blip r:embed="rId12"/>
                <a:stretch>
                  <a:fillRect r="-16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A0DFE0-9F09-45FD-4AF0-7F971F96C978}"/>
              </a:ext>
            </a:extLst>
          </p:cNvPr>
          <p:cNvCxnSpPr>
            <a:cxnSpLocks/>
            <a:stCxn id="17" idx="6"/>
            <a:endCxn id="50" idx="1"/>
          </p:cNvCxnSpPr>
          <p:nvPr/>
        </p:nvCxnSpPr>
        <p:spPr>
          <a:xfrm>
            <a:off x="1401184" y="4138581"/>
            <a:ext cx="1728146" cy="17053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36DF76-96E0-F8E5-BBA1-6FFD15F60153}"/>
              </a:ext>
            </a:extLst>
          </p:cNvPr>
          <p:cNvCxnSpPr>
            <a:cxnSpLocks/>
            <a:stCxn id="15" idx="6"/>
            <a:endCxn id="50" idx="2"/>
          </p:cNvCxnSpPr>
          <p:nvPr/>
        </p:nvCxnSpPr>
        <p:spPr>
          <a:xfrm>
            <a:off x="1401184" y="2845686"/>
            <a:ext cx="1648098" cy="167933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79B1C7-0ED3-4517-2CDE-FCDD054FC9D9}"/>
              </a:ext>
            </a:extLst>
          </p:cNvPr>
          <p:cNvCxnSpPr>
            <a:cxnSpLocks/>
            <a:stCxn id="15" idx="6"/>
            <a:endCxn id="49" idx="2"/>
          </p:cNvCxnSpPr>
          <p:nvPr/>
        </p:nvCxnSpPr>
        <p:spPr>
          <a:xfrm>
            <a:off x="1401184" y="2845686"/>
            <a:ext cx="1648098" cy="59410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637927-8EB6-7738-9259-5EAF19F40CA1}"/>
              </a:ext>
            </a:extLst>
          </p:cNvPr>
          <p:cNvCxnSpPr>
            <a:cxnSpLocks/>
            <a:stCxn id="16" idx="6"/>
            <a:endCxn id="49" idx="2"/>
          </p:cNvCxnSpPr>
          <p:nvPr/>
        </p:nvCxnSpPr>
        <p:spPr>
          <a:xfrm>
            <a:off x="1401184" y="1557388"/>
            <a:ext cx="1648098" cy="188240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14D303-F1CA-756D-8177-C727467A4FB9}"/>
              </a:ext>
            </a:extLst>
          </p:cNvPr>
          <p:cNvCxnSpPr>
            <a:cxnSpLocks/>
            <a:stCxn id="16" idx="6"/>
            <a:endCxn id="50" idx="2"/>
          </p:cNvCxnSpPr>
          <p:nvPr/>
        </p:nvCxnSpPr>
        <p:spPr>
          <a:xfrm>
            <a:off x="1401184" y="1557388"/>
            <a:ext cx="1648098" cy="296763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D1458F-134C-300D-8089-1517E0D35497}"/>
              </a:ext>
            </a:extLst>
          </p:cNvPr>
          <p:cNvCxnSpPr>
            <a:cxnSpLocks/>
            <a:stCxn id="49" idx="6"/>
            <a:endCxn id="11" idx="2"/>
          </p:cNvCxnSpPr>
          <p:nvPr/>
        </p:nvCxnSpPr>
        <p:spPr>
          <a:xfrm flipV="1">
            <a:off x="3595886" y="3250872"/>
            <a:ext cx="2058563" cy="1889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556F0B0-45EA-7171-F23C-51FD8786DC6C}"/>
              </a:ext>
            </a:extLst>
          </p:cNvPr>
          <p:cNvCxnSpPr>
            <a:cxnSpLocks/>
            <a:stCxn id="49" idx="6"/>
            <a:endCxn id="23" idx="2"/>
          </p:cNvCxnSpPr>
          <p:nvPr/>
        </p:nvCxnSpPr>
        <p:spPr>
          <a:xfrm flipV="1">
            <a:off x="3595886" y="2149845"/>
            <a:ext cx="2058563" cy="128994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49D45E-62FD-8F9D-0E3E-1AF35054E38C}"/>
              </a:ext>
            </a:extLst>
          </p:cNvPr>
          <p:cNvCxnSpPr>
            <a:cxnSpLocks/>
            <a:stCxn id="50" idx="6"/>
            <a:endCxn id="23" idx="2"/>
          </p:cNvCxnSpPr>
          <p:nvPr/>
        </p:nvCxnSpPr>
        <p:spPr>
          <a:xfrm flipV="1">
            <a:off x="3595886" y="2149845"/>
            <a:ext cx="2058563" cy="237517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AC5388-E41D-9742-BC2E-872718A49BFD}"/>
              </a:ext>
            </a:extLst>
          </p:cNvPr>
          <p:cNvCxnSpPr>
            <a:cxnSpLocks/>
            <a:stCxn id="50" idx="6"/>
            <a:endCxn id="11" idx="2"/>
          </p:cNvCxnSpPr>
          <p:nvPr/>
        </p:nvCxnSpPr>
        <p:spPr>
          <a:xfrm flipV="1">
            <a:off x="3595886" y="3250872"/>
            <a:ext cx="2058563" cy="127415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B3B228-D0B8-3CC7-00D6-6BCEA71A59D1}"/>
              </a:ext>
            </a:extLst>
          </p:cNvPr>
          <p:cNvSpPr txBox="1"/>
          <p:nvPr/>
        </p:nvSpPr>
        <p:spPr>
          <a:xfrm>
            <a:off x="6461453" y="3073277"/>
            <a:ext cx="52898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2100" dirty="0"/>
              <a:t>By using dropout, in every iteration, </a:t>
            </a:r>
            <a:r>
              <a:rPr lang="en-PH" sz="2100" b="1" dirty="0">
                <a:solidFill>
                  <a:srgbClr val="0070C0"/>
                </a:solidFill>
              </a:rPr>
              <a:t>you will work on a smaller neural network than the previous one</a:t>
            </a:r>
            <a:r>
              <a:rPr lang="en-PH" sz="2100" dirty="0"/>
              <a:t> and therefore, it approaches regularization.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B4636-3E96-F1BE-A465-2D8BF57F56BA}"/>
              </a:ext>
            </a:extLst>
          </p:cNvPr>
          <p:cNvSpPr txBox="1"/>
          <p:nvPr/>
        </p:nvSpPr>
        <p:spPr>
          <a:xfrm>
            <a:off x="6461453" y="917952"/>
            <a:ext cx="54924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dirty="0"/>
              <a:t>In dropout, we </a:t>
            </a:r>
            <a:r>
              <a:rPr lang="en-PH" sz="2100" b="1" dirty="0">
                <a:solidFill>
                  <a:srgbClr val="0070C0"/>
                </a:solidFill>
              </a:rPr>
              <a:t>randomly shut down some of a layer’s neurons </a:t>
            </a:r>
            <a:r>
              <a:rPr lang="en-PH" sz="2100" dirty="0"/>
              <a:t>at each training step by zeroing out the neuron values. The fraction of neurons to be zeroed out is known as the </a:t>
            </a:r>
            <a:r>
              <a:rPr lang="en-PH" sz="2100" b="1" dirty="0">
                <a:solidFill>
                  <a:srgbClr val="00B050"/>
                </a:solidFill>
              </a:rPr>
              <a:t>dropout rate</a:t>
            </a:r>
            <a:endParaRPr lang="en-US" sz="2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/>
      <p:bldP spid="39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Early Stopping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4882-7997-3026-23FC-3956A8542726}"/>
              </a:ext>
            </a:extLst>
          </p:cNvPr>
          <p:cNvSpPr txBox="1"/>
          <p:nvPr/>
        </p:nvSpPr>
        <p:spPr>
          <a:xfrm>
            <a:off x="511374" y="1489282"/>
            <a:ext cx="11221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 </a:t>
            </a:r>
            <a:r>
              <a:rPr lang="en-PH" sz="2400" b="1" dirty="0">
                <a:solidFill>
                  <a:srgbClr val="00B050"/>
                </a:solidFill>
              </a:rPr>
              <a:t>Regularization by Early Stopping</a:t>
            </a:r>
            <a:r>
              <a:rPr lang="en-PH" sz="2400" dirty="0"/>
              <a:t>, we </a:t>
            </a:r>
            <a:r>
              <a:rPr lang="en-PH" sz="2400" b="1" dirty="0">
                <a:solidFill>
                  <a:srgbClr val="0070C0"/>
                </a:solidFill>
              </a:rPr>
              <a:t>stop training the model when the performance on the validation set is getting worse </a:t>
            </a:r>
            <a:r>
              <a:rPr lang="en-PH" sz="2400" dirty="0"/>
              <a:t>increasing loss decreasing accuracy, or poorer scores of the scoring metric.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4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DE245-BB15-5677-26ED-FF5CE025A08F}"/>
              </a:ext>
            </a:extLst>
          </p:cNvPr>
          <p:cNvSpPr txBox="1"/>
          <p:nvPr/>
        </p:nvSpPr>
        <p:spPr>
          <a:xfrm>
            <a:off x="459203" y="1480090"/>
            <a:ext cx="1127358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PH" sz="3000" dirty="0"/>
              <a:t>Introduction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PH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PH" sz="3000" dirty="0"/>
              <a:t>Bias and Variance</a:t>
            </a:r>
          </a:p>
          <a:p>
            <a:pPr marL="342900" indent="-342900">
              <a:buFont typeface="Wingdings" pitchFamily="2" charset="2"/>
              <a:buChar char="Ø"/>
            </a:pPr>
            <a:endParaRPr lang="en-PH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PH" sz="3000" dirty="0"/>
              <a:t>Overfitting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Introduction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D4BE-A1FC-8F6C-1511-07A467294779}"/>
              </a:ext>
            </a:extLst>
          </p:cNvPr>
          <p:cNvSpPr txBox="1"/>
          <p:nvPr/>
        </p:nvSpPr>
        <p:spPr>
          <a:xfrm>
            <a:off x="459203" y="1480090"/>
            <a:ext cx="11273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model is said to be a good machine learning model if it </a:t>
            </a:r>
            <a:r>
              <a:rPr lang="en-PH" sz="2400" b="1" dirty="0">
                <a:solidFill>
                  <a:srgbClr val="00B050"/>
                </a:solidFill>
              </a:rPr>
              <a:t>generalizes any new input data </a:t>
            </a:r>
            <a:r>
              <a:rPr lang="en-PH" sz="2400" dirty="0"/>
              <a:t>from the problem domain in a proper way. This helps us to make predictions about future data, that the data model has never seen. 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19C4E-2909-51F9-0E16-F47B5931CC07}"/>
              </a:ext>
            </a:extLst>
          </p:cNvPr>
          <p:cNvSpPr txBox="1"/>
          <p:nvPr/>
        </p:nvSpPr>
        <p:spPr>
          <a:xfrm>
            <a:off x="511371" y="2993235"/>
            <a:ext cx="11169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Suppose we want to check how well our machine learning model learns and generalizes to the new data. For that, we have </a:t>
            </a:r>
            <a:r>
              <a:rPr lang="en-PH" sz="2400" b="1" dirty="0">
                <a:solidFill>
                  <a:srgbClr val="0070C0"/>
                </a:solidFill>
              </a:rPr>
              <a:t>overfitting</a:t>
            </a:r>
            <a:r>
              <a:rPr lang="en-PH" sz="2400" dirty="0"/>
              <a:t> and </a:t>
            </a:r>
            <a:r>
              <a:rPr lang="en-PH" sz="2400" b="1" dirty="0">
                <a:solidFill>
                  <a:srgbClr val="0070C0"/>
                </a:solidFill>
              </a:rPr>
              <a:t>underfitting</a:t>
            </a:r>
            <a:r>
              <a:rPr lang="en-PH" sz="2400" dirty="0"/>
              <a:t>, which are majorly responsible for the poor performances of the machine learning algorithms.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19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Bias and Variance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D4BE-A1FC-8F6C-1511-07A467294779}"/>
              </a:ext>
            </a:extLst>
          </p:cNvPr>
          <p:cNvSpPr txBox="1"/>
          <p:nvPr/>
        </p:nvSpPr>
        <p:spPr>
          <a:xfrm>
            <a:off x="407037" y="1642936"/>
            <a:ext cx="11273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2400" b="1" dirty="0">
                <a:solidFill>
                  <a:srgbClr val="00B050"/>
                </a:solidFill>
              </a:rPr>
              <a:t>Bias</a:t>
            </a:r>
            <a:r>
              <a:rPr lang="en-PH" sz="2400" dirty="0"/>
              <a:t> is the difference between the average prediction of our model and the correct value which we are trying to predict.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CBE14-4E99-2194-A9FB-F32398DE70F0}"/>
              </a:ext>
            </a:extLst>
          </p:cNvPr>
          <p:cNvSpPr txBox="1"/>
          <p:nvPr/>
        </p:nvSpPr>
        <p:spPr>
          <a:xfrm>
            <a:off x="407037" y="3810664"/>
            <a:ext cx="11273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Model with high bias pays very little attention to the training data and oversimplifies the model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602AD-3325-B958-57D9-45CF408B6B2D}"/>
              </a:ext>
            </a:extLst>
          </p:cNvPr>
          <p:cNvSpPr txBox="1"/>
          <p:nvPr/>
        </p:nvSpPr>
        <p:spPr>
          <a:xfrm>
            <a:off x="459202" y="2679953"/>
            <a:ext cx="11221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2400" dirty="0"/>
              <a:t>When a model has poor performance both on the training and testing data means high bias because of the simple model, indicating </a:t>
            </a:r>
            <a:r>
              <a:rPr lang="en-PH" sz="2400" b="1" dirty="0">
                <a:solidFill>
                  <a:srgbClr val="0070C0"/>
                </a:solidFill>
              </a:rPr>
              <a:t>underfitting</a:t>
            </a:r>
            <a:r>
              <a:rPr lang="en-P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7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Bias and Variance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19C4E-2909-51F9-0E16-F47B5931CC07}"/>
              </a:ext>
            </a:extLst>
          </p:cNvPr>
          <p:cNvSpPr txBox="1"/>
          <p:nvPr/>
        </p:nvSpPr>
        <p:spPr>
          <a:xfrm>
            <a:off x="533766" y="1773430"/>
            <a:ext cx="11169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2400" b="1" dirty="0">
                <a:solidFill>
                  <a:srgbClr val="00B050"/>
                </a:solidFill>
              </a:rPr>
              <a:t>Variance</a:t>
            </a:r>
            <a:r>
              <a:rPr lang="en-PH" sz="2400" dirty="0"/>
              <a:t> is the amount by which the performance of a predictive model changes when it is trained on different subsets of the training data.  </a:t>
            </a:r>
          </a:p>
          <a:p>
            <a:pPr algn="l" fontAlgn="base"/>
            <a:endParaRPr lang="en-PH" sz="2400" dirty="0"/>
          </a:p>
          <a:p>
            <a:pPr algn="l" fontAlgn="base"/>
            <a:r>
              <a:rPr lang="en-PH" sz="2400" dirty="0"/>
              <a:t>It is a measure of how much it can adjust on a new subset of the training dataset.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6E1CF-8757-6674-437E-ABAFF0194335}"/>
              </a:ext>
            </a:extLst>
          </p:cNvPr>
          <p:cNvSpPr txBox="1"/>
          <p:nvPr/>
        </p:nvSpPr>
        <p:spPr>
          <a:xfrm>
            <a:off x="556158" y="3571826"/>
            <a:ext cx="111244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PH" sz="2400" dirty="0"/>
              <a:t>High variance occurs when a model </a:t>
            </a:r>
            <a:r>
              <a:rPr lang="en-PH" sz="2400" b="1" dirty="0">
                <a:solidFill>
                  <a:srgbClr val="0070C0"/>
                </a:solidFill>
              </a:rPr>
              <a:t>learns the training data’s noise rather than the underlying pattern</a:t>
            </a:r>
            <a:r>
              <a:rPr lang="en-PH" sz="2400" dirty="0"/>
              <a:t>. </a:t>
            </a:r>
          </a:p>
          <a:p>
            <a:pPr algn="l" fontAlgn="base"/>
            <a:endParaRPr lang="en-PH" sz="2400" dirty="0"/>
          </a:p>
          <a:p>
            <a:pPr algn="l" fontAlgn="base"/>
            <a:r>
              <a:rPr lang="en-PH" sz="2400" dirty="0"/>
              <a:t>As a result, the model performs well on the training data but poorly on the testing data, indicating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858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Overfitting?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D4BE-A1FC-8F6C-1511-07A467294779}"/>
              </a:ext>
            </a:extLst>
          </p:cNvPr>
          <p:cNvSpPr txBox="1"/>
          <p:nvPr/>
        </p:nvSpPr>
        <p:spPr>
          <a:xfrm>
            <a:off x="459203" y="1480090"/>
            <a:ext cx="11273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Overfitting is an undesirable machine learning behavior that occurs when the machine learning model gives accurate predictions for training data but not for new data. </a:t>
            </a:r>
            <a:endParaRPr lang="en-US" sz="2400" dirty="0"/>
          </a:p>
        </p:txBody>
      </p:sp>
      <p:pic>
        <p:nvPicPr>
          <p:cNvPr id="9" name="Picture 8" descr="A diagram of values and values&#10;&#10;Description automatically generated">
            <a:extLst>
              <a:ext uri="{FF2B5EF4-FFF2-40B4-BE49-F238E27FC236}">
                <a16:creationId xmlns:a16="http://schemas.microsoft.com/office/drawing/2014/main" id="{4C3EC320-AE9B-5A60-7B80-E7FC9EFFE5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/>
          <a:stretch/>
        </p:blipFill>
        <p:spPr>
          <a:xfrm>
            <a:off x="1215259" y="2507470"/>
            <a:ext cx="9806266" cy="34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Why does overfitting occur?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D4BE-A1FC-8F6C-1511-07A467294779}"/>
              </a:ext>
            </a:extLst>
          </p:cNvPr>
          <p:cNvSpPr txBox="1"/>
          <p:nvPr/>
        </p:nvSpPr>
        <p:spPr>
          <a:xfrm>
            <a:off x="459203" y="1480090"/>
            <a:ext cx="112735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The </a:t>
            </a:r>
            <a:r>
              <a:rPr lang="en-PH" sz="2400" b="1" dirty="0">
                <a:solidFill>
                  <a:srgbClr val="0070C0"/>
                </a:solidFill>
              </a:rPr>
              <a:t>training data size is too small </a:t>
            </a:r>
            <a:r>
              <a:rPr lang="en-PH" sz="2400" dirty="0"/>
              <a:t>and does not contain enough data samples to accurately represent all possible input data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The training data </a:t>
            </a:r>
            <a:r>
              <a:rPr lang="en-PH" sz="2400" b="1" dirty="0">
                <a:solidFill>
                  <a:srgbClr val="0070C0"/>
                </a:solidFill>
              </a:rPr>
              <a:t>contains large amounts of irrelevant information</a:t>
            </a:r>
            <a:r>
              <a:rPr lang="en-PH" sz="2400" dirty="0"/>
              <a:t>, called </a:t>
            </a:r>
            <a:r>
              <a:rPr lang="en-PH" sz="2400" b="1" dirty="0">
                <a:solidFill>
                  <a:srgbClr val="7030A0"/>
                </a:solidFill>
              </a:rPr>
              <a:t>noisy data</a:t>
            </a:r>
            <a:r>
              <a:rPr lang="en-PH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The model </a:t>
            </a:r>
            <a:r>
              <a:rPr lang="en-PH" sz="2400" b="1" dirty="0">
                <a:solidFill>
                  <a:srgbClr val="0070C0"/>
                </a:solidFill>
              </a:rPr>
              <a:t>trains for too long </a:t>
            </a:r>
            <a:r>
              <a:rPr lang="en-PH" sz="2400" dirty="0"/>
              <a:t>on a single sample set of data.</a:t>
            </a:r>
          </a:p>
          <a:p>
            <a:endParaRPr lang="en-P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The </a:t>
            </a:r>
            <a:r>
              <a:rPr lang="en-PH" sz="2400" b="1" dirty="0">
                <a:solidFill>
                  <a:srgbClr val="0070C0"/>
                </a:solidFill>
              </a:rPr>
              <a:t>model complexity is high </a:t>
            </a:r>
            <a:r>
              <a:rPr lang="en-PH" sz="2400" dirty="0"/>
              <a:t>(e.g. </a:t>
            </a:r>
            <a:r>
              <a:rPr lang="en-PH" sz="2400" i="1" dirty="0"/>
              <a:t>too many neurons, too many hidden layers</a:t>
            </a:r>
            <a:r>
              <a:rPr lang="en-PH" sz="2400" dirty="0"/>
              <a:t>), so it learns the noise within the training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0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to reduce overfitting?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D4BE-A1FC-8F6C-1511-07A467294779}"/>
              </a:ext>
            </a:extLst>
          </p:cNvPr>
          <p:cNvSpPr txBox="1"/>
          <p:nvPr/>
        </p:nvSpPr>
        <p:spPr>
          <a:xfrm>
            <a:off x="898526" y="4231027"/>
            <a:ext cx="379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Regularization by dropout</a:t>
            </a:r>
          </a:p>
        </p:txBody>
      </p:sp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33BA2FD4-59B3-5E67-6FA6-BA92EC8C5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49" y="2138138"/>
            <a:ext cx="2921000" cy="170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6C452-832F-E090-6D89-E6FD46B0E1E5}"/>
              </a:ext>
            </a:extLst>
          </p:cNvPr>
          <p:cNvSpPr txBox="1"/>
          <p:nvPr/>
        </p:nvSpPr>
        <p:spPr>
          <a:xfrm>
            <a:off x="6338170" y="4245356"/>
            <a:ext cx="4258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Regularization by early stopping</a:t>
            </a:r>
            <a:endParaRPr lang="en-US" sz="2400" b="1" dirty="0"/>
          </a:p>
        </p:txBody>
      </p:sp>
      <p:pic>
        <p:nvPicPr>
          <p:cNvPr id="12" name="Picture 11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7F7BFA3-D34D-B9BE-6E98-A8329375A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09" y="1642936"/>
            <a:ext cx="4178710" cy="2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124465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Dropout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BD6952-1062-89B7-92DF-AC7DD8CF2A4A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6181709" y="1737468"/>
            <a:ext cx="2599435" cy="108862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8A0FB9-4E62-AC2D-0251-FB41F9AF2261}"/>
              </a:ext>
            </a:extLst>
          </p:cNvPr>
          <p:cNvSpPr/>
          <p:nvPr/>
        </p:nvSpPr>
        <p:spPr>
          <a:xfrm>
            <a:off x="5497307" y="1378712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AC633C-C33E-789C-F5DB-BD6005AA9F92}"/>
              </a:ext>
            </a:extLst>
          </p:cNvPr>
          <p:cNvSpPr/>
          <p:nvPr/>
        </p:nvSpPr>
        <p:spPr>
          <a:xfrm>
            <a:off x="5519219" y="2557990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A8C80-5977-87BE-E301-9C99DE35D04B}"/>
              </a:ext>
            </a:extLst>
          </p:cNvPr>
          <p:cNvSpPr/>
          <p:nvPr/>
        </p:nvSpPr>
        <p:spPr>
          <a:xfrm>
            <a:off x="8781144" y="3760961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BE128-981B-A5BC-9F31-EB55F3E079E0}"/>
              </a:ext>
            </a:extLst>
          </p:cNvPr>
          <p:cNvSpPr txBox="1"/>
          <p:nvPr/>
        </p:nvSpPr>
        <p:spPr>
          <a:xfrm>
            <a:off x="9123345" y="2967494"/>
            <a:ext cx="254059" cy="37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983A18-DAC7-042E-52E5-720E600D28F1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3455639" y="1737468"/>
            <a:ext cx="2041668" cy="190618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3FEE049-E58F-94BE-8C84-A76988DDB725}"/>
              </a:ext>
            </a:extLst>
          </p:cNvPr>
          <p:cNvSpPr/>
          <p:nvPr/>
        </p:nvSpPr>
        <p:spPr>
          <a:xfrm>
            <a:off x="2771237" y="3284898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43BE10-2E16-7FF1-DD9E-2DD57B8F37C1}"/>
              </a:ext>
            </a:extLst>
          </p:cNvPr>
          <p:cNvSpPr/>
          <p:nvPr/>
        </p:nvSpPr>
        <p:spPr>
          <a:xfrm>
            <a:off x="2771237" y="1771245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E52501-E0EA-3928-7174-C74CBDEA43D0}"/>
              </a:ext>
            </a:extLst>
          </p:cNvPr>
          <p:cNvSpPr/>
          <p:nvPr/>
        </p:nvSpPr>
        <p:spPr>
          <a:xfrm>
            <a:off x="2771237" y="4803953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6A630A-F803-AD89-0BC6-9409B54B468A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3455639" y="1737468"/>
            <a:ext cx="2041668" cy="3925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EA371-18C6-BFF6-67B1-9A2F1CB1F5DB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3455639" y="2916746"/>
            <a:ext cx="2063580" cy="22459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F77459-3A6C-D0CF-FAFE-E8BAD3A8157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500164" y="1737468"/>
            <a:ext cx="1997143" cy="337241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8D9132-DFCC-C168-A407-CACC7C786D2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3455639" y="2130001"/>
            <a:ext cx="2063580" cy="7867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3C287B-6A6A-FEED-DF8A-D4FD18D0703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3455639" y="2916746"/>
            <a:ext cx="2063580" cy="72690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043A0DA-50F2-EE5E-D8AB-5E953A17B797}"/>
              </a:ext>
            </a:extLst>
          </p:cNvPr>
          <p:cNvSpPr/>
          <p:nvPr/>
        </p:nvSpPr>
        <p:spPr>
          <a:xfrm>
            <a:off x="8781144" y="2467338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F8851C-C10D-C708-7D7E-F26EC56135F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203621" y="2916746"/>
            <a:ext cx="2577523" cy="120297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urved Connector 97">
            <a:extLst>
              <a:ext uri="{FF2B5EF4-FFF2-40B4-BE49-F238E27FC236}">
                <a16:creationId xmlns:a16="http://schemas.microsoft.com/office/drawing/2014/main" id="{BED5477A-58DD-0188-E783-08C4DE1905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57345" y="2693549"/>
            <a:ext cx="332000" cy="307929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98">
            <a:extLst>
              <a:ext uri="{FF2B5EF4-FFF2-40B4-BE49-F238E27FC236}">
                <a16:creationId xmlns:a16="http://schemas.microsoft.com/office/drawing/2014/main" id="{3F60D349-3179-B3A0-DE90-3F892A2B6F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57344" y="3962756"/>
            <a:ext cx="332000" cy="307929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A35FB-8715-3AAD-DFF8-F839EBACAAA9}"/>
                  </a:ext>
                </a:extLst>
              </p:cNvPr>
              <p:cNvSpPr txBox="1"/>
              <p:nvPr/>
            </p:nvSpPr>
            <p:spPr>
              <a:xfrm>
                <a:off x="8940702" y="2045107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A35FB-8715-3AAD-DFF8-F839EBAC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02" y="2045107"/>
                <a:ext cx="365284" cy="37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916CCE-12EF-F544-336C-753F430135CB}"/>
                  </a:ext>
                </a:extLst>
              </p:cNvPr>
              <p:cNvSpPr txBox="1"/>
              <p:nvPr/>
            </p:nvSpPr>
            <p:spPr>
              <a:xfrm>
                <a:off x="8936525" y="3360233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916CCE-12EF-F544-336C-753F43013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525" y="3360233"/>
                <a:ext cx="365284" cy="37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6CE47C-F318-5A35-0213-BFCBC3410B2D}"/>
                  </a:ext>
                </a:extLst>
              </p:cNvPr>
              <p:cNvSpPr txBox="1"/>
              <p:nvPr/>
            </p:nvSpPr>
            <p:spPr>
              <a:xfrm>
                <a:off x="5671672" y="1053236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56CE47C-F318-5A35-0213-BFCBC341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2" y="1053236"/>
                <a:ext cx="365284" cy="37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A2DC81-EEE0-5465-B8BD-47BB419DFB57}"/>
                  </a:ext>
                </a:extLst>
              </p:cNvPr>
              <p:cNvSpPr txBox="1"/>
              <p:nvPr/>
            </p:nvSpPr>
            <p:spPr>
              <a:xfrm>
                <a:off x="5671672" y="3587891"/>
                <a:ext cx="3652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A2DC81-EEE0-5465-B8BD-47BB419DF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2" y="3587891"/>
                <a:ext cx="365284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601732-961E-94D2-6419-C39B0342286D}"/>
                  </a:ext>
                </a:extLst>
              </p:cNvPr>
              <p:cNvSpPr txBox="1"/>
              <p:nvPr/>
            </p:nvSpPr>
            <p:spPr>
              <a:xfrm>
                <a:off x="2901986" y="2877342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601732-961E-94D2-6419-C39B0342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86" y="2877342"/>
                <a:ext cx="365284" cy="371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EFD5B6-EE91-64B3-5978-34BE73734AAF}"/>
                  </a:ext>
                </a:extLst>
              </p:cNvPr>
              <p:cNvSpPr txBox="1"/>
              <p:nvPr/>
            </p:nvSpPr>
            <p:spPr>
              <a:xfrm>
                <a:off x="2901986" y="4369241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EFD5B6-EE91-64B3-5978-34BE7373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86" y="4369241"/>
                <a:ext cx="365284" cy="371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DF28B-CC53-BEF2-C8DA-CD5696D7E117}"/>
                  </a:ext>
                </a:extLst>
              </p:cNvPr>
              <p:cNvSpPr txBox="1"/>
              <p:nvPr/>
            </p:nvSpPr>
            <p:spPr>
              <a:xfrm>
                <a:off x="2901986" y="1336533"/>
                <a:ext cx="365284" cy="37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DF28B-CC53-BEF2-C8DA-CD5696D7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86" y="1336533"/>
                <a:ext cx="365284" cy="371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42D16E-E0DD-8F66-326E-2D37BD50CC4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6203621" y="2826094"/>
            <a:ext cx="2577523" cy="9065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E12651-1D09-A5AF-C7F9-D9501D46CDE0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6081481" y="1991147"/>
            <a:ext cx="2699663" cy="212857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CCAD598-ADEF-7588-7336-68B867A74E21}"/>
              </a:ext>
            </a:extLst>
          </p:cNvPr>
          <p:cNvSpPr/>
          <p:nvPr/>
        </p:nvSpPr>
        <p:spPr>
          <a:xfrm>
            <a:off x="5519219" y="3982928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BCCEF6-9F9A-FCB1-2F51-AB46424BDA84}"/>
              </a:ext>
            </a:extLst>
          </p:cNvPr>
          <p:cNvSpPr/>
          <p:nvPr/>
        </p:nvSpPr>
        <p:spPr>
          <a:xfrm>
            <a:off x="5519219" y="5257993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4E69C9-CC42-3798-639C-6C5EF350DDC7}"/>
                  </a:ext>
                </a:extLst>
              </p:cNvPr>
              <p:cNvSpPr txBox="1"/>
              <p:nvPr/>
            </p:nvSpPr>
            <p:spPr>
              <a:xfrm>
                <a:off x="5656866" y="2254634"/>
                <a:ext cx="3652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4E69C9-CC42-3798-639C-6C5EF350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66" y="2254634"/>
                <a:ext cx="365284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C2F065-48F2-965B-FDE7-9BB1BEA11A66}"/>
                  </a:ext>
                </a:extLst>
              </p:cNvPr>
              <p:cNvSpPr txBox="1"/>
              <p:nvPr/>
            </p:nvSpPr>
            <p:spPr>
              <a:xfrm>
                <a:off x="5671672" y="4911662"/>
                <a:ext cx="3652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5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CC2F065-48F2-965B-FDE7-9BB1BEA1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2" y="4911662"/>
                <a:ext cx="365284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A0DFE0-9F09-45FD-4AF0-7F971F96C978}"/>
              </a:ext>
            </a:extLst>
          </p:cNvPr>
          <p:cNvCxnSpPr>
            <a:cxnSpLocks/>
            <a:stCxn id="17" idx="6"/>
            <a:endCxn id="50" idx="1"/>
          </p:cNvCxnSpPr>
          <p:nvPr/>
        </p:nvCxnSpPr>
        <p:spPr>
          <a:xfrm>
            <a:off x="3455639" y="5162709"/>
            <a:ext cx="2163808" cy="20036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36DF76-96E0-F8E5-BBA1-6FFD15F60153}"/>
              </a:ext>
            </a:extLst>
          </p:cNvPr>
          <p:cNvCxnSpPr>
            <a:cxnSpLocks/>
            <a:stCxn id="15" idx="6"/>
            <a:endCxn id="50" idx="2"/>
          </p:cNvCxnSpPr>
          <p:nvPr/>
        </p:nvCxnSpPr>
        <p:spPr>
          <a:xfrm>
            <a:off x="3455639" y="3643654"/>
            <a:ext cx="2063580" cy="197309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79B1C7-0ED3-4517-2CDE-FCDD054FC9D9}"/>
              </a:ext>
            </a:extLst>
          </p:cNvPr>
          <p:cNvCxnSpPr>
            <a:cxnSpLocks/>
            <a:stCxn id="15" idx="6"/>
            <a:endCxn id="49" idx="2"/>
          </p:cNvCxnSpPr>
          <p:nvPr/>
        </p:nvCxnSpPr>
        <p:spPr>
          <a:xfrm>
            <a:off x="3455639" y="3643654"/>
            <a:ext cx="2063580" cy="6980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637927-8EB6-7738-9259-5EAF19F40CA1}"/>
              </a:ext>
            </a:extLst>
          </p:cNvPr>
          <p:cNvCxnSpPr>
            <a:cxnSpLocks/>
            <a:stCxn id="16" idx="6"/>
            <a:endCxn id="49" idx="2"/>
          </p:cNvCxnSpPr>
          <p:nvPr/>
        </p:nvCxnSpPr>
        <p:spPr>
          <a:xfrm>
            <a:off x="3455639" y="2130001"/>
            <a:ext cx="2063580" cy="221168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14D303-F1CA-756D-8177-C727467A4FB9}"/>
              </a:ext>
            </a:extLst>
          </p:cNvPr>
          <p:cNvCxnSpPr>
            <a:cxnSpLocks/>
            <a:stCxn id="16" idx="6"/>
            <a:endCxn id="50" idx="2"/>
          </p:cNvCxnSpPr>
          <p:nvPr/>
        </p:nvCxnSpPr>
        <p:spPr>
          <a:xfrm>
            <a:off x="3455639" y="2130001"/>
            <a:ext cx="2063580" cy="348674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D1458F-134C-300D-8089-1517E0D35497}"/>
              </a:ext>
            </a:extLst>
          </p:cNvPr>
          <p:cNvCxnSpPr>
            <a:cxnSpLocks/>
            <a:stCxn id="49" idx="6"/>
            <a:endCxn id="11" idx="2"/>
          </p:cNvCxnSpPr>
          <p:nvPr/>
        </p:nvCxnSpPr>
        <p:spPr>
          <a:xfrm flipV="1">
            <a:off x="6203621" y="4119717"/>
            <a:ext cx="2577523" cy="22196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556F0B0-45EA-7171-F23C-51FD8786DC6C}"/>
              </a:ext>
            </a:extLst>
          </p:cNvPr>
          <p:cNvCxnSpPr>
            <a:cxnSpLocks/>
            <a:stCxn id="49" idx="6"/>
            <a:endCxn id="23" idx="2"/>
          </p:cNvCxnSpPr>
          <p:nvPr/>
        </p:nvCxnSpPr>
        <p:spPr>
          <a:xfrm flipV="1">
            <a:off x="6203621" y="2826094"/>
            <a:ext cx="2577523" cy="151559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49D45E-62FD-8F9D-0E3E-1AF35054E38C}"/>
              </a:ext>
            </a:extLst>
          </p:cNvPr>
          <p:cNvCxnSpPr>
            <a:cxnSpLocks/>
            <a:stCxn id="50" idx="6"/>
            <a:endCxn id="23" idx="2"/>
          </p:cNvCxnSpPr>
          <p:nvPr/>
        </p:nvCxnSpPr>
        <p:spPr>
          <a:xfrm flipV="1">
            <a:off x="6203621" y="2826094"/>
            <a:ext cx="2577523" cy="27906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AC5388-E41D-9742-BC2E-872718A49BFD}"/>
              </a:ext>
            </a:extLst>
          </p:cNvPr>
          <p:cNvCxnSpPr>
            <a:cxnSpLocks/>
            <a:stCxn id="50" idx="6"/>
            <a:endCxn id="11" idx="2"/>
          </p:cNvCxnSpPr>
          <p:nvPr/>
        </p:nvCxnSpPr>
        <p:spPr>
          <a:xfrm flipV="1">
            <a:off x="6203621" y="4119717"/>
            <a:ext cx="2577523" cy="149703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3890</TotalTime>
  <Words>537</Words>
  <Application>Microsoft Macintosh PowerPoint</Application>
  <PresentationFormat>Widescreen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Neural Networks in Practice: Overfitting</vt:lpstr>
      <vt:lpstr>Outline</vt:lpstr>
      <vt:lpstr>Introduction</vt:lpstr>
      <vt:lpstr>Bias and Variance</vt:lpstr>
      <vt:lpstr>Bias and Variance</vt:lpstr>
      <vt:lpstr>What is Overfitting?</vt:lpstr>
      <vt:lpstr>Why does overfitting occur?</vt:lpstr>
      <vt:lpstr>How to reduce overfitting?</vt:lpstr>
      <vt:lpstr>Dropout</vt:lpstr>
      <vt:lpstr>PowerPoint Presentation</vt:lpstr>
      <vt:lpstr>Early Stopping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686</cp:revision>
  <dcterms:created xsi:type="dcterms:W3CDTF">2022-05-11T03:47:05Z</dcterms:created>
  <dcterms:modified xsi:type="dcterms:W3CDTF">2024-04-25T05:14:05Z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