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0" autoAdjust="0"/>
    <p:restoredTop sz="93619" autoAdjust="0"/>
  </p:normalViewPr>
  <p:slideViewPr>
    <p:cSldViewPr snapToGrid="0">
      <p:cViewPr varScale="1">
        <p:scale>
          <a:sx n="150" d="100"/>
          <a:sy n="150" d="100"/>
        </p:scale>
        <p:origin x="61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try to code a program, especially a complicated program. It is really helpful to organize your thoughts, organize the process, organize the pattern of how you are going to get the outcome that you 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0912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1/24/24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b="1" dirty="0"/>
              <a:t>Flowchart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Jr.</a:t>
            </a:r>
            <a:br>
              <a:rPr lang="en-PH" sz="2000" dirty="0"/>
            </a:br>
            <a:br>
              <a:rPr lang="en-PH" sz="2000" dirty="0"/>
            </a:br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CCINCOML</a:t>
            </a:r>
            <a:r>
              <a:rPr lang="en-PH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What is a Flowchart?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290E7FE-5B97-1120-D5B2-956302F6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107" y="1168808"/>
            <a:ext cx="10249786" cy="4520383"/>
          </a:xfrm>
        </p:spPr>
        <p:txBody>
          <a:bodyPr>
            <a:noAutofit/>
          </a:bodyPr>
          <a:lstStyle/>
          <a:p>
            <a:pPr algn="l"/>
            <a:r>
              <a:rPr lang="en-PH" dirty="0"/>
              <a:t>A </a:t>
            </a:r>
            <a:r>
              <a:rPr lang="en-PH" b="1" dirty="0">
                <a:solidFill>
                  <a:srgbClr val="00B050"/>
                </a:solidFill>
              </a:rPr>
              <a:t>flowchart</a:t>
            </a:r>
            <a:r>
              <a:rPr lang="en-PH" dirty="0"/>
              <a:t> is a diagram that depicts a </a:t>
            </a:r>
            <a:r>
              <a:rPr lang="en-PH" b="1" dirty="0">
                <a:solidFill>
                  <a:srgbClr val="00B0F0"/>
                </a:solidFill>
              </a:rPr>
              <a:t>process</a:t>
            </a:r>
            <a:r>
              <a:rPr lang="en-PH" dirty="0"/>
              <a:t>, </a:t>
            </a:r>
            <a:r>
              <a:rPr lang="en-PH" b="1" dirty="0">
                <a:solidFill>
                  <a:srgbClr val="00B0F0"/>
                </a:solidFill>
              </a:rPr>
              <a:t>system</a:t>
            </a:r>
            <a:r>
              <a:rPr lang="en-PH" dirty="0"/>
              <a:t> or computer </a:t>
            </a:r>
            <a:r>
              <a:rPr lang="en-PH" b="1" dirty="0">
                <a:solidFill>
                  <a:srgbClr val="00B0F0"/>
                </a:solidFill>
              </a:rPr>
              <a:t>algorithm</a:t>
            </a:r>
            <a:r>
              <a:rPr lang="en-PH" dirty="0"/>
              <a:t>.</a:t>
            </a:r>
          </a:p>
          <a:p>
            <a:pPr algn="l"/>
            <a:endParaRPr lang="en-PH" dirty="0"/>
          </a:p>
          <a:p>
            <a:pPr algn="l"/>
            <a:r>
              <a:rPr lang="en-PH" dirty="0"/>
              <a:t>They are widely used in multiple fields to document, study, plan, improve and communicate often complex processes in clear, easy-to-understand diagrams.</a:t>
            </a:r>
          </a:p>
          <a:p>
            <a:pPr algn="l"/>
            <a:endParaRPr lang="en-PH" dirty="0"/>
          </a:p>
          <a:p>
            <a:pPr algn="l"/>
            <a:r>
              <a:rPr lang="en-PH" dirty="0"/>
              <a:t>Flowcharts use </a:t>
            </a:r>
            <a:r>
              <a:rPr lang="en-PH" b="1" dirty="0">
                <a:solidFill>
                  <a:srgbClr val="00B0F0"/>
                </a:solidFill>
              </a:rPr>
              <a:t>rectangles</a:t>
            </a:r>
            <a:r>
              <a:rPr lang="en-PH" dirty="0"/>
              <a:t>, </a:t>
            </a:r>
            <a:r>
              <a:rPr lang="en-PH" b="1" dirty="0">
                <a:solidFill>
                  <a:srgbClr val="00B0F0"/>
                </a:solidFill>
              </a:rPr>
              <a:t>ovals</a:t>
            </a:r>
            <a:r>
              <a:rPr lang="en-PH" dirty="0"/>
              <a:t>, </a:t>
            </a:r>
            <a:r>
              <a:rPr lang="en-PH" b="1" dirty="0">
                <a:solidFill>
                  <a:srgbClr val="00B0F0"/>
                </a:solidFill>
              </a:rPr>
              <a:t>diamonds</a:t>
            </a:r>
            <a:r>
              <a:rPr lang="en-PH" dirty="0"/>
              <a:t> and potentially numerous other shapes to define the type of step, along with connecting </a:t>
            </a:r>
            <a:r>
              <a:rPr lang="en-PH" b="1" dirty="0">
                <a:solidFill>
                  <a:srgbClr val="00B0F0"/>
                </a:solidFill>
              </a:rPr>
              <a:t>arrows</a:t>
            </a:r>
            <a:r>
              <a:rPr lang="en-PH" dirty="0"/>
              <a:t> to define flow and sequence</a:t>
            </a:r>
          </a:p>
        </p:txBody>
      </p:sp>
    </p:spTree>
    <p:extLst>
      <p:ext uri="{BB962C8B-B14F-4D97-AF65-F5344CB8AC3E}">
        <p14:creationId xmlns:p14="http://schemas.microsoft.com/office/powerpoint/2010/main" val="53893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E766F1B-B1AD-B052-C2AF-7FC5E1E3AE43}"/>
              </a:ext>
            </a:extLst>
          </p:cNvPr>
          <p:cNvSpPr/>
          <p:nvPr/>
        </p:nvSpPr>
        <p:spPr>
          <a:xfrm>
            <a:off x="5332120" y="376892"/>
            <a:ext cx="1365262" cy="670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Leave Home</a:t>
            </a:r>
          </a:p>
        </p:txBody>
      </p:sp>
      <p:sp>
        <p:nvSpPr>
          <p:cNvPr id="12" name="Data 11">
            <a:extLst>
              <a:ext uri="{FF2B5EF4-FFF2-40B4-BE49-F238E27FC236}">
                <a16:creationId xmlns:a16="http://schemas.microsoft.com/office/drawing/2014/main" id="{B670D83C-0AAB-534B-028E-F6B6A405E048}"/>
              </a:ext>
            </a:extLst>
          </p:cNvPr>
          <p:cNvSpPr/>
          <p:nvPr/>
        </p:nvSpPr>
        <p:spPr>
          <a:xfrm>
            <a:off x="5479019" y="1472635"/>
            <a:ext cx="1071463" cy="895484"/>
          </a:xfrm>
          <a:prstGeom prst="flowChartInputOutp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Check Time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3BF3D2DD-38F9-7A2D-DB3F-A2743F3A9C53}"/>
              </a:ext>
            </a:extLst>
          </p:cNvPr>
          <p:cNvSpPr/>
          <p:nvPr/>
        </p:nvSpPr>
        <p:spPr>
          <a:xfrm>
            <a:off x="5232011" y="2793490"/>
            <a:ext cx="1565479" cy="1349452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Are you late?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D752BF-A174-2507-8AE5-43066E7EF4B5}"/>
              </a:ext>
            </a:extLst>
          </p:cNvPr>
          <p:cNvSpPr/>
          <p:nvPr/>
        </p:nvSpPr>
        <p:spPr>
          <a:xfrm>
            <a:off x="2999858" y="3909732"/>
            <a:ext cx="1680100" cy="7487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Take Bus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7A3561-E38F-6DAB-A287-F777B2055CD1}"/>
              </a:ext>
            </a:extLst>
          </p:cNvPr>
          <p:cNvSpPr/>
          <p:nvPr/>
        </p:nvSpPr>
        <p:spPr>
          <a:xfrm>
            <a:off x="7512041" y="3909732"/>
            <a:ext cx="1680100" cy="7487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Take LRT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F3B08CF-8728-53F9-2384-2DA3A5FBFE43}"/>
              </a:ext>
            </a:extLst>
          </p:cNvPr>
          <p:cNvSpPr/>
          <p:nvPr/>
        </p:nvSpPr>
        <p:spPr>
          <a:xfrm>
            <a:off x="5332120" y="5630437"/>
            <a:ext cx="1365262" cy="6703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Reach NU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970D92-85C2-DF70-2350-54526989E3D5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>
            <a:off x="6014751" y="1047265"/>
            <a:ext cx="0" cy="425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F0926E-AADE-BDCA-A9D7-52A6EAE5E776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6014751" y="2368119"/>
            <a:ext cx="0" cy="425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0472BCD-A148-6DB3-AE02-FFCBA7D162E6}"/>
              </a:ext>
            </a:extLst>
          </p:cNvPr>
          <p:cNvCxnSpPr>
            <a:cxnSpLocks/>
            <a:stCxn id="13" idx="1"/>
            <a:endCxn id="14" idx="0"/>
          </p:cNvCxnSpPr>
          <p:nvPr/>
        </p:nvCxnSpPr>
        <p:spPr>
          <a:xfrm rot="10800000" flipV="1">
            <a:off x="3839908" y="3468216"/>
            <a:ext cx="1392104" cy="44151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DDBE57EC-D58D-82A2-EA09-0784B14CAA19}"/>
              </a:ext>
            </a:extLst>
          </p:cNvPr>
          <p:cNvCxnSpPr>
            <a:cxnSpLocks/>
            <a:stCxn id="13" idx="3"/>
            <a:endCxn id="15" idx="0"/>
          </p:cNvCxnSpPr>
          <p:nvPr/>
        </p:nvCxnSpPr>
        <p:spPr>
          <a:xfrm>
            <a:off x="6797491" y="3468216"/>
            <a:ext cx="1554601" cy="44151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B5D051B-05CB-77B4-BE53-A40A45F7B7DC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16200000" flipH="1">
            <a:off x="4441341" y="4057027"/>
            <a:ext cx="971976" cy="2174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20946CA7-7AE5-875F-299A-38E507EBFD46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5400000">
            <a:off x="6697433" y="3975779"/>
            <a:ext cx="971976" cy="23373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00D8BB0-3838-5F75-0BE1-C977B987A793}"/>
              </a:ext>
            </a:extLst>
          </p:cNvPr>
          <p:cNvSpPr txBox="1"/>
          <p:nvPr/>
        </p:nvSpPr>
        <p:spPr>
          <a:xfrm>
            <a:off x="7327309" y="3025791"/>
            <a:ext cx="52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1DF5C5-D0E1-550B-4331-026B9709D12E}"/>
              </a:ext>
            </a:extLst>
          </p:cNvPr>
          <p:cNvSpPr txBox="1"/>
          <p:nvPr/>
        </p:nvSpPr>
        <p:spPr>
          <a:xfrm>
            <a:off x="4275313" y="3025791"/>
            <a:ext cx="52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88820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11AE7F6-8947-0850-943B-BBCEB790E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608836"/>
              </p:ext>
            </p:extLst>
          </p:nvPr>
        </p:nvGraphicFramePr>
        <p:xfrm>
          <a:off x="609600" y="345657"/>
          <a:ext cx="10972800" cy="577425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621970117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472406845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312654290"/>
                    </a:ext>
                  </a:extLst>
                </a:gridCol>
              </a:tblGrid>
              <a:tr h="962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Symbol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0317199"/>
                  </a:ext>
                </a:extLst>
              </a:tr>
              <a:tr h="9623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Flow 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the flow of logic by connecting symbols.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5604165"/>
                  </a:ext>
                </a:extLst>
              </a:tr>
              <a:tr h="9623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Terminal (Stop/Start)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the start and the end of a flowchart.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632874"/>
                  </a:ext>
                </a:extLst>
              </a:tr>
              <a:tr h="9623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Input/Output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for input and output operation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923172"/>
                  </a:ext>
                </a:extLst>
              </a:tr>
              <a:tr h="9623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 Instruction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for arithmetic operations and data-manipulations.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905939"/>
                  </a:ext>
                </a:extLst>
              </a:tr>
              <a:tr h="9623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for decision making between two or more alternatives.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307604"/>
                  </a:ext>
                </a:extLst>
              </a:tr>
            </a:tbl>
          </a:graphicData>
        </a:graphic>
      </p:graphicFrame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523F6BE-4A6E-0029-4279-CAF5DFE5B5C0}"/>
              </a:ext>
            </a:extLst>
          </p:cNvPr>
          <p:cNvSpPr/>
          <p:nvPr/>
        </p:nvSpPr>
        <p:spPr>
          <a:xfrm>
            <a:off x="1637619" y="2410193"/>
            <a:ext cx="1329267" cy="64346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Rounded Rectangle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901142-2A92-C766-B00B-9597E924D714}"/>
              </a:ext>
            </a:extLst>
          </p:cNvPr>
          <p:cNvSpPr/>
          <p:nvPr/>
        </p:nvSpPr>
        <p:spPr>
          <a:xfrm>
            <a:off x="1632342" y="4314764"/>
            <a:ext cx="1025939" cy="7523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Rectangle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8300E3C9-176C-D24C-FE56-5404132BE961}"/>
              </a:ext>
            </a:extLst>
          </p:cNvPr>
          <p:cNvSpPr/>
          <p:nvPr/>
        </p:nvSpPr>
        <p:spPr>
          <a:xfrm>
            <a:off x="1468701" y="5239382"/>
            <a:ext cx="1639615" cy="880531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Rhombus</a:t>
            </a:r>
          </a:p>
        </p:txBody>
      </p:sp>
      <p:sp>
        <p:nvSpPr>
          <p:cNvPr id="23" name="Data 22">
            <a:extLst>
              <a:ext uri="{FF2B5EF4-FFF2-40B4-BE49-F238E27FC236}">
                <a16:creationId xmlns:a16="http://schemas.microsoft.com/office/drawing/2014/main" id="{006E021B-A070-B835-9D1C-6521B1342075}"/>
              </a:ext>
            </a:extLst>
          </p:cNvPr>
          <p:cNvSpPr/>
          <p:nvPr/>
        </p:nvSpPr>
        <p:spPr>
          <a:xfrm>
            <a:off x="1344992" y="3308054"/>
            <a:ext cx="1887034" cy="752315"/>
          </a:xfrm>
          <a:prstGeom prst="flowChartInputOutp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Parallelogram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D76F09-1EE5-382C-3E43-B592C077DCA8}"/>
              </a:ext>
            </a:extLst>
          </p:cNvPr>
          <p:cNvCxnSpPr>
            <a:cxnSpLocks/>
          </p:cNvCxnSpPr>
          <p:nvPr/>
        </p:nvCxnSpPr>
        <p:spPr>
          <a:xfrm>
            <a:off x="1632342" y="1786467"/>
            <a:ext cx="1312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96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E766F1B-B1AD-B052-C2AF-7FC5E1E3AE43}"/>
              </a:ext>
            </a:extLst>
          </p:cNvPr>
          <p:cNvSpPr/>
          <p:nvPr/>
        </p:nvSpPr>
        <p:spPr>
          <a:xfrm>
            <a:off x="5332120" y="376892"/>
            <a:ext cx="1365262" cy="67037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Start: Leave Home</a:t>
            </a:r>
          </a:p>
        </p:txBody>
      </p:sp>
      <p:sp>
        <p:nvSpPr>
          <p:cNvPr id="12" name="Data 11">
            <a:extLst>
              <a:ext uri="{FF2B5EF4-FFF2-40B4-BE49-F238E27FC236}">
                <a16:creationId xmlns:a16="http://schemas.microsoft.com/office/drawing/2014/main" id="{B670D83C-0AAB-534B-028E-F6B6A405E048}"/>
              </a:ext>
            </a:extLst>
          </p:cNvPr>
          <p:cNvSpPr/>
          <p:nvPr/>
        </p:nvSpPr>
        <p:spPr>
          <a:xfrm>
            <a:off x="5479019" y="1472635"/>
            <a:ext cx="1071463" cy="895484"/>
          </a:xfrm>
          <a:prstGeom prst="flowChartInputOutp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Input: Time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3BF3D2DD-38F9-7A2D-DB3F-A2743F3A9C53}"/>
              </a:ext>
            </a:extLst>
          </p:cNvPr>
          <p:cNvSpPr/>
          <p:nvPr/>
        </p:nvSpPr>
        <p:spPr>
          <a:xfrm>
            <a:off x="5232011" y="2793490"/>
            <a:ext cx="1565479" cy="1349452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Decision: Late or not late?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D752BF-A174-2507-8AE5-43066E7EF4B5}"/>
              </a:ext>
            </a:extLst>
          </p:cNvPr>
          <p:cNvSpPr/>
          <p:nvPr/>
        </p:nvSpPr>
        <p:spPr>
          <a:xfrm>
            <a:off x="2999858" y="3909732"/>
            <a:ext cx="1680100" cy="7487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Process Step: Take Bus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7A3561-E38F-6DAB-A287-F777B2055CD1}"/>
              </a:ext>
            </a:extLst>
          </p:cNvPr>
          <p:cNvSpPr/>
          <p:nvPr/>
        </p:nvSpPr>
        <p:spPr>
          <a:xfrm>
            <a:off x="7512041" y="3909732"/>
            <a:ext cx="1680100" cy="7487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Process Step: Take LRT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F3B08CF-8728-53F9-2384-2DA3A5FBFE43}"/>
              </a:ext>
            </a:extLst>
          </p:cNvPr>
          <p:cNvSpPr/>
          <p:nvPr/>
        </p:nvSpPr>
        <p:spPr>
          <a:xfrm>
            <a:off x="5332120" y="5630437"/>
            <a:ext cx="1365262" cy="67037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End: Reach NU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970D92-85C2-DF70-2350-54526989E3D5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>
            <a:off x="6014751" y="1047265"/>
            <a:ext cx="0" cy="425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F0926E-AADE-BDCA-A9D7-52A6EAE5E776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6014751" y="2368119"/>
            <a:ext cx="0" cy="425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0472BCD-A148-6DB3-AE02-FFCBA7D162E6}"/>
              </a:ext>
            </a:extLst>
          </p:cNvPr>
          <p:cNvCxnSpPr>
            <a:cxnSpLocks/>
            <a:stCxn id="13" idx="1"/>
            <a:endCxn id="14" idx="0"/>
          </p:cNvCxnSpPr>
          <p:nvPr/>
        </p:nvCxnSpPr>
        <p:spPr>
          <a:xfrm rot="10800000" flipV="1">
            <a:off x="3839908" y="3468216"/>
            <a:ext cx="1392104" cy="44151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DDBE57EC-D58D-82A2-EA09-0784B14CAA19}"/>
              </a:ext>
            </a:extLst>
          </p:cNvPr>
          <p:cNvCxnSpPr>
            <a:cxnSpLocks/>
            <a:stCxn id="13" idx="3"/>
            <a:endCxn id="15" idx="0"/>
          </p:cNvCxnSpPr>
          <p:nvPr/>
        </p:nvCxnSpPr>
        <p:spPr>
          <a:xfrm>
            <a:off x="6797491" y="3468216"/>
            <a:ext cx="1554601" cy="44151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B5D051B-05CB-77B4-BE53-A40A45F7B7DC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16200000" flipH="1">
            <a:off x="4441341" y="4057027"/>
            <a:ext cx="971976" cy="2174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20946CA7-7AE5-875F-299A-38E507EBFD46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5400000">
            <a:off x="6697433" y="3975779"/>
            <a:ext cx="971976" cy="23373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00D8BB0-3838-5F75-0BE1-C977B987A793}"/>
              </a:ext>
            </a:extLst>
          </p:cNvPr>
          <p:cNvSpPr txBox="1"/>
          <p:nvPr/>
        </p:nvSpPr>
        <p:spPr>
          <a:xfrm>
            <a:off x="7327309" y="3025791"/>
            <a:ext cx="52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1DF5C5-D0E1-550B-4331-026B9709D12E}"/>
              </a:ext>
            </a:extLst>
          </p:cNvPr>
          <p:cNvSpPr txBox="1"/>
          <p:nvPr/>
        </p:nvSpPr>
        <p:spPr>
          <a:xfrm>
            <a:off x="4275313" y="3025791"/>
            <a:ext cx="52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46967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Flowchart for Algorithms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290E7FE-5B97-1120-D5B2-956302F6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107" y="1168808"/>
            <a:ext cx="10249786" cy="4520383"/>
          </a:xfrm>
        </p:spPr>
        <p:txBody>
          <a:bodyPr>
            <a:noAutofit/>
          </a:bodyPr>
          <a:lstStyle/>
          <a:p>
            <a:pPr algn="l"/>
            <a:r>
              <a:rPr lang="en-PH" dirty="0"/>
              <a:t>An </a:t>
            </a:r>
            <a:r>
              <a:rPr lang="en-PH" b="1" dirty="0">
                <a:solidFill>
                  <a:srgbClr val="00B050"/>
                </a:solidFill>
              </a:rPr>
              <a:t>algorithm</a:t>
            </a:r>
            <a:r>
              <a:rPr lang="en-PH" dirty="0"/>
              <a:t> is a process or </a:t>
            </a:r>
            <a:r>
              <a:rPr lang="en-PH" b="1" dirty="0">
                <a:solidFill>
                  <a:srgbClr val="00B0F0"/>
                </a:solidFill>
              </a:rPr>
              <a:t>set of rules </a:t>
            </a:r>
            <a:r>
              <a:rPr lang="en-PH" dirty="0"/>
              <a:t>to be followed in calculations or other problem-solving operations.</a:t>
            </a:r>
          </a:p>
          <a:p>
            <a:pPr algn="l"/>
            <a:endParaRPr lang="en-PH" dirty="0"/>
          </a:p>
          <a:p>
            <a:pPr algn="l"/>
            <a:r>
              <a:rPr lang="en-PH" b="1" dirty="0">
                <a:solidFill>
                  <a:srgbClr val="00B050"/>
                </a:solidFill>
              </a:rPr>
              <a:t>Algorithm</a:t>
            </a:r>
            <a:r>
              <a:rPr lang="en-PH" dirty="0"/>
              <a:t> refers to a set of rules/instructions that </a:t>
            </a:r>
            <a:r>
              <a:rPr lang="en-PH" b="1" dirty="0">
                <a:solidFill>
                  <a:srgbClr val="00B0F0"/>
                </a:solidFill>
              </a:rPr>
              <a:t>step-by-step define how a work is to be executed</a:t>
            </a:r>
            <a:r>
              <a:rPr lang="en-PH" dirty="0"/>
              <a:t> in order to get the expected results.</a:t>
            </a:r>
          </a:p>
          <a:p>
            <a:pPr algn="l"/>
            <a:endParaRPr lang="en-PH" dirty="0"/>
          </a:p>
          <a:p>
            <a:pPr algn="l"/>
            <a:r>
              <a:rPr lang="en-PH" dirty="0"/>
              <a:t>In cooking, the algorithm to make a certain dish is called a </a:t>
            </a:r>
            <a:r>
              <a:rPr lang="en-PH" b="1" dirty="0">
                <a:solidFill>
                  <a:srgbClr val="7030A0"/>
                </a:solidFill>
              </a:rPr>
              <a:t>recipe</a:t>
            </a:r>
            <a:r>
              <a:rPr lang="en-PH" dirty="0"/>
              <a:t>.</a:t>
            </a:r>
          </a:p>
          <a:p>
            <a:pPr algn="l"/>
            <a:r>
              <a:rPr lang="en-PH" dirty="0"/>
              <a:t>When travelling, the algorithm to reach </a:t>
            </a:r>
            <a:r>
              <a:rPr lang="en-PH"/>
              <a:t>a destination is </a:t>
            </a:r>
            <a:r>
              <a:rPr lang="en-PH" dirty="0"/>
              <a:t>called a </a:t>
            </a:r>
            <a:r>
              <a:rPr lang="en-PH" b="1" dirty="0">
                <a:solidFill>
                  <a:srgbClr val="7030A0"/>
                </a:solidFill>
              </a:rPr>
              <a:t>route</a:t>
            </a:r>
            <a:r>
              <a:rPr lang="en-PH" dirty="0"/>
              <a:t>.</a:t>
            </a:r>
          </a:p>
          <a:p>
            <a:pPr algn="l"/>
            <a:endParaRPr lang="en-PH" dirty="0"/>
          </a:p>
          <a:p>
            <a:pPr algn="l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02075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E766F1B-B1AD-B052-C2AF-7FC5E1E3AE43}"/>
              </a:ext>
            </a:extLst>
          </p:cNvPr>
          <p:cNvSpPr/>
          <p:nvPr/>
        </p:nvSpPr>
        <p:spPr>
          <a:xfrm>
            <a:off x="5332120" y="376892"/>
            <a:ext cx="1365262" cy="67037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Start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F3B08CF-8728-53F9-2384-2DA3A5FBFE43}"/>
              </a:ext>
            </a:extLst>
          </p:cNvPr>
          <p:cNvSpPr/>
          <p:nvPr/>
        </p:nvSpPr>
        <p:spPr>
          <a:xfrm>
            <a:off x="5332120" y="5970679"/>
            <a:ext cx="1365262" cy="6703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970D92-85C2-DF70-2350-54526989E3D5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 flipH="1">
            <a:off x="6014750" y="1047265"/>
            <a:ext cx="1" cy="460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F0926E-AADE-BDCA-A9D7-52A6EAE5E77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014750" y="2256495"/>
            <a:ext cx="0" cy="497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4D5122C-9DF7-3463-A9FE-89C9EEC21E02}"/>
              </a:ext>
            </a:extLst>
          </p:cNvPr>
          <p:cNvSpPr/>
          <p:nvPr/>
        </p:nvSpPr>
        <p:spPr>
          <a:xfrm>
            <a:off x="5174700" y="1507766"/>
            <a:ext cx="1680100" cy="7487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/>
              <a:t>Declare</a:t>
            </a:r>
            <a:r>
              <a:rPr lang="en-US" sz="1300" dirty="0"/>
              <a:t> three variables </a:t>
            </a:r>
            <a:r>
              <a:rPr lang="en-US" sz="1300" b="1" dirty="0"/>
              <a:t>x, y </a:t>
            </a:r>
            <a:r>
              <a:rPr lang="en-US" sz="1300" dirty="0"/>
              <a:t>and</a:t>
            </a:r>
            <a:r>
              <a:rPr lang="en-US" sz="1300" b="1" dirty="0"/>
              <a:t> 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69B95F-15C5-09ED-F658-C085E61A3FDC}"/>
              </a:ext>
            </a:extLst>
          </p:cNvPr>
          <p:cNvSpPr/>
          <p:nvPr/>
        </p:nvSpPr>
        <p:spPr>
          <a:xfrm>
            <a:off x="5174700" y="2753783"/>
            <a:ext cx="1680100" cy="7487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Read x and 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C2D0DA-C828-23A1-A167-EE6B6144E5C2}"/>
              </a:ext>
            </a:extLst>
          </p:cNvPr>
          <p:cNvSpPr/>
          <p:nvPr/>
        </p:nvSpPr>
        <p:spPr>
          <a:xfrm>
            <a:off x="5174700" y="3793267"/>
            <a:ext cx="1680100" cy="7487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Add x and 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07244D-80CF-9F7B-0841-4B6025221F9D}"/>
              </a:ext>
            </a:extLst>
          </p:cNvPr>
          <p:cNvSpPr/>
          <p:nvPr/>
        </p:nvSpPr>
        <p:spPr>
          <a:xfrm>
            <a:off x="5174700" y="4832751"/>
            <a:ext cx="1680100" cy="7487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Assign the sum to z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E29CA2-2434-FBE0-57AA-FB1FA3B6282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6014750" y="3502512"/>
            <a:ext cx="0" cy="290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E559E7-1E79-967D-5FCC-207A4F3634DA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6014750" y="4541996"/>
            <a:ext cx="0" cy="290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E7CC30-FE4B-EF51-BF5C-A12C93FB9356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>
            <a:off x="6014750" y="5581480"/>
            <a:ext cx="1" cy="3891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0C96742-A1F7-B729-B04C-ABDF46D60EEB}"/>
              </a:ext>
            </a:extLst>
          </p:cNvPr>
          <p:cNvSpPr txBox="1"/>
          <p:nvPr/>
        </p:nvSpPr>
        <p:spPr>
          <a:xfrm>
            <a:off x="447040" y="527412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Algorithm to add two numbers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EF49C1-B8D4-D5CE-07D0-4807F1253410}"/>
              </a:ext>
            </a:extLst>
          </p:cNvPr>
          <p:cNvSpPr txBox="1"/>
          <p:nvPr/>
        </p:nvSpPr>
        <p:spPr>
          <a:xfrm>
            <a:off x="447039" y="1697464"/>
            <a:ext cx="363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b="1" dirty="0">
                <a:solidFill>
                  <a:srgbClr val="00B0F0"/>
                </a:solidFill>
              </a:rPr>
              <a:t>Declare</a:t>
            </a:r>
            <a:r>
              <a:rPr lang="en-US" dirty="0"/>
              <a:t> three variables </a:t>
            </a:r>
            <a:r>
              <a:rPr lang="en-US" b="1" dirty="0"/>
              <a:t>x, y </a:t>
            </a:r>
            <a:r>
              <a:rPr lang="en-US" dirty="0"/>
              <a:t>and </a:t>
            </a:r>
            <a:r>
              <a:rPr lang="en-US" b="1" dirty="0"/>
              <a:t>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775825-2BC7-6C8A-4985-8378A4B2CEBD}"/>
              </a:ext>
            </a:extLst>
          </p:cNvPr>
          <p:cNvSpPr txBox="1"/>
          <p:nvPr/>
        </p:nvSpPr>
        <p:spPr>
          <a:xfrm>
            <a:off x="447040" y="2919671"/>
            <a:ext cx="276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b="1" dirty="0">
                <a:solidFill>
                  <a:srgbClr val="00B0F0"/>
                </a:solidFill>
              </a:rPr>
              <a:t>Read</a:t>
            </a:r>
            <a:r>
              <a:rPr lang="en-US" dirty="0"/>
              <a:t> the value of </a:t>
            </a:r>
            <a:r>
              <a:rPr lang="en-US" b="1" dirty="0"/>
              <a:t>x</a:t>
            </a:r>
            <a:r>
              <a:rPr lang="en-US" dirty="0"/>
              <a:t> and </a:t>
            </a:r>
            <a:r>
              <a:rPr lang="en-US" b="1" dirty="0"/>
              <a:t>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75FB1B-CB1B-11CD-D1E5-16117C4A6427}"/>
              </a:ext>
            </a:extLst>
          </p:cNvPr>
          <p:cNvSpPr txBox="1"/>
          <p:nvPr/>
        </p:nvSpPr>
        <p:spPr>
          <a:xfrm>
            <a:off x="447039" y="3982965"/>
            <a:ext cx="175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en-US" b="1" dirty="0">
                <a:solidFill>
                  <a:srgbClr val="00B0F0"/>
                </a:solidFill>
              </a:rPr>
              <a:t>Add</a:t>
            </a:r>
            <a:r>
              <a:rPr lang="en-US" b="1" dirty="0"/>
              <a:t> x</a:t>
            </a:r>
            <a:r>
              <a:rPr lang="en-US" dirty="0"/>
              <a:t> and </a:t>
            </a:r>
            <a:r>
              <a:rPr lang="en-US" b="1" dirty="0"/>
              <a:t>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B13429-F7B7-96A8-3F37-042C56B6314D}"/>
              </a:ext>
            </a:extLst>
          </p:cNvPr>
          <p:cNvSpPr txBox="1"/>
          <p:nvPr/>
        </p:nvSpPr>
        <p:spPr>
          <a:xfrm>
            <a:off x="447039" y="5022449"/>
            <a:ext cx="224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</a:t>
            </a:r>
            <a:r>
              <a:rPr lang="en-US" b="1" dirty="0">
                <a:solidFill>
                  <a:srgbClr val="00B0F0"/>
                </a:solidFill>
              </a:rPr>
              <a:t>Assign</a:t>
            </a:r>
            <a:r>
              <a:rPr lang="en-US" dirty="0"/>
              <a:t> the sum to </a:t>
            </a:r>
            <a:r>
              <a:rPr lang="en-US" b="1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88096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4" grpId="0" animBg="1"/>
      <p:bldP spid="7" grpId="0" animBg="1"/>
      <p:bldP spid="10" grpId="0" animBg="1"/>
      <p:bldP spid="19" grpId="0" animBg="1"/>
      <p:bldP spid="34" grpId="0"/>
      <p:bldP spid="35" grpId="0"/>
      <p:bldP spid="37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D0C96742-A1F7-B729-B04C-ABDF46D60EEB}"/>
              </a:ext>
            </a:extLst>
          </p:cNvPr>
          <p:cNvSpPr txBox="1"/>
          <p:nvPr/>
        </p:nvSpPr>
        <p:spPr>
          <a:xfrm>
            <a:off x="447040" y="527412"/>
            <a:ext cx="279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Finding a match in Bumble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EF49C1-B8D4-D5CE-07D0-4807F1253410}"/>
              </a:ext>
            </a:extLst>
          </p:cNvPr>
          <p:cNvSpPr txBox="1"/>
          <p:nvPr/>
        </p:nvSpPr>
        <p:spPr>
          <a:xfrm>
            <a:off x="514772" y="1466218"/>
            <a:ext cx="175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b="1" dirty="0">
                <a:solidFill>
                  <a:srgbClr val="00B0F0"/>
                </a:solidFill>
              </a:rPr>
              <a:t>Display</a:t>
            </a:r>
            <a:r>
              <a:rPr lang="en-US" dirty="0"/>
              <a:t> profile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775825-2BC7-6C8A-4985-8378A4B2CEBD}"/>
              </a:ext>
            </a:extLst>
          </p:cNvPr>
          <p:cNvSpPr txBox="1"/>
          <p:nvPr/>
        </p:nvSpPr>
        <p:spPr>
          <a:xfrm>
            <a:off x="514773" y="2467290"/>
            <a:ext cx="175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b="1" dirty="0">
                <a:solidFill>
                  <a:srgbClr val="00B0F0"/>
                </a:solidFill>
              </a:rPr>
              <a:t>Check</a:t>
            </a:r>
            <a:r>
              <a:rPr lang="en-US" b="1" dirty="0"/>
              <a:t> </a:t>
            </a:r>
            <a:r>
              <a:rPr lang="en-US" dirty="0"/>
              <a:t>profile</a:t>
            </a:r>
            <a:r>
              <a:rPr lang="en-US" b="1" dirty="0"/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75FB1B-CB1B-11CD-D1E5-16117C4A6427}"/>
              </a:ext>
            </a:extLst>
          </p:cNvPr>
          <p:cNvSpPr txBox="1"/>
          <p:nvPr/>
        </p:nvSpPr>
        <p:spPr>
          <a:xfrm>
            <a:off x="514772" y="3584057"/>
            <a:ext cx="175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en-US" b="1" dirty="0">
                <a:solidFill>
                  <a:srgbClr val="92D050"/>
                </a:solidFill>
              </a:rPr>
              <a:t>Match</a:t>
            </a:r>
            <a:r>
              <a:rPr lang="en-US" b="1" dirty="0"/>
              <a:t> </a:t>
            </a:r>
            <a:r>
              <a:rPr lang="en-US" dirty="0"/>
              <a:t>or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Pass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B13429-F7B7-96A8-3F37-042C56B6314D}"/>
              </a:ext>
            </a:extLst>
          </p:cNvPr>
          <p:cNvSpPr txBox="1"/>
          <p:nvPr/>
        </p:nvSpPr>
        <p:spPr>
          <a:xfrm>
            <a:off x="519836" y="5344379"/>
            <a:ext cx="4094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If user does not close application, </a:t>
            </a:r>
            <a:r>
              <a:rPr lang="en-US" b="1" dirty="0"/>
              <a:t>repeat</a:t>
            </a:r>
            <a:r>
              <a:rPr lang="en-US" dirty="0"/>
              <a:t> step 1</a:t>
            </a:r>
          </a:p>
          <a:p>
            <a:r>
              <a:rPr lang="en-US" dirty="0"/>
              <a:t>else, </a:t>
            </a:r>
            <a:r>
              <a:rPr lang="en-US" b="1" dirty="0">
                <a:solidFill>
                  <a:srgbClr val="FF0000"/>
                </a:solidFill>
              </a:rPr>
              <a:t>end process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E766F1B-B1AD-B052-C2AF-7FC5E1E3AE43}"/>
              </a:ext>
            </a:extLst>
          </p:cNvPr>
          <p:cNvSpPr/>
          <p:nvPr/>
        </p:nvSpPr>
        <p:spPr>
          <a:xfrm>
            <a:off x="6029635" y="381878"/>
            <a:ext cx="925474" cy="56628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Start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970D92-85C2-DF70-2350-54526989E3D5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 flipH="1">
            <a:off x="6488068" y="948161"/>
            <a:ext cx="4304" cy="193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F0926E-AADE-BDCA-A9D7-52A6EAE5E77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488068" y="1774291"/>
            <a:ext cx="0" cy="213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4D5122C-9DF7-3463-A9FE-89C9EEC21E02}"/>
              </a:ext>
            </a:extLst>
          </p:cNvPr>
          <p:cNvSpPr/>
          <p:nvPr/>
        </p:nvSpPr>
        <p:spPr>
          <a:xfrm>
            <a:off x="5918621" y="1141819"/>
            <a:ext cx="1138894" cy="6324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Display profile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69B95F-15C5-09ED-F658-C085E61A3FDC}"/>
              </a:ext>
            </a:extLst>
          </p:cNvPr>
          <p:cNvSpPr/>
          <p:nvPr/>
        </p:nvSpPr>
        <p:spPr>
          <a:xfrm>
            <a:off x="5918621" y="1987452"/>
            <a:ext cx="1138894" cy="6324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Check profile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07244D-80CF-9F7B-0841-4B6025221F9D}"/>
              </a:ext>
            </a:extLst>
          </p:cNvPr>
          <p:cNvSpPr/>
          <p:nvPr/>
        </p:nvSpPr>
        <p:spPr>
          <a:xfrm>
            <a:off x="4614333" y="3740014"/>
            <a:ext cx="1138894" cy="6324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 to list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E29CA2-2434-FBE0-57AA-FB1FA3B6282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6488068" y="2619925"/>
            <a:ext cx="0" cy="213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A16BA08C-7043-5737-918D-FE27560E5551}"/>
              </a:ext>
            </a:extLst>
          </p:cNvPr>
          <p:cNvCxnSpPr>
            <a:cxnSpLocks/>
            <a:stCxn id="15" idx="3"/>
            <a:endCxn id="4" idx="3"/>
          </p:cNvCxnSpPr>
          <p:nvPr/>
        </p:nvCxnSpPr>
        <p:spPr>
          <a:xfrm flipH="1" flipV="1">
            <a:off x="7057515" y="1458055"/>
            <a:ext cx="138378" cy="3921675"/>
          </a:xfrm>
          <a:prstGeom prst="bentConnector3">
            <a:avLst>
              <a:gd name="adj1" fmla="val -111356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D29F8BFF-2B5B-A696-7647-32C72B0C4FCE}"/>
              </a:ext>
            </a:extLst>
          </p:cNvPr>
          <p:cNvSpPr/>
          <p:nvPr/>
        </p:nvSpPr>
        <p:spPr>
          <a:xfrm>
            <a:off x="5957470" y="2833086"/>
            <a:ext cx="1061196" cy="1139920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Match or Pass?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5F3BAFB9-DB16-049F-C42F-28A51777D6B8}"/>
              </a:ext>
            </a:extLst>
          </p:cNvPr>
          <p:cNvCxnSpPr>
            <a:cxnSpLocks/>
            <a:stCxn id="9" idx="1"/>
            <a:endCxn id="19" idx="0"/>
          </p:cNvCxnSpPr>
          <p:nvPr/>
        </p:nvCxnSpPr>
        <p:spPr>
          <a:xfrm rot="10800000" flipV="1">
            <a:off x="5183781" y="3403045"/>
            <a:ext cx="773690" cy="3369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50EE1ED-5E6F-8628-42F0-25721419AC54}"/>
              </a:ext>
            </a:extLst>
          </p:cNvPr>
          <p:cNvSpPr/>
          <p:nvPr/>
        </p:nvSpPr>
        <p:spPr>
          <a:xfrm>
            <a:off x="7231598" y="3740013"/>
            <a:ext cx="1138894" cy="6324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 not show profile again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BAE529C8-195B-F42E-051A-18E874E0E9B0}"/>
              </a:ext>
            </a:extLst>
          </p:cNvPr>
          <p:cNvSpPr/>
          <p:nvPr/>
        </p:nvSpPr>
        <p:spPr>
          <a:xfrm>
            <a:off x="5993065" y="6192980"/>
            <a:ext cx="925474" cy="56628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End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7EBED110-50A9-9F6A-9BAE-E65AADF8C46D}"/>
              </a:ext>
            </a:extLst>
          </p:cNvPr>
          <p:cNvCxnSpPr>
            <a:cxnSpLocks/>
            <a:stCxn id="53" idx="2"/>
            <a:endCxn id="15" idx="0"/>
          </p:cNvCxnSpPr>
          <p:nvPr/>
        </p:nvCxnSpPr>
        <p:spPr>
          <a:xfrm rot="5400000">
            <a:off x="6925863" y="3902425"/>
            <a:ext cx="405123" cy="13452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E1050421-C24A-949F-33DE-6402B34CA869}"/>
              </a:ext>
            </a:extLst>
          </p:cNvPr>
          <p:cNvCxnSpPr>
            <a:cxnSpLocks/>
            <a:stCxn id="9" idx="3"/>
            <a:endCxn id="53" idx="0"/>
          </p:cNvCxnSpPr>
          <p:nvPr/>
        </p:nvCxnSpPr>
        <p:spPr>
          <a:xfrm>
            <a:off x="7018665" y="3403046"/>
            <a:ext cx="782380" cy="33696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BBE7031F-28D9-E59A-3DB5-A2143647EC99}"/>
              </a:ext>
            </a:extLst>
          </p:cNvPr>
          <p:cNvCxnSpPr>
            <a:cxnSpLocks/>
            <a:stCxn id="19" idx="2"/>
            <a:endCxn id="15" idx="0"/>
          </p:cNvCxnSpPr>
          <p:nvPr/>
        </p:nvCxnSpPr>
        <p:spPr>
          <a:xfrm rot="16200000" flipH="1">
            <a:off x="5617230" y="3939036"/>
            <a:ext cx="405122" cy="12720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6898AED-FD55-F2D1-2328-1871540FD429}"/>
              </a:ext>
            </a:extLst>
          </p:cNvPr>
          <p:cNvSpPr txBox="1"/>
          <p:nvPr/>
        </p:nvSpPr>
        <p:spPr>
          <a:xfrm>
            <a:off x="5266476" y="3027960"/>
            <a:ext cx="569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50"/>
                </a:solidFill>
              </a:rPr>
              <a:t>Match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96CF6B1-F981-56DF-F6B4-3B989B029077}"/>
              </a:ext>
            </a:extLst>
          </p:cNvPr>
          <p:cNvSpPr txBox="1"/>
          <p:nvPr/>
        </p:nvSpPr>
        <p:spPr>
          <a:xfrm>
            <a:off x="7195893" y="3037584"/>
            <a:ext cx="446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Pass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9859F9-2023-5FDC-A43A-B219044DCD18}"/>
              </a:ext>
            </a:extLst>
          </p:cNvPr>
          <p:cNvSpPr txBox="1"/>
          <p:nvPr/>
        </p:nvSpPr>
        <p:spPr>
          <a:xfrm>
            <a:off x="519823" y="4100659"/>
            <a:ext cx="2236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If match, </a:t>
            </a:r>
            <a:r>
              <a:rPr lang="en-US" b="1" dirty="0"/>
              <a:t>add profile to list </a:t>
            </a:r>
          </a:p>
          <a:p>
            <a:r>
              <a:rPr lang="en-US" dirty="0"/>
              <a:t>else, </a:t>
            </a:r>
            <a:r>
              <a:rPr lang="en-US" b="1" dirty="0"/>
              <a:t>do not show profile again</a:t>
            </a:r>
            <a:r>
              <a:rPr lang="en-US" dirty="0"/>
              <a:t>.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0519A2B0-3F95-AA6B-551B-2EFD5F4B3FAC}"/>
              </a:ext>
            </a:extLst>
          </p:cNvPr>
          <p:cNvSpPr/>
          <p:nvPr/>
        </p:nvSpPr>
        <p:spPr>
          <a:xfrm>
            <a:off x="5715711" y="4777608"/>
            <a:ext cx="1480182" cy="1204244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Continue?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F69507-AEBA-49FA-877A-896B69FA1FF8}"/>
              </a:ext>
            </a:extLst>
          </p:cNvPr>
          <p:cNvCxnSpPr>
            <a:cxnSpLocks/>
            <a:stCxn id="15" idx="2"/>
            <a:endCxn id="54" idx="0"/>
          </p:cNvCxnSpPr>
          <p:nvPr/>
        </p:nvCxnSpPr>
        <p:spPr>
          <a:xfrm>
            <a:off x="6455802" y="5981852"/>
            <a:ext cx="0" cy="211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94E8C08-067D-BFB1-C34A-2C5F1C67D275}"/>
              </a:ext>
            </a:extLst>
          </p:cNvPr>
          <p:cNvSpPr txBox="1"/>
          <p:nvPr/>
        </p:nvSpPr>
        <p:spPr>
          <a:xfrm>
            <a:off x="5993065" y="5910436"/>
            <a:ext cx="446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DBD8FB-8BA9-88F1-230B-C5601A0DC725}"/>
              </a:ext>
            </a:extLst>
          </p:cNvPr>
          <p:cNvSpPr txBox="1"/>
          <p:nvPr/>
        </p:nvSpPr>
        <p:spPr>
          <a:xfrm>
            <a:off x="7480615" y="5050603"/>
            <a:ext cx="569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50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54859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7" grpId="0"/>
      <p:bldP spid="38" grpId="0"/>
      <p:bldP spid="11" grpId="0" animBg="1"/>
      <p:bldP spid="4" grpId="0" animBg="1"/>
      <p:bldP spid="7" grpId="0" animBg="1"/>
      <p:bldP spid="19" grpId="0" animBg="1"/>
      <p:bldP spid="9" grpId="0" animBg="1"/>
      <p:bldP spid="53" grpId="0" animBg="1"/>
      <p:bldP spid="54" grpId="0" animBg="1"/>
      <p:bldP spid="72" grpId="0"/>
      <p:bldP spid="73" grpId="0"/>
      <p:bldP spid="74" grpId="0"/>
      <p:bldP spid="15" grpId="0" animBg="1"/>
      <p:bldP spid="46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Algorithm vs Flowchart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0E25A5-2A92-0652-9636-4D51524B5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498370"/>
              </p:ext>
            </p:extLst>
          </p:nvPr>
        </p:nvGraphicFramePr>
        <p:xfrm>
          <a:off x="2827079" y="1320752"/>
          <a:ext cx="6537842" cy="421649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268921">
                  <a:extLst>
                    <a:ext uri="{9D8B030D-6E8A-4147-A177-3AD203B41FA5}">
                      <a16:colId xmlns:a16="http://schemas.microsoft.com/office/drawing/2014/main" val="1621970117"/>
                    </a:ext>
                  </a:extLst>
                </a:gridCol>
                <a:gridCol w="3268921">
                  <a:extLst>
                    <a:ext uri="{9D8B030D-6E8A-4147-A177-3AD203B41FA5}">
                      <a16:colId xmlns:a16="http://schemas.microsoft.com/office/drawing/2014/main" val="1312654290"/>
                    </a:ext>
                  </a:extLst>
                </a:gridCol>
              </a:tblGrid>
              <a:tr h="8432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Flowchart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0317199"/>
                  </a:ext>
                </a:extLst>
              </a:tr>
              <a:tr h="84329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An algorithm is a step-by-step procedure to solve a problem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flowchart is a diagram created with different shapes to show the flow of data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5604165"/>
                  </a:ext>
                </a:extLst>
              </a:tr>
              <a:tr h="84329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Plain texts are used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Symbols/shapes are used 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632874"/>
                  </a:ext>
                </a:extLst>
              </a:tr>
              <a:tr h="84329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It is the pseudo-code of the program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the graphical representation of the logic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923172"/>
                  </a:ext>
                </a:extLst>
              </a:tr>
              <a:tr h="84329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Does not follow any rules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Follows rules to be constructed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905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46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1432</TotalTime>
  <Words>533</Words>
  <Application>Microsoft Macintosh PowerPoint</Application>
  <PresentationFormat>Widescreen</PresentationFormat>
  <Paragraphs>99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(Body)</vt:lpstr>
      <vt:lpstr>Calibri Light</vt:lpstr>
      <vt:lpstr>Calibri Light (Headings)</vt:lpstr>
      <vt:lpstr>Office Theme</vt:lpstr>
      <vt:lpstr>Flowchart</vt:lpstr>
      <vt:lpstr>What is a Flowchart?</vt:lpstr>
      <vt:lpstr>PowerPoint Presentation</vt:lpstr>
      <vt:lpstr>PowerPoint Presentation</vt:lpstr>
      <vt:lpstr>PowerPoint Presentation</vt:lpstr>
      <vt:lpstr>Flowchart for Algorithms</vt:lpstr>
      <vt:lpstr>PowerPoint Presentation</vt:lpstr>
      <vt:lpstr>PowerPoint Presentation</vt:lpstr>
      <vt:lpstr>Algorithm vs Flowchart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235</cp:revision>
  <dcterms:created xsi:type="dcterms:W3CDTF">2022-05-11T03:47:05Z</dcterms:created>
  <dcterms:modified xsi:type="dcterms:W3CDTF">2024-01-23T23:13:55Z</dcterms:modified>
</cp:coreProperties>
</file>