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ink/ink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7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3" r:id="rId3"/>
    <p:sldId id="259" r:id="rId4"/>
    <p:sldId id="294" r:id="rId5"/>
    <p:sldId id="295" r:id="rId6"/>
    <p:sldId id="296" r:id="rId7"/>
    <p:sldId id="289" r:id="rId8"/>
    <p:sldId id="291" r:id="rId9"/>
    <p:sldId id="297" r:id="rId10"/>
    <p:sldId id="298" r:id="rId11"/>
    <p:sldId id="292" r:id="rId12"/>
    <p:sldId id="290" r:id="rId13"/>
    <p:sldId id="299" r:id="rId14"/>
    <p:sldId id="300" r:id="rId15"/>
    <p:sldId id="302" r:id="rId16"/>
    <p:sldId id="304" r:id="rId17"/>
    <p:sldId id="303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3605" autoAdjust="0"/>
  </p:normalViewPr>
  <p:slideViewPr>
    <p:cSldViewPr snapToGrid="0">
      <p:cViewPr varScale="1">
        <p:scale>
          <a:sx n="152" d="100"/>
          <a:sy n="152" d="100"/>
        </p:scale>
        <p:origin x="14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23:27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2241 543 24575,'0'-8'0,"-3"-4"0,-1-5 0,-3 0 0,-2-5 0,1 5 0,-3-1 0,2 1 0,-1 1 0,2 0 0,2 1 0,1 2 0,1 3 0,0 0 0,1 4 0,-1 1 0,1 0 0,-1 0 0,2-2 0,-2 0 0,1-1 0,-2-1 0,0-2 0,-2-1 0,-2-1 0,-3 1 0,-3-3 0,0 2 0,-2-2 0,0 1 0,2 1 0,-1 0 0,-3 2 0,-3-2 0,-5 0 0,-3 0 0,-4 1 0,-3 1 0,-4 1 0,0-1 0,1 1 0,-1 0 0,-1-1 0,1 3 0,-2 0 0,2 3 0,0 2 0,1 1 0,4 2 0,1 0 0,0 0 0,-4 0 0,-4 0 0,-2 0 0,1 1 0,4 4 0,1 2 0,3 2 0,3 0 0,1 1 0,7-2 0,7-4 0,1 0 0,0 5 0,-4 5 0,-7 12 0,-4 11 0,3-2 0,-1 1 0,8-4 0,5-5 0,-2 4 0,4 0 0,0-2 0,2 1 0,2-1 0,1 0 0,0 0 0,0-3 0,1 0 0,2 0 0,0 0 0,0 2 0,1-3 0,-3 1 0,1 0 0,0 2 0,-2 4 0,1-1 0,-1 1 0,0 0 0,1-3 0,1-2 0,0-1 0,1-3 0,-2 0 0,-2 1 0,-1-1 0,1 2 0,2-2 0,0-1 0,-1 0 0,-1-2 0,1 0 0,0 2 0,1-2 0,-1 3 0,-2 0 0,1 0 0,-1 0 0,3-2 0,-1 1 0,1-1 0,1-1 0,-1 0 0,2-3 0,1 0 0,1-2 0,-1 1 0,-2 1 0,2 1 0,-1 4 0,0-2 0,2 3 0,-2 0 0,3 0 0,-1 3 0,0 0 0,2 2 0,-4 20 0,-2 12 0,-5 19 0,-1 7 0,-3 9 0,-2 0 0,0 0 0,0-9 0,-4-7 0,13-55 0,6-29 0,5-17 0,0 8 0,0 2 0,0 5 0,0 35 0,0 3 0,-3 43 0,0 7 0,0 3 0,0 0 0,0-12 0,0-10 0,0-3 0,0-9 0,3-10 0,0-7 0,0-5 0,0-3 0,0-1 0,0 0 0,0-1 0,0 1 0,0 1 0,0-1 0,2 1 0,4-2 0,5 0 0,5 0 0,4 1 0,6-1 0,3 1 0,3-1 0,-2-4 0,0-2 0,3-3 0,5 1 0,2 0 0,1-1 0,0-1 0,0-2 0,0-1 0,-3 0 0,1 0 0,-4-2 0,1-3 0,-1 0 0,-4-2 0,-1-1 0,-6 0 0,-2-2 0,-1 0 0,0 0 0,1 0 0,-2 0 0,-2 0 0,0 0 0,0 0 0,-1 0 0,1 0 0,2-2 0,0-4 0,2-3 0,3-3 0,-3 1 0,1 0 0,-2-3 0,1-4 0,6-5 0,4-4 0,2-3 0,2-2 0,0-2 0,-1-1 0,0-3 0,-2 0 0,0 0 0,-3 0 0,-3 4 0,-5 2 0,-5 3 0,-1 2 0,-3 2 0,-2 3 0,-2 2 0,-1 3 0,0-3 0,0-2 0,3-4 0,1-1 0,2-2 0,0 1 0,-2-1 0,0 0 0,-1 3 0,1 0 0,-1 3 0,0 3 0,-3 0 0,0 5 0,-2-2 0,-1 0 0,1-3 0,-1-3 0,1-3 0,1-1 0,-2 1 0,0 0 0,-1 1 0,1-4 0,2-2 0,3-4 0,0-3 0,2 2 0,0-1 0,3 0 0,-1 2 0,-1 4 0,-1 4 0,-2 3 0,1-1 0,-1-3 0,2-2 0,0-4 0,3-4 0,0-3 0,-2 3 0,2 0 0,-2 0 0,0-1 0,0-3 0,-3 4 0,0 1 0,-1 1 0,1-2 0,-1-4 0,0-4 0,3-3 0,1-1 0,3-2 0,-1 6 0,-1 3 0,-1 3 0,-3 8 0,0 5 0,-1 6 0,-2 3 0,-1 1 0,-2-1 0,-1 3 0,-1 1 0,-1 1 0,0 2 0,1 0 0,0 0 0,0 1 0,1-1 0,-1-1 0,-1-1 0,0 0 0,1-2 0,0 3 0,0-1 0,0 1 0,-2 2 0,1 1 0,1 2 0,1 0 0,1-1 0,-2 0 0,0 1 0,-2-1 0,0 1 0,0 0 0,0 0 0,0 0 0,0 1 0,0-1 0,0 0 0,0-2 0,0-1 0,0-2 0,0 0 0,0-1 0,0 0 0,0 0 0,0 1 0,0 1 0,0 1 0,0 2 0,0 1 0,0-1 0,0 2 0,0-1 0,0 0 0,0-1 0,0 4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5:28:42.8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4049 142 24575,'0'-4'0,"-1"1"0,0 0 0,0 0 0,0 0 0,-1 0 0,1 0 0,-1 0 0,1 1 0,-1-1 0,0 0 0,0 1 0,0-1 0,-1 1 0,1 0 0,0 0 0,-1 0 0,0 0 0,1 0 0,-1 0 0,0 1 0,0-1 0,0 1 0,0 0 0,-5-2 0,-9-3 0,0 1 0,-1 0 0,-18-2 0,-77-10 0,-213-6 0,95 4 0,-940 20-568,884 18 568,15-8 0,158-5 0,-65 13 568,152-14-568,-45 15 0,-17 4 0,24-12 0,1 3 0,-115 43 0,144-43 0,-41 27 0,60-33 0,-65 34 0,47-26 0,1 1 0,-52 37 0,34-16 0,27-22 0,1 1 0,0 0 0,2 2 0,0 0 0,-28 38 0,24-24 0,17-24 0,0 0 0,1 0 0,0 1 0,1 0 0,0 0 0,-6 16 0,1 10 0,1 1 0,2-1 0,1 2 0,2-1 0,0 70 0,-12 68 0,17-123 0,-2-18 0,2-1 0,2 1 0,1 0 0,1-1 0,14 50 0,-13-69 0,3 13 0,2 0 0,26 51 0,-18-48 0,5 12 0,3-2 0,33 44 0,7-12 0,3-2 0,2-3 0,4-3 0,111 73 0,-4-17 0,-92-56 0,-66-46 0,1 0 0,34 18 0,21 10 0,-43-24 0,49 21 0,-62-31 0,47 29 0,-49-27 0,0-1 0,33 14 0,73 38 0,-28-13 0,-28-21 0,-36-17 0,64 37 0,-68-35 0,2 0 0,0-3 0,1 0 0,48 11 0,28 10 0,-45-3 0,-49-23 0,0-1 0,0-1 0,28 9 0,132 40 0,24 5 0,171 17 0,-295-56 0,-40-11 0,61 11 0,58 13 0,-31-6 0,-48-5 0,-17-4 0,316 44 0,-216-47 0,53-3 0,-40-7 0,35 4 0,-108-3 0,159-7 0,-115-4 0,-115 3 0,292-13 0,-107-5 0,-11 1 0,14-1 0,-58 1 0,1-1 0,-132 13 0,-1-1 0,50-19 0,-43 14 0,40-10 0,-44 16 0,0-1 0,0-2 0,-1-1 0,-1-1 0,1-2 0,-2-1 0,51-31 0,-60 32 0,0 2 0,1 0 0,0 1 0,21-7 0,17-7 0,-23 7 0,51-32 0,1 3 0,-66 36 0,-1 0 0,0-2 0,0 0 0,16-14 0,157-116 0,-178 131 0,-1 0 0,0-1 0,13-15 0,-15 14 0,1 1 0,0 0 0,24-16 0,-24 19 0,0-1 0,-1-1 0,0 0 0,18-21 0,-17 18 0,0 0 0,28-22 0,-26 23 0,0 0 0,-1 0 0,22-29 0,-24 27 0,1 0 0,1 1 0,0 0 0,17-12 0,-21 17 0,1 0 0,-1-1 0,-1 0 0,1-1 0,-1 0 0,8-15 0,-9 15 0,0-1 0,1 1 0,0 0 0,1 1 0,0 0 0,14-11 0,-11 10 0,0-1 0,0 0 0,-2-1 0,18-22 0,20-23 0,-34 41 0,-1 0 0,-1 0 0,0-2 0,-1 1 0,-1-1 0,-1-1 0,-1 0 0,10-30 0,19-42 0,-17 52 0,-9 18 0,-1 0 0,0-1 0,-2 0 0,8-32 0,-7 12 0,6-23 0,-3 0 0,-3-1 0,1-78 0,-9 75 0,-3-67 0,0 120 0,0 0 0,-1 0 0,-1 1 0,0-1 0,-1 1 0,-10-21 0,-1-6 0,14 33 0,-1 1 0,-1 0 0,1-1 0,-1 1 0,0 1 0,-6-9 0,-27-35 0,26 33 0,-2 1 0,0 0 0,-1 1 0,0 0 0,-2 1 0,-24-20 0,30 28 0,0-2 0,1 1 0,-11-14 0,13 14 0,0 0 0,0 1 0,-1 0 0,0 0 0,0 1 0,-12-8 0,3 6 0,0-1 0,1-1 0,0 0 0,1-1 0,-22-21 0,24 21 0,1 1 0,-1 1 0,-1 0 0,-28-14 0,-4-3 0,-114-62 0,132 75 0,0 0 0,-1 3 0,-56-14 0,12 3 0,18-1 0,43 16 0,-1 0 0,1 2 0,-1-1 0,-23-4 0,-91-14 0,-63-7 0,50 10 0,115 17 0,-212-29 0,187 16 0,40 12 0,-1 1 0,0-1 0,0 1 0,-13-1 0,-116-14 0,87 13 0,-132-7 0,-1312 12 0,1338 18 0,-718-18-1365,860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24:29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319 24575,'-2'-18'0,"-2"-4"0,-10-9 0,-3-1 0,-4-3 0,-1 3 0,4 9 0,-5 0 0,2 4 0,-3 1 0,-4 2 0,-1 3 0,-3 3 0,-1 0 0,3 2 0,1 3 0,0 2 0,3 2 0,0 1 0,1 0 0,3 0 0,3 0 0,-2 2 0,1 1 0,-2 3 0,-1 3 0,1 2 0,2 1 0,1 3 0,1 0 0,-2 2 0,-1 3 0,0 4 0,-2 0 0,1 1 0,0 3 0,2 1 0,2-1 0,2 1 0,-1 0 0,-1 2 0,-1 5 0,-3 1 0,-2 2 0,-2 6 0,-3 1 0,-1 0 0,-3 1 0,2-3 0,1 1 0,2-2 0,4-4 0,1 0 0,3-5 0,4-5 0,3-4 0,3-4 0,2 1 0,0 2 0,3-2 0,2-3 0,0-6 0,1-6 0,-1-7 0,-1-5 0,0-4 0,0 0 0,0-1 0,1 8 0,0 18 0,-2 12 0,0 14 0,0 12 0,-3 3 0,1 13 0,-2 1 0,-2-6 0,2-7 0,1-13 0,1-11 0,1-7 0,0-6 0,0-4 0,1-3 0,-1-2 0,1 0 0,0 1 0,-2 3 0,1 0 0,2 3 0,-1 1 0,1 0 0,1 2 0,-1-1 0,1 2 0,1 2 0,0-2 0,1 3 0,1-4 0,-2 1 0,-1-1 0,1-2 0,0-2 0,2-2 0,0 0 0,0 0 0,0 1 0,0-2 0,0 2 0,0 1 0,0-1 0,0 1 0,0-1 0,0 1 0,0 1 0,0 3 0,0 4 0,0-2 0,0 1 0,0 1 0,0 1 0,0 4 0,0 0 0,1-2 0,3 0 0,1-3 0,0-2 0,-1-4 0,-2-1 0,1-2 0,-1-1 0,0-2 0,0 1 0,2 0 0,0 0 0,-2-1 0,2 1 0,-3 0 0,3 3 0,0 2 0,1 0 0,-1 0 0,1-1 0,-1-3 0,-1-1 0,0 0 0,1-2 0,1 1 0,0-1 0,1-1 0,0 2 0,2 1 0,0 0 0,-1 0 0,1-1 0,-1 1 0,1 2 0,1-1 0,-1-1 0,2-1 0,0-1 0,1-2 0,-1 0 0,-2-2 0,2 0 0,1 0 0,2 1 0,-1 0 0,-2 0 0,2-2 0,-1 1 0,2 0 0,2 2 0,0 0 0,2-1 0,-2 1 0,2 0 0,1 0 0,1 0 0,0 0 0,-1 0 0,-3-1 0,-1-2 0,-1 1 0,-4-2 0,0-1 0,-3 1 0,1-2 0,1 1 0,1-2 0,1 1 0,2 0 0,2 0 0,-2 0 0,5 1 0,1 1 0,0 1 0,1-1 0,-1-1 0,-1 1 0,0-1 0,0 2 0,0-1 0,-1-2 0,2-1 0,1 0 0,1 0 0,5-1 0,1 1 0,1-2 0,1 3 0,-2-1 0,3 1 0,-3 0 0,0-1 0,-3 1 0,-1-1 0,0 1 0,-4-2 0,-1 0 0,-2-1 0,0 0 0,2 0 0,-1-2 0,2 0 0,-1 1 0,0-1 0,0 0 0,3 0 0,0 0 0,3 0 0,2 0 0,1 0 0,2-3 0,0-3 0,-5-3 0,-2-3 0,-2 1 0,-1-1 0,3-2 0,0-2 0,-1-1 0,3-1 0,-2 0 0,2-1 0,0-2 0,-2 0 0,0 0 0,-1 1 0,-2 3 0,0-3 0,-1 2 0,-4 2 0,-1-1 0,-1 3 0,-1-4 0,2-2 0,1 2 0,0-2 0,0 0 0,0 0 0,0-3 0,-1 0 0,-1 2 0,-2-1 0,0 1 0,0 1 0,0 0 0,-2 5 0,1 1 0,-1-1 0,-1 0 0,0-2 0,-1-2 0,0-1 0,-1-1 0,-1 1 0,1 0 0,-1-1 0,-1 1 0,0-3 0,1 0 0,-1 0 0,1-2 0,-1 1 0,-2 1 0,0-1 0,0 0 0,0 0 0,0-4 0,0-2 0,0-4 0,0-3 0,0-9 0,0-6 0,0-7 0,0-7 0,0-5 0,-3-10 0,-3 6 0,-3-15 0,-3 8 0,1 11 0,0-2 0,0 16 0,-3-10 0,-1-7 0,1 4 0,1 1 0,1 3 0,0 4 0,1 5 0,0 3 0,0 4 0,0 3 0,0 2 0,3 6 0,1 5 0,0 5 0,2 7 0,-1 3 0,1 2 0,0-1 0,-2 0 0,1 0 0,0-1 0,-1-1 0,0-1 0,0 1 0,3 2 0,-1 1 0,-1-1 0,1 0 0,-1 1 0,-1 0 0,3 0 0,-2 2 0,2 2 0,0 2 0,-2 1 0,0-1 0,0 0 0,-2 1 0,2 1 0,0 1 0,0 2 0,2 0 0,-2 1 0,0 1 0,0 0 0,0 0 0,1 0 0,0 2 0,-1 0 0,-1 2 0,0 0 0,0 0 0,0-1 0,-1-1 0,0 0 0,1 0 0,-1 2 0,1-2 0,-1 0 0,1 0 0,2-1 0,0 1 0,-1 0 0,2-1 0,-1 1 0,1-2 0,2 2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5:24:55.4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3194 88 24575,'-205'-19'0,"157"18"0,-66-10 0,42 4 0,-138 7 0,86 3 0,-1137-3 0,1153 10 0,40-2 0,30-4 0,-1 2 0,1 2 0,0 1 0,0 2 0,1 2 0,1 1 0,0 1 0,1 3 0,1 0 0,0 3 0,-59 47 0,57-35 0,1 3 0,2 0 0,1 2 0,-48 76 0,63-85 0,10-14 0,-2-1 0,0-1 0,0 0 0,-15 16 0,11-13 0,1 1 0,0 0 0,2 0 0,0 1 0,-13 35 0,-18 29 0,30-60 0,0 0 0,2 0 0,0 1 0,1 1 0,2-1 0,0 1 0,-3 39 0,4-8 0,4 1 0,6 70 0,-2-107 0,1-1 0,0 1 0,2-1 0,0 0 0,1-1 0,17 31 0,-11-22 0,18 50 0,-20-48 0,1 0 0,1-2 0,1 0 0,1 0 0,34 43 0,20 32 0,-55-79 0,2-2 0,34 36 0,-5-6 0,-32-36 0,1 0 0,0-1 0,19 12 0,-18-13 0,1 1 0,23 24 0,-18-15 0,2-1 0,0-2 0,1 0 0,30 17 0,33 26 0,75 56 0,-125-92 0,222 137 0,-139-91 0,49 27 0,35 27 0,-59-42 0,-21-18 0,-75-38 0,1-2 0,72 25 0,-98-41 0,0 0 0,34 22 0,-35-19 0,1 0 0,31 11 0,80 35 0,-5-1 0,66 10 0,-131-45 0,1-2 0,78 13 0,70 20 0,-141-33 0,1-4 0,85 8 0,19 4 0,-123-13 0,-41-11 0,-1-1 0,1-1 0,24 4 0,236 11 0,-183-10 0,69 2 0,16 0 0,-117-5 0,333-1 0,-210-7 0,542 3 0,-684-2 0,0-2 0,0-2 0,67-19 0,47-8 0,-10 10 0,67-7 0,-144 21 0,68-17 0,49-8 0,56-1 0,-135 11 0,-64 13 0,54-7 0,29 4 0,-1-5 0,167-49 0,-172 36 0,-75 22 0,0-2 0,-2-1 0,77-37 0,-52 19 0,-45 22 0,-2 0 0,1-1 0,-1-1 0,28-22 0,-13-5 0,-28 31 0,0 0 0,0 0 0,1 0 0,-1 1 0,13-9 0,-5 4 0,-1 0 0,0-2 0,0 1 0,-1-1 0,-1-1 0,12-18 0,35-39 0,-46 57 0,0-1 0,-1 0 0,10-20 0,-11 19 0,0 0 0,1 1 0,18-20 0,9-7 0,35-51 0,31-35 0,35-22 0,-94 97 0,-32 36 0,1 0 0,0 1 0,20-16 0,-21 20 0,-1-1 0,0 0 0,0-1 0,14-23 0,27-33 0,-45 60 0,-1 1 0,0-1 0,0 0 0,-1 0 0,-1-1 0,0 0 0,5-15 0,21-87 0,-25 90 0,19-146 0,-10 123 0,-11 39 0,-1 0 0,0-1 0,-1 0 0,0 0 0,2-10 0,-2-167 0,-4 94 0,1 76 0,0 0 0,-2 1 0,0-1 0,0 1 0,-1 0 0,-1 0 0,0 0 0,-1 0 0,-1 1 0,0 0 0,-1 0 0,-10-13 0,-10-10 0,-1 2 0,-57-52 0,21 39 0,50 37 0,-1-1 0,-22-20 0,22 18 0,-1 1 0,-1 1 0,0 0 0,0 2 0,-1 0 0,0 0 0,-24-6 0,12 4 0,-34-15 0,-7-3 0,-1 3 0,-79-16 0,-64-18 0,172 48 0,0 2 0,-68-6 0,-21-5 0,-68-10 0,152 24 0,-42-1 0,-36-6 0,74-2 0,41 12 0,0 0 0,0 1 0,-20-3 0,-104-13 0,-25 1 0,1 1 0,98 9 0,28 3 0,-46 0 0,-162-12 0,206 16 0,-43-7 0,31 2 0,5 3 0,-50 4 0,62 0 0,-1 0 0,1-3 0,-60-9 0,73 8 0,0 1 0,0 1 0,-25 0 0,29 2 0,0-1 0,-1-1 0,1 0 0,0-1 0,0 0 0,-18-6 0,10 1 0,-1 2 0,1 0 0,-1 2 0,0 1 0,-34 0 0,-50-6 0,61 3 0,0 3 0,-55 3 0,-47-2 0,76-7 0,33 3 0,-45 0 0,-457 5 0,343-18 0,16 1 0,111 14 0,-74-13 0,23 2 0,110 12 0,0-1 0,1 0 0,-1 0 0,-16-9 0,-18-5 0,-3 7 0,-90-9 0,129 18 0,-151-14 0,-100-21 0,158 25-578,-179 2 0,272 9 369,-7 0-6617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5:27:06.0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2716 94 24575,'0'-1'0,"-1"0"0,1 0 0,-1 0 0,0 0 0,1 0 0,-1 0 0,0 1 0,1-1 0,-1 0 0,0 0 0,0 1 0,1-1 0,-1 0 0,0 1 0,0-1 0,0 1 0,0-1 0,0 1 0,0 0 0,0-1 0,0 1 0,0 0 0,0-1 0,0 1 0,0 0 0,-1 0 0,0 0 0,-37-2 0,35 2 0,-470-2 0,230 4 0,171 2 0,-131 24 0,136-16 0,1 3 0,0 3 0,1 2 0,-89 42 0,85-30 0,33-16 0,0 2 0,1 1 0,-51 37 0,-110 79 0,117-76 0,42-32 0,0 1 0,-36 38 0,16-13 0,40-38 0,1 0 0,1 2 0,-23 27 0,-50 64 0,-12 15 0,55-63 0,32-43 0,1 0 0,1 0 0,0 1 0,1 1 0,-13 31 0,16-26 0,1 1 0,-4 32 0,5-22 0,-10 9 0,13-37 0,0 0 0,0 0 0,1 0 0,0 1 0,-2 11 0,4-3 0,0-1 0,1 1 0,0-1 0,1 1 0,1-1 0,0 0 0,1 0 0,1 0 0,1 0 0,0-1 0,0 0 0,2 0 0,11 16 0,0-3 0,1 0 0,1-2 0,2 0 0,0-2 0,32 25 0,69 52 0,-60-56 0,2-3 0,123 56 0,-79-41 0,21 9 0,64 27 0,-126-57 0,1-3 0,91 28 0,-20-7-525,-1-1 335,131 36 190,54 16 0,111 0 0,-86-34 0,-248-51 0,125 18 0,22-4-572,59 6-216,-28 0 788,150 6-544,-171-24 292,-153-5 252,-59-8 0,81 4 0,200 0-50,138-6-196,-262-8 239,-127 2 7,250-11 0,-247 4 0,-27 3 0,60-13 0,-57 8 0,0 2 0,63 1 0,-6 0 0,182-11 0,22 0 0,-229 10-51,86-9 2779,-26-19-2231,-93 28-497,0-2 0,-1-2 0,54-19 0,-77 17 0,-1-2 0,-1-1 0,39-27 0,-54 34 0,33-19 0,-35 22 0,1-1 0,-1-1 0,0 0 0,-1 0 0,1-1 0,17-19 0,-16 13 0,2 1 0,-1 1 0,2 0 0,19-12 0,36-29 0,131-110 0,-118 92 0,-43 38 0,53-56 0,-55 52 0,-27 27 0,-1-1 0,0 0 0,10-13 0,15-28 0,-7 15 0,-2-1 0,-2-2 0,-2-1 0,25-60 0,4-15 0,-18 45 0,-22 43 0,-2-2 0,0 1 0,-2-1 0,7-53 0,-9 15 0,-2-74 0,-3 95 0,0 18 0,-2 0 0,-7-58 0,6 79 0,0 0 0,0 1 0,-1-1 0,0 1 0,-1-1 0,0 1 0,0 0 0,-1 0 0,0 1 0,0-1 0,-1 1 0,0 0 0,0 1 0,-8-7 0,6 4 0,0 1 0,1-1 0,0-1 0,0 1 0,1-1 0,0 0 0,-7-19 0,6 14 0,-1 0 0,-17-25 0,-2 5 0,-2 2 0,-1 1 0,-2 1 0,-1 2 0,-51-35 0,67 53 0,0 2 0,-33-14 0,-19-9 0,32 7 0,29 19 0,-1 0 0,1 0 0,-1 1 0,0 0 0,0 1 0,-12-4 0,-47-15 0,39 12 0,-53-12 0,73 21 0,-161-37 0,117 20 0,34 11 0,-1 1 0,-26-6 0,-63-13 0,-44-7 0,14 15 0,75 11 0,30 2 0,-46 0 0,71 4 0,0 0 0,0 0 0,1-1 0,-1 0 0,0-1 0,-9-4 0,8 3 0,0 1 0,0 0 0,0 0 0,-18-2 0,17 5 0,-58-4 0,-70-12 0,103 10 0,-46 0 0,37 3 0,-21-5 0,-26-1 0,-189-8 0,207 16 0,-87-12 0,-42-4 0,158 12 0,26 4 0,-1-1 0,1-2 0,-38-10 0,42 10 0,0 1 0,-1 0 0,1 0 0,-27 1 0,-39-7 0,55 4 0,0 2 0,-1 1 0,-29 1 0,26 2 0,-58-8 0,51 2 0,-65 1 0,66 4 0,-70-9 0,50 2 0,0 3 0,-102 5 0,51 2 0,-251-21 0,332 19 0,-13 0 0,1-2 0,-64-10 0,49 5 0,1 1 0,-1 4 0,-56 4 0,2-1 0,-1803-2-1365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38:44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5664 3320 24575,'23'0'0,"20"0"0,23 5 0,22 9 0,-32-2 0,4 0 0,14 4 0,6 1 0,15 1 0,3 1-1131,-28-8 0,0 0 1,0 0 1130,-2-2 0,-1 1 0,-2-2 0,16 4 0,-4-1 0,-7-4 0,-2-1-172,0 1 0,1-1 172,-1 0 0,1-1 0,5-1 0,0-1 0,0-1 0,-2 1 0,-8-2 0,-4-1 0,38 1 0,-36-1 0,-36-1 0,-13-1 2436,-10-1-2436,0 0 1300,1-1-1300,0 0 0,3 1 0,5-2 0,10-1 0,9-6 0,1-3 0,0-1 0,-3-3 0,-3 2 0,1-2 0,-4 0 0,-3 2 0,1-4 0,-2-2 0,0-1 0,-1-2 0,-4 6 0,2 0 0,-1 1 0,1-1 0,1-2 0,0 0 0,1-1 0,0 1 0,0-1 0,0 0 0,1 0 0,-2 2 0,0 0 0,-2 3 0,0 0 0,-1-1 0,1-1 0,-2-3 0,0-1 0,1 1 0,-1-1 0,4-2 0,0-2 0,2-5 0,0-1 0,1 1 0,-1 3 0,0 5 0,0 1 0,-1 4 0,-2 2 0,-1 1 0,-4 6 0,-4 6 0,-4 6 0,-3 5 0,0 1 0,0-2 0,0-17 0,2-2 0,4-24 0,1 3 0,0-1 0,0-6 0,-4 6 0,2-1 0,-1 2 0,-1 11 0,-1 0 0,-1 2 0,1 0 0,0-4 0,0 1 0,0-1 0,1 1 0,-1 1 0,0 1 0,-2-3 0,1-1 0,-1-1 0,0 0 0,0 1 0,0 2 0,0 2 0,0 0 0,0 3 0,0 2 0,0 1 0,0 2 0,0-4 0,0-1 0,0-1 0,0-2 0,0 1 0,0-3 0,0-1 0,0 0 0,0 0 0,0 3 0,0 2 0,0-2 0,0 3 0,0 0 0,0 1 0,0 3 0,0 0 0,0-1 0,0-1 0,0-2 0,0 2 0,0-2 0,0-1 0,-2 1 0,0 0 0,-1 2 0,1 2 0,2 1 0,-2 1 0,0-1 0,-1 0 0,2 0 0,1 0 0,-2 0 0,0-1 0,0-1 0,-2 0 0,2-3 0,-2 0 0,-1 0 0,1 0 0,-2 2 0,1 0 0,-1 0 0,-1-2 0,2 0 0,0 2 0,-2 0 0,0 4 0,-3-3 0,-2-2 0,1 0 0,-2-1 0,-2 1 0,0-1 0,-2 0 0,-1 0 0,0-2 0,-2 1 0,-4-3 0,-3-1 0,-1 3 0,3 2 0,2 4 0,2 0 0,0 0 0,0 1 0,-1 4 0,0 2 0,-5 0 0,-13-8 0,-2-4 0,2-1 0,4 2 0,11 5 0,1 0 0,-3-1 0,-3-2 0,-3 0 0,1 1 0,5 3 0,0 1 0,2 1 0,-3-1 0,-2-1 0,-1 0 0,-3-1 0,-1 1 0,0 0 0,-1 2 0,1 1 0,-1 1 0,-2 0 0,0 2 0,-2 1 0,2 2 0,5 0 0,5 0 0,3 2 0,1 1 0,1 2 0,-1 0 0,-3 0 0,-8 0 0,-36 0 0,-26 0 0,32-1 0,-4-1-2909,-1-1 1,0 1 2908,12 0 0,0-1 0,-6 0 0,-1 0-564,1 0 0,-2 0 564,-9-1 0,-4 0 0,-10-1 0,-1-1-759,2 2 0,0 0 759,-4 0 0,-1-1 0,-1 1 0,0 0 0,3 1 0,1 0 0,2 1 0,2 0-516,5 2 0,1 0 516,2-1 0,0 1 0,1 0 0,0 0 0,3 0 0,2 0 1819,8 0 0,1 0-1819,-1 0 0,2 0 1219,-35 0-1219,23 0 0,13 0 2000,12 0-2000,-20 0 0,-10 0 0,-3 0 0,4 0 0,-4 0 1023,-12 0-1023,44 0 0,0 0 0,-1 0 0,1 0 0,-49 0 0,5 3 0,5 0 0,2 1 0,3-1 0,3 0 0,-2 0 0,13 1 928,8-2-928,4 0 0,1 1 0,-6 0 0,0 2 0,1-2 687,-2 1-687,-3 1 0,2-2 0,0 1 0,13 0 0,17-2 0,7 0 0,1-1 0,-12-1 0,-14 0 0,-46 6-684,43-1 0,-1 2 684,-11 2 0,0 2 0,1 0 0,4 1 0,13-2 0,2 2 0,-3 0 0,0 0-218,-36 10 218,-3 3 0,16-2 0,8-2 0,8 0 0,2 2 0,0 1 0,3 0 1352,3-2-1352,4 0 234,2-1-234,5-1 0,2 1 0,2-3 0,5-1 0,4-1 0,3 0 0,3 1 0,1 0 0,2 0 0,2-2 0,1 0 0,0-1 0,1 2 0,-2 1 0,0 0 0,0-1 0,2-1 0,2 0 0,0-1 0,2 0 0,1-1 0,-1 0 0,1 1 0,0 1 0,-1 4 0,1-1 0,0 0 0,1 1 0,-1-2 0,-1 3 0,1-1 0,-2 1 0,3 1 0,0 0 0,0-1 0,2-3 0,1-2 0,2 0 0,1 8 0,1 8 0,0 7 0,0 2 0,0-6 0,-1-2 0,-2 1 0,1 2 0,0-4 0,1-3 0,1-5 0,0-5 0,-1-2 0,1-3 0,0 0 0,0-2 0,0-1 0,0 0 0,0-1 0,0 1 0,0-1 0,0-1 0,0 1 0,0 0 0,2 3 0,1 2 0,3-1 0,2 1 0,0 1 0,0-2 0,-1 2 0,-1-2 0,-2-2 0,-2-2 0,0-1 0,-1 0 0,1-1 0,1 0 0,-2 0 0,1 1 0,0 1 0,1 1 0,3 1 0,0 2 0,2 2 0,0 2 0,1 2 0,-2 7 0,-2 25 0,-5 1 0,-1-6 0,-5-16 0,0-28 0,-2 0 0,1-4 0,3-1 0,3-2 0,0 2 0,11 19 0,0 1 0,20 24 0,0-9 0,1-2 0,1-4 0,-7-10 0,3 1 0,3-3 0,3 1 0,3 1 0,3 0 0,-4-1 0,1 0 0,2-1 0,6 2 0,6 2 0,1 0 0,1-1 0,1-1 0,8 2 0,7 0 0,3 0 0,8 1 0,2-3 0,7 3-434,-39-8 0,2 1 434,4 0 0,0 0 0,5 3 0,0 1 0,-2-1 0,-1-1 0,-3 0 0,-2-1 0,36 7 0,-14-10 0,-9-4 0,-6-4 0,14-2-3249,-15 2 1,7 2 3248,5 1 0,4 2 0,4 2 0,1 1-88,-3 2 0,-4 2 88,-20-2 0,-1 1-231,1 0 0,0 1 231,3 1 0,0 0 0,0 1 0,0 0 0,2 0 0,0 1 0,-2-1 0,-2 1 0,-5-2 0,0 0 0,2 0 0,0-1 0,41 13 0,-10-5 0,-14-2 0,-12-3 6180,-2-3-6180,8-1 1091,5 1-1091,8 5 1,-6 1-1,-11-2 0,-1-1 0,-4-1 0,7 2 0,0 0 0,-9-1 0,-4-1 731,-6-2-731,-5-1 0,-4-3 0,-3-1 0,0 1 0,-1-1 0,0 1 0,0-1 0,-2-1 0,2-1 0,4-2 0,3-3 0,2-1 0,-5-1 0,5-2 0,-2 0 0,-2-1 0,-1 1 0,-11 2 0,-2 0 0,-1 0 0,-4 0 0,1 0 0,-2 0 0,-2 0 0,-1 0 0,-3 0 0,1 0 0,0 0 0,-2-2 0,-1 0 0,0 0 0,0 0 0,2 2 0,0-2 0,1 0 0,-1-2 0,0 1 0,3 1 0,-1-1 0,0 1 0,2-1 0,-2-1 0,1 1 0,-1-1 0,-1 2 0,0 0 0,0 0 0,0 1 0,0-1 0,0 0 0,0 0 0,-1 0 0,1 2 0,0 0 0,-2-1 0,1 0 0,-1-1 0,1 0 0,0 1 0,1 1 0,2 0 0,0-1 0,0 1 0,0 0 0,-2 0 0,2 0 0,1 0 0,1 0 0,3 0 0,-1 0 0,2 0 0,-2 0 0,0 0 0,1 0 0,2 0 0,0 0 0,-2 0 0,-1 0 0,-3 0 0,-1 0 0,1 0 0,3 0 0,11 0 0,18 0 0,-17 0 0,5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5:13:42.6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6961 1 24575,'-40'30'0,"-2"-8"0,0-2 0,-62 21 0,13-7 0,-70 52 0,-40 4 0,16-7-603,89-42 384,-392 186 219,-150 54 0,323-169 0,3-9 0,36-18 0,150-42 0,-40 9 0,93-32 365,-85 35 0,98-32-273,-162 54-92,208-70 0,0 0 0,1 1 0,-21 16 0,21-14 0,0-1 0,0-1 0,-27 13 0,5-5 0,-58 36 0,-19 9 0,68-44 0,-76 18 0,40-13 0,-44 28 0,52-32 0,30-8 0,1 1 0,-1 2 0,-44 22 0,74-28 0,0 0 0,1 1 0,-13 11 0,13-9 0,0-2 0,0 0 0,-17 10 0,-7 2 0,0 2 0,2 1 0,1 2 0,1 1 0,-33 36 0,27-38 0,32-22 0,0 1 0,0 0 0,0 0 0,0 0 0,1 1 0,-6 4 0,-10 11 0,-1 0 0,-36 24 0,31-25 0,-38 35 0,48-39 0,-1 0 0,-31 19 0,32-24 0,1 1 0,0 1 0,1 0 0,-19 20 0,15-15 0,-1 0 0,0-1 0,-1-1 0,-1-1 0,0-1 0,-31 13 0,34-17 0,0 0 0,1 2 0,-1 0 0,-16 15 0,21-18 0,1 1 0,-1-1 0,-1-1 0,1-1 0,-27 8 0,-8 4 0,4-2 0,31-12 0,1 1 0,0 1 0,0 0 0,1 1 0,-1 0 0,-12 9 0,6-4 0,0-1 0,-1 0 0,-1-2 0,1 0 0,-2-1 0,-36 7 0,-5-4 0,-2-4 0,-120-2 0,-20 0 0,190-2-341,0 1 0,0 0-1,-22 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5:14:18.9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0 544 24575,'2'-15'0,"0"1"0,0 0 0,2 0 0,0 0 0,0 0 0,1 1 0,1-1 0,0 1 0,1 0 0,1 1 0,10-14 0,-3 2 0,4-6 0,0 1 0,36-40 0,1 4 0,-36 40 0,1 1 0,34-30 0,-47 46-341,0 1 0,-1-2-1,12-14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5:14:19.9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24575,'2'2'0,"0"1"0,1-1 0,-1 0 0,1 0 0,-1 0 0,1 0 0,0 0 0,-1-1 0,1 1 0,0-1 0,5 2 0,6 4 0,14 10 0,-15-10 0,-1 0 0,-1 1 0,20 17 0,-19-15 0,1-1 0,0 0 0,0 0 0,1-2 0,0 0 0,23 8 0,-19-7 0,0 0 0,0 1 0,24 16 0,-6 0 0,1-1 0,1-1 0,56 23 0,-67-32 0,38 24 0,-43-24 0,0 0 0,48 19 0,-37-20-1365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5:01:06.1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2914 283 24575,'-1'-3'0,"1"-1"0,-1 1 0,1 0 0,-1-1 0,0 1 0,0 0 0,-1 0 0,1 0 0,0 0 0,-1 0 0,0 0 0,0 0 0,0 0 0,0 1 0,0-1 0,-1 1 0,1 0 0,-1-1 0,1 1 0,-1 0 0,0 0 0,-5-2 0,-7-4 0,-1 1 0,0 1 0,-21-7 0,9 4 0,-23-7 0,-63-11 0,18 5 0,46 5 0,-20-4 0,-12 7 0,0 4 0,-96-1 0,-442 11 0,479 18 0,131-17 0,0 1 0,-1 0 0,1 1 0,0 0 0,-12 5 0,-27 8 0,-23-1 0,0 3 0,-84 34 0,135-41 0,0 0 0,-33 25 0,-17 9 0,44-28 0,1 1 0,1 1 0,-38 36 0,-19 15 0,70-60 0,1 1 0,0 0 0,1 0 0,-9 14 0,11-14 0,-1 0 0,-1 0 0,1-1 0,-1 0 0,-15 11 0,16-15 0,1 1 0,1 0 0,-1 1 0,1 0 0,1 0 0,-1 1 0,-7 14 0,9-14 0,-1 0 0,0 0 0,-1 0 0,0-1 0,0 0 0,-1-1 0,-9 8 0,8-5 0,0 0 0,0 0 0,1 1 0,1 0 0,0 0 0,0 1 0,1-1 0,0 2 0,1-1 0,-5 20 0,-9 44 0,-12 94 0,26-137 0,-2 21 0,6-36 0,-1 0 0,-1 0 0,-9 30 0,3-19 0,1 2 0,2-1 0,1 1 0,-1 39 0,6 129 0,3-85 0,-4-72 0,0-26 0,0-1 0,1 0 0,1 1 0,0-1 0,1 0 0,1 0 0,0 0 0,11 29 0,0-9 0,18 69 0,-25-76 0,1-1 0,1 0 0,2 0 0,22 42 0,-12-40 0,2 0 0,1-1 0,1-1 0,30 24 0,20 21 0,-66-64 0,0-1 0,1 0 0,0 0 0,0-1 0,0-1 0,1 1 0,16 5 0,-15-7 0,0 1 0,-1 1 0,1 0 0,-1 0 0,18 15 0,-13-8 0,1-2 0,0 0 0,0-1 0,33 14 0,0 0 0,-14-8 0,-29-14 0,0 1 0,0 0 0,0 0 0,0 1 0,-1 0 0,1 0 0,-1 1 0,0-1 0,6 7 0,-3-3 0,1-1 0,0-1 0,0 0 0,1 0 0,0-1 0,0 0 0,0-1 0,0 0 0,17 3 0,15 6 0,27 8 0,-49-16 0,1 2 0,-1 0 0,25 13 0,-16-7 0,1-2 0,0-1 0,0-1 0,55 7 0,-44-8 0,238 35 0,-98-12 0,-161-27 0,51 19 0,-57-16 0,0-2 0,0 0 0,30 5 0,58 7 0,-60-9 0,0-2 0,47 1 0,22 3 0,-41-2 0,-4-2 0,103 5 0,-116-12 0,-21-1 0,1 2 0,-1 1 0,64 11 0,-79-9 0,0 0 0,1-2 0,0 0 0,23-3 0,-19 1 0,-1 1 0,28 4 0,3 12 0,-45-12 0,0-1 0,0 0 0,1-1 0,-1 0 0,0 0 0,10 1 0,171-5 0,42 3 0,-167 7 0,-27-3 0,45 0 0,243 12 0,-128 1 0,565-19 0,-724-1 0,-1-2 0,47-11 0,-58 11 0,53-2 0,-1 1 0,-57 1 0,0-1 0,26-10 0,-27 8 0,1 0 0,31-4 0,437-10 0,-436 21 0,428 0 0,-303-18 0,-49 21 0,146-5 0,-154-17 0,-106 17 0,0 0 0,0-1 0,-1-1 0,1 0 0,-1-1 0,0-1 0,0 0 0,-1-1 0,1 0 0,20-16 0,-10 6 0,1 1 0,0 2 0,28-13 0,-26 15 0,-2-1 0,0-2 0,25-18 0,-35 21 0,36-29 0,72-72 0,-89 77 0,4-5 0,46-62 0,-14 14 0,-48 62 0,0 0 0,-2-1 0,31-57 0,-18 31 0,-25 45 0,-1-1 0,-1-1 0,0 1 0,7-17 0,7-30 0,39-97 0,-45 127 0,7-20 0,-5-12 0,-3-1 0,-2-1 0,4-121 0,3 4 0,-18 115 0,-14-105 0,5 107 0,7 37 0,-2-1 0,0 0 0,-1 1 0,-2 0 0,-1 0 0,-15-34 0,-75-141 0,82 173 0,-2-1 0,-1 2 0,-33-36 0,18 31 0,-64-46 0,94 73 0,-15-10 0,-2 1 0,-39-17 0,-15-8 0,73 36 0,-15-10 0,-1 1 0,-1 1 0,0 0 0,-25-8 0,-34-6 0,-104-26 0,151 44 0,0-3 0,1 0 0,1-2 0,-35-16 0,35 15 0,0 1 0,-1 1 0,0 2 0,-31-4 0,-4-1 0,11 3 0,-64-3 0,64 8 0,-4-4 0,-26-1 0,36 6 0,-66-12 0,23-8 0,64 14 0,1 2 0,-31-3 0,-163-12 0,143 15 0,-70-2 0,36 11 0,-156-4 0,201-7 0,-30-1 0,-886 11 0,778 18 0,81-22 0,-131 6 0,189 4 0,28-2 0,-44 0 0,33-4 0,-67 11 0,48-7 0,53-5 0,0 0 0,0 1 0,0 1 0,0 1 0,1-1 0,-26 10 0,25-7 0,-1-1 0,-1 0 0,1-1 0,0-1 0,-1-1 0,-24 0 0,-39 4 0,37 0 0,-82-3 0,86-3 0,0 2 0,-72 10 0,43-4-1365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4748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183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6243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4839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3924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9459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7939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853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129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1668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4191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3181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2325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93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8382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6924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70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14/02/2024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12.png"/><Relationship Id="rId4" Type="http://schemas.openxmlformats.org/officeDocument/2006/relationships/customXml" Target="../ink/ink6.xml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5" Type="http://schemas.openxmlformats.org/officeDocument/2006/relationships/image" Target="../media/image15.png"/><Relationship Id="rId4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Binary Representations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CCINCOML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One’s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E356-94D3-E436-C4DB-ACEA217C813C}"/>
              </a:ext>
            </a:extLst>
          </p:cNvPr>
          <p:cNvSpPr txBox="1"/>
          <p:nvPr/>
        </p:nvSpPr>
        <p:spPr>
          <a:xfrm>
            <a:off x="598967" y="1313294"/>
            <a:ext cx="111338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However, this form of representation </a:t>
            </a:r>
            <a:r>
              <a:rPr lang="en-PH" sz="2400" dirty="0">
                <a:solidFill>
                  <a:srgbClr val="000000"/>
                </a:solidFill>
                <a:latin typeface="-webkit-standard"/>
              </a:rPr>
              <a:t>still</a:t>
            </a: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PH" sz="2400" b="1" i="0" u="none" strike="noStrike" dirty="0">
                <a:solidFill>
                  <a:srgbClr val="00B0F0"/>
                </a:solidFill>
                <a:effectLst/>
                <a:latin typeface="-webkit-standard"/>
              </a:rPr>
              <a:t>has two representations for the number 0</a:t>
            </a: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60E2-3F4D-B882-CB6C-B434D9072AF8}"/>
              </a:ext>
            </a:extLst>
          </p:cNvPr>
          <p:cNvSpPr txBox="1"/>
          <p:nvPr/>
        </p:nvSpPr>
        <p:spPr>
          <a:xfrm>
            <a:off x="2902419" y="2547930"/>
            <a:ext cx="152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00B050"/>
                </a:solidFill>
              </a:rPr>
              <a:t>Positive 0</a:t>
            </a:r>
            <a:endParaRPr lang="en-PH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AC4CB-F943-3F5E-FECC-DD6B293ADE51}"/>
              </a:ext>
            </a:extLst>
          </p:cNvPr>
          <p:cNvSpPr txBox="1"/>
          <p:nvPr/>
        </p:nvSpPr>
        <p:spPr>
          <a:xfrm>
            <a:off x="2902419" y="4201972"/>
            <a:ext cx="1604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FF0000"/>
                </a:solidFill>
              </a:rPr>
              <a:t>Negative 0</a:t>
            </a:r>
            <a:endParaRPr lang="en-P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F009-9F70-313C-2A53-61794C075622}"/>
              </a:ext>
            </a:extLst>
          </p:cNvPr>
          <p:cNvSpPr txBox="1"/>
          <p:nvPr/>
        </p:nvSpPr>
        <p:spPr>
          <a:xfrm>
            <a:off x="5721312" y="2105561"/>
            <a:ext cx="27605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00000</a:t>
            </a:r>
            <a:endParaRPr lang="en-US" sz="8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1B40-FA6B-3E2A-7CA3-A6B5D532626D}"/>
              </a:ext>
            </a:extLst>
          </p:cNvPr>
          <p:cNvSpPr txBox="1"/>
          <p:nvPr/>
        </p:nvSpPr>
        <p:spPr>
          <a:xfrm>
            <a:off x="5794327" y="3759603"/>
            <a:ext cx="29119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11111</a:t>
            </a:r>
            <a:endParaRPr lang="en-US" sz="80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DCCD75E-5DF4-B915-B39D-BEA63780B5D8}"/>
              </a:ext>
            </a:extLst>
          </p:cNvPr>
          <p:cNvSpPr/>
          <p:nvPr/>
        </p:nvSpPr>
        <p:spPr>
          <a:xfrm>
            <a:off x="4656807" y="2536447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E8E6B28-D650-DCC9-9FB6-54D3FADBD9E3}"/>
              </a:ext>
            </a:extLst>
          </p:cNvPr>
          <p:cNvSpPr/>
          <p:nvPr/>
        </p:nvSpPr>
        <p:spPr>
          <a:xfrm>
            <a:off x="4729822" y="4179005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0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5" grpId="0"/>
      <p:bldP spid="8" grpId="0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Two’s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4" y="1511070"/>
            <a:ext cx="111338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Finally, we have the binary representation form called </a:t>
            </a:r>
            <a:r>
              <a:rPr lang="en-PH" sz="2400" b="1" dirty="0">
                <a:solidFill>
                  <a:srgbClr val="00B0F0"/>
                </a:solidFill>
                <a:latin typeface="-webkit-standard"/>
              </a:rPr>
              <a:t>Two</a:t>
            </a:r>
            <a:r>
              <a:rPr lang="en-PH" sz="2400" b="1" i="0" u="none" strike="noStrike" dirty="0">
                <a:solidFill>
                  <a:srgbClr val="00B0F0"/>
                </a:solidFill>
                <a:effectLst/>
                <a:latin typeface="-webkit-standard"/>
              </a:rPr>
              <a:t>'s Complement</a:t>
            </a:r>
            <a:endParaRPr lang="en-PH" sz="2400" b="0" i="0" u="none" strike="noStrike" dirty="0">
              <a:solidFill>
                <a:srgbClr val="00B0F0"/>
              </a:solidFill>
              <a:effectLst/>
              <a:latin typeface="-webkit-standar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82F56-A625-BDF0-BEAF-D13D41119A93}"/>
              </a:ext>
            </a:extLst>
          </p:cNvPr>
          <p:cNvSpPr txBox="1"/>
          <p:nvPr/>
        </p:nvSpPr>
        <p:spPr>
          <a:xfrm>
            <a:off x="598964" y="2228671"/>
            <a:ext cx="107101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In order to represent a </a:t>
            </a:r>
            <a:r>
              <a:rPr lang="en-PH" sz="2400" b="1" dirty="0">
                <a:solidFill>
                  <a:srgbClr val="FF0000"/>
                </a:solidFill>
              </a:rPr>
              <a:t>negative number </a:t>
            </a:r>
            <a:r>
              <a:rPr lang="en-PH" sz="2400" dirty="0"/>
              <a:t>in Two’s complement:</a:t>
            </a:r>
          </a:p>
          <a:p>
            <a:pPr algn="l"/>
            <a:endParaRPr lang="en-PH" sz="2400" dirty="0"/>
          </a:p>
          <a:p>
            <a:pPr marL="457200" indent="-457200" algn="l">
              <a:buFont typeface="+mj-lt"/>
              <a:buAutoNum type="arabicPeriod"/>
            </a:pPr>
            <a:r>
              <a:rPr lang="en-PH" sz="2400" dirty="0"/>
              <a:t>Take the </a:t>
            </a:r>
            <a:r>
              <a:rPr lang="en-PH" sz="2400" b="1" dirty="0">
                <a:solidFill>
                  <a:srgbClr val="0070C0"/>
                </a:solidFill>
              </a:rPr>
              <a:t>1's Complement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PH" sz="2400" b="1" dirty="0">
                <a:solidFill>
                  <a:srgbClr val="0070C0"/>
                </a:solidFill>
              </a:rPr>
              <a:t>Add 1 </a:t>
            </a:r>
            <a:r>
              <a:rPr lang="en-PH" sz="2400" dirty="0"/>
              <a:t>to the Least Significant Bit (LSB).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A01CB-8E9D-AD42-448B-F4CFEF4CC9B1}"/>
              </a:ext>
            </a:extLst>
          </p:cNvPr>
          <p:cNvSpPr txBox="1"/>
          <p:nvPr/>
        </p:nvSpPr>
        <p:spPr>
          <a:xfrm>
            <a:off x="598964" y="4054267"/>
            <a:ext cx="37653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The LSB is the </a:t>
            </a:r>
            <a:r>
              <a:rPr lang="en-PH" sz="2400" b="1" dirty="0">
                <a:solidFill>
                  <a:srgbClr val="0070C0"/>
                </a:solidFill>
              </a:rPr>
              <a:t>rightmost bit.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D548F-0C3B-08BB-DF0B-E835BD188566}"/>
              </a:ext>
            </a:extLst>
          </p:cNvPr>
          <p:cNvSpPr txBox="1"/>
          <p:nvPr/>
        </p:nvSpPr>
        <p:spPr>
          <a:xfrm>
            <a:off x="1385311" y="5097150"/>
            <a:ext cx="1828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For example, 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E21D4-B841-AD70-4867-A456EEE492CE}"/>
              </a:ext>
            </a:extLst>
          </p:cNvPr>
          <p:cNvSpPr txBox="1"/>
          <p:nvPr/>
        </p:nvSpPr>
        <p:spPr>
          <a:xfrm>
            <a:off x="6825824" y="4600365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A7B91-6EDF-0D5F-F4FC-4828A6CB686A}"/>
              </a:ext>
            </a:extLst>
          </p:cNvPr>
          <p:cNvSpPr txBox="1"/>
          <p:nvPr/>
        </p:nvSpPr>
        <p:spPr>
          <a:xfrm>
            <a:off x="6096000" y="4600365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BDBC3-AE42-1BDE-3D92-8BB9D508AEE5}"/>
              </a:ext>
            </a:extLst>
          </p:cNvPr>
          <p:cNvSpPr txBox="1"/>
          <p:nvPr/>
        </p:nvSpPr>
        <p:spPr>
          <a:xfrm>
            <a:off x="5366176" y="4600364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B2F9D-46B6-6CEB-F21D-06484E6076D0}"/>
              </a:ext>
            </a:extLst>
          </p:cNvPr>
          <p:cNvSpPr txBox="1"/>
          <p:nvPr/>
        </p:nvSpPr>
        <p:spPr>
          <a:xfrm>
            <a:off x="4636352" y="4600363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C0E9E2-46E1-023C-CD44-AF5AD3251512}"/>
              </a:ext>
            </a:extLst>
          </p:cNvPr>
          <p:cNvSpPr txBox="1"/>
          <p:nvPr/>
        </p:nvSpPr>
        <p:spPr>
          <a:xfrm>
            <a:off x="4006373" y="460244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60244-FE04-D705-9D13-1CBCD438CBEB}"/>
              </a:ext>
            </a:extLst>
          </p:cNvPr>
          <p:cNvSpPr txBox="1"/>
          <p:nvPr/>
        </p:nvSpPr>
        <p:spPr>
          <a:xfrm>
            <a:off x="3276549" y="460244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F68080-8425-E96C-B0E5-37AD283CC417}"/>
              </a:ext>
            </a:extLst>
          </p:cNvPr>
          <p:cNvSpPr txBox="1"/>
          <p:nvPr/>
        </p:nvSpPr>
        <p:spPr>
          <a:xfrm>
            <a:off x="7676522" y="5097150"/>
            <a:ext cx="3510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1 is the least significant bit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74328B2-F4C9-6882-DC57-FAD4EB307BAC}"/>
                  </a:ext>
                </a:extLst>
              </p14:cNvPr>
              <p14:cNvContentPartPr/>
              <p14:nvPr/>
            </p14:nvContentPartPr>
            <p14:xfrm>
              <a:off x="6838378" y="4522196"/>
              <a:ext cx="737640" cy="1265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74328B2-F4C9-6882-DC57-FAD4EB307B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9738" y="4513196"/>
                <a:ext cx="755280" cy="128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60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8" grpId="1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Two’s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08778-AED4-C3F8-52B6-121D9829ED29}"/>
              </a:ext>
            </a:extLst>
          </p:cNvPr>
          <p:cNvSpPr txBox="1"/>
          <p:nvPr/>
        </p:nvSpPr>
        <p:spPr>
          <a:xfrm>
            <a:off x="3417363" y="1308256"/>
            <a:ext cx="5497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Example: Get the two’s complement of </a:t>
            </a:r>
            <a:r>
              <a:rPr lang="en-PH" sz="2400" b="1" dirty="0">
                <a:solidFill>
                  <a:srgbClr val="00B050"/>
                </a:solidFill>
              </a:rPr>
              <a:t>13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DD3F1-C357-5265-6EB9-42B1298166B3}"/>
              </a:ext>
            </a:extLst>
          </p:cNvPr>
          <p:cNvSpPr txBox="1"/>
          <p:nvPr/>
        </p:nvSpPr>
        <p:spPr>
          <a:xfrm>
            <a:off x="5697281" y="1852015"/>
            <a:ext cx="29285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01101</a:t>
            </a:r>
            <a:endParaRPr lang="en-US" sz="8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634F1-B917-7F9B-2721-415AECEE8494}"/>
              </a:ext>
            </a:extLst>
          </p:cNvPr>
          <p:cNvSpPr txBox="1"/>
          <p:nvPr/>
        </p:nvSpPr>
        <p:spPr>
          <a:xfrm>
            <a:off x="0" y="2236965"/>
            <a:ext cx="2453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b="1" dirty="0"/>
              <a:t>Step 1</a:t>
            </a:r>
            <a:r>
              <a:rPr lang="en-PH" dirty="0"/>
              <a:t>: Take the one’s complement of 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B0318-CFDB-6EAD-92DA-82998CE80356}"/>
              </a:ext>
            </a:extLst>
          </p:cNvPr>
          <p:cNvSpPr txBox="1"/>
          <p:nvPr/>
        </p:nvSpPr>
        <p:spPr>
          <a:xfrm>
            <a:off x="5741930" y="4165065"/>
            <a:ext cx="28392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10010</a:t>
            </a:r>
            <a:endParaRPr lang="en-US" sz="8000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16B1EE8-6041-7C6B-54A9-4863AB617A2D}"/>
              </a:ext>
            </a:extLst>
          </p:cNvPr>
          <p:cNvSpPr/>
          <p:nvPr/>
        </p:nvSpPr>
        <p:spPr>
          <a:xfrm>
            <a:off x="6893315" y="3197351"/>
            <a:ext cx="484632" cy="97840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BFDD9-750B-C9C1-8278-53910B615C25}"/>
              </a:ext>
            </a:extLst>
          </p:cNvPr>
          <p:cNvSpPr txBox="1"/>
          <p:nvPr/>
        </p:nvSpPr>
        <p:spPr>
          <a:xfrm>
            <a:off x="8034017" y="2888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2C8AD-A2DD-3007-8599-C7AB3D9E110E}"/>
              </a:ext>
            </a:extLst>
          </p:cNvPr>
          <p:cNvSpPr txBox="1"/>
          <p:nvPr/>
        </p:nvSpPr>
        <p:spPr>
          <a:xfrm>
            <a:off x="7469802" y="2878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416468-A2EA-3461-EFFB-79E532272870}"/>
              </a:ext>
            </a:extLst>
          </p:cNvPr>
          <p:cNvSpPr txBox="1"/>
          <p:nvPr/>
        </p:nvSpPr>
        <p:spPr>
          <a:xfrm>
            <a:off x="6968442" y="2888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28C4E-E6EA-F573-A203-35F1B8FF44C7}"/>
              </a:ext>
            </a:extLst>
          </p:cNvPr>
          <p:cNvSpPr txBox="1"/>
          <p:nvPr/>
        </p:nvSpPr>
        <p:spPr>
          <a:xfrm>
            <a:off x="6398091" y="2888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9C748-7AB7-F34A-E28D-839EF4247F54}"/>
              </a:ext>
            </a:extLst>
          </p:cNvPr>
          <p:cNvSpPr txBox="1"/>
          <p:nvPr/>
        </p:nvSpPr>
        <p:spPr>
          <a:xfrm>
            <a:off x="5875801" y="28882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EBAC59-B1B9-885C-0A51-2C0065B9E9A9}"/>
                  </a:ext>
                </a:extLst>
              </p14:cNvPr>
              <p14:cNvContentPartPr/>
              <p14:nvPr/>
            </p14:nvContentPartPr>
            <p14:xfrm>
              <a:off x="5459201" y="4275397"/>
              <a:ext cx="3552840" cy="136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EBAC59-B1B9-885C-0A51-2C0065B9E9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1561" y="4257757"/>
                <a:ext cx="3588480" cy="14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6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Two’s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08778-AED4-C3F8-52B6-121D9829ED29}"/>
              </a:ext>
            </a:extLst>
          </p:cNvPr>
          <p:cNvSpPr txBox="1"/>
          <p:nvPr/>
        </p:nvSpPr>
        <p:spPr>
          <a:xfrm>
            <a:off x="3417363" y="1308256"/>
            <a:ext cx="5497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Example: Get the two’s complement of </a:t>
            </a:r>
            <a:r>
              <a:rPr lang="en-PH" sz="2400" b="1" dirty="0">
                <a:solidFill>
                  <a:srgbClr val="00B050"/>
                </a:solidFill>
              </a:rPr>
              <a:t>13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634F1-B917-7F9B-2721-415AECEE8494}"/>
              </a:ext>
            </a:extLst>
          </p:cNvPr>
          <p:cNvSpPr txBox="1"/>
          <p:nvPr/>
        </p:nvSpPr>
        <p:spPr>
          <a:xfrm>
            <a:off x="504498" y="2195539"/>
            <a:ext cx="3185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2400" b="1" dirty="0"/>
              <a:t>Step 2</a:t>
            </a:r>
            <a:r>
              <a:rPr lang="en-PH" sz="2400" dirty="0"/>
              <a:t>: Add one to the rightmost 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B0318-CFDB-6EAD-92DA-82998CE80356}"/>
              </a:ext>
            </a:extLst>
          </p:cNvPr>
          <p:cNvSpPr txBox="1"/>
          <p:nvPr/>
        </p:nvSpPr>
        <p:spPr>
          <a:xfrm>
            <a:off x="5390312" y="1862387"/>
            <a:ext cx="28392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10010</a:t>
            </a:r>
            <a:endParaRPr lang="en-US" sz="8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C056A-B439-9EE8-AFCC-832A8B234291}"/>
              </a:ext>
            </a:extLst>
          </p:cNvPr>
          <p:cNvSpPr txBox="1"/>
          <p:nvPr/>
        </p:nvSpPr>
        <p:spPr>
          <a:xfrm>
            <a:off x="7522158" y="2716701"/>
            <a:ext cx="7074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</a:t>
            </a:r>
            <a:endParaRPr lang="en-US" sz="8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E1CB0-70DE-EFF3-2E69-75565F25EB30}"/>
              </a:ext>
            </a:extLst>
          </p:cNvPr>
          <p:cNvSpPr txBox="1"/>
          <p:nvPr/>
        </p:nvSpPr>
        <p:spPr>
          <a:xfrm>
            <a:off x="4931454" y="3246529"/>
            <a:ext cx="32981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----------</a:t>
            </a:r>
            <a:endParaRPr lang="en-US" sz="8000" dirty="0"/>
          </a:p>
        </p:txBody>
      </p:sp>
      <p:sp>
        <p:nvSpPr>
          <p:cNvPr id="9" name="Plus 8">
            <a:extLst>
              <a:ext uri="{FF2B5EF4-FFF2-40B4-BE49-F238E27FC236}">
                <a16:creationId xmlns:a16="http://schemas.microsoft.com/office/drawing/2014/main" id="{7D91273C-FAC3-362C-9451-D056E2DB566C}"/>
              </a:ext>
            </a:extLst>
          </p:cNvPr>
          <p:cNvSpPr/>
          <p:nvPr/>
        </p:nvSpPr>
        <p:spPr>
          <a:xfrm>
            <a:off x="4587288" y="3100488"/>
            <a:ext cx="707443" cy="657024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AF7DC-2B35-4C5F-9022-74F1EAF8A2AB}"/>
              </a:ext>
            </a:extLst>
          </p:cNvPr>
          <p:cNvSpPr txBox="1"/>
          <p:nvPr/>
        </p:nvSpPr>
        <p:spPr>
          <a:xfrm>
            <a:off x="5490906" y="3855437"/>
            <a:ext cx="28837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10011</a:t>
            </a:r>
            <a:endParaRPr lang="en-US" sz="8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A5B790-0FD0-B15D-4606-1CD2F3425526}"/>
                  </a:ext>
                </a:extLst>
              </p14:cNvPr>
              <p14:cNvContentPartPr/>
              <p14:nvPr/>
            </p14:nvContentPartPr>
            <p14:xfrm>
              <a:off x="5025761" y="4052557"/>
              <a:ext cx="3538800" cy="1182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A5B790-0FD0-B15D-4606-1CD2F34255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8121" y="4034917"/>
                <a:ext cx="3574440" cy="12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682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Two’s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08778-AED4-C3F8-52B6-121D9829ED29}"/>
              </a:ext>
            </a:extLst>
          </p:cNvPr>
          <p:cNvSpPr txBox="1"/>
          <p:nvPr/>
        </p:nvSpPr>
        <p:spPr>
          <a:xfrm>
            <a:off x="378251" y="1708312"/>
            <a:ext cx="5497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Example: Get the two’s complement of </a:t>
            </a:r>
            <a:r>
              <a:rPr lang="en-PH" sz="2400" b="1" dirty="0">
                <a:solidFill>
                  <a:srgbClr val="00B050"/>
                </a:solidFill>
              </a:rPr>
              <a:t>12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B0318-CFDB-6EAD-92DA-82998CE80356}"/>
              </a:ext>
            </a:extLst>
          </p:cNvPr>
          <p:cNvSpPr txBox="1"/>
          <p:nvPr/>
        </p:nvSpPr>
        <p:spPr>
          <a:xfrm>
            <a:off x="8108287" y="1277426"/>
            <a:ext cx="29170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01100</a:t>
            </a:r>
            <a:endParaRPr lang="en-US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E4664-B9F2-F5BE-687F-04BC2DE12842}"/>
              </a:ext>
            </a:extLst>
          </p:cNvPr>
          <p:cNvSpPr txBox="1"/>
          <p:nvPr/>
        </p:nvSpPr>
        <p:spPr>
          <a:xfrm>
            <a:off x="8108286" y="2315737"/>
            <a:ext cx="29170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10011</a:t>
            </a:r>
            <a:endParaRPr lang="en-US" sz="8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03AD1D-AD6A-836A-7327-7799BA3F6789}"/>
              </a:ext>
            </a:extLst>
          </p:cNvPr>
          <p:cNvSpPr txBox="1"/>
          <p:nvPr/>
        </p:nvSpPr>
        <p:spPr>
          <a:xfrm>
            <a:off x="10205544" y="3354048"/>
            <a:ext cx="81980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</a:t>
            </a:r>
            <a:endParaRPr lang="en-US" sz="8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CA2438-E426-9851-BC29-FA51F9E23467}"/>
              </a:ext>
            </a:extLst>
          </p:cNvPr>
          <p:cNvSpPr txBox="1"/>
          <p:nvPr/>
        </p:nvSpPr>
        <p:spPr>
          <a:xfrm>
            <a:off x="7977351" y="4015767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---------</a:t>
            </a:r>
            <a:endParaRPr lang="en-US" sz="8000" dirty="0"/>
          </a:p>
        </p:txBody>
      </p:sp>
      <p:sp>
        <p:nvSpPr>
          <p:cNvPr id="18" name="Plus 17">
            <a:extLst>
              <a:ext uri="{FF2B5EF4-FFF2-40B4-BE49-F238E27FC236}">
                <a16:creationId xmlns:a16="http://schemas.microsoft.com/office/drawing/2014/main" id="{3EA51103-339D-A019-2C62-275FBFEBA42E}"/>
              </a:ext>
            </a:extLst>
          </p:cNvPr>
          <p:cNvSpPr/>
          <p:nvPr/>
        </p:nvSpPr>
        <p:spPr>
          <a:xfrm>
            <a:off x="7400843" y="3714240"/>
            <a:ext cx="707443" cy="657024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505C31-52BE-1C2A-F239-A2EA1D08DE39}"/>
              </a:ext>
            </a:extLst>
          </p:cNvPr>
          <p:cNvSpPr txBox="1"/>
          <p:nvPr/>
        </p:nvSpPr>
        <p:spPr>
          <a:xfrm>
            <a:off x="8108286" y="4768950"/>
            <a:ext cx="29170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10100</a:t>
            </a:r>
            <a:endParaRPr lang="en-US" sz="8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428E951-1729-7F2A-E479-CB73BBB95156}"/>
                  </a:ext>
                </a:extLst>
              </p14:cNvPr>
              <p14:cNvContentPartPr/>
              <p14:nvPr/>
            </p14:nvContentPartPr>
            <p14:xfrm>
              <a:off x="7754938" y="4924676"/>
              <a:ext cx="3207600" cy="1284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428E951-1729-7F2A-E479-CB73BBB951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6938" y="4906676"/>
                <a:ext cx="3243240" cy="13201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310FF1F-42E9-B135-34D7-01116794C0EA}"/>
              </a:ext>
            </a:extLst>
          </p:cNvPr>
          <p:cNvSpPr txBox="1"/>
          <p:nvPr/>
        </p:nvSpPr>
        <p:spPr>
          <a:xfrm>
            <a:off x="5223641" y="5076726"/>
            <a:ext cx="8723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000" b="1" dirty="0">
                <a:solidFill>
                  <a:srgbClr val="FF0000"/>
                </a:solidFill>
              </a:rPr>
              <a:t>-12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37AB960-4FDB-6279-3FD1-BCCB79CF0162}"/>
              </a:ext>
            </a:extLst>
          </p:cNvPr>
          <p:cNvSpPr/>
          <p:nvPr/>
        </p:nvSpPr>
        <p:spPr>
          <a:xfrm>
            <a:off x="6318414" y="5188353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8CC9BA-5948-B9C3-B3F2-3B9AFC5FA034}"/>
              </a:ext>
            </a:extLst>
          </p:cNvPr>
          <p:cNvSpPr txBox="1"/>
          <p:nvPr/>
        </p:nvSpPr>
        <p:spPr>
          <a:xfrm>
            <a:off x="378250" y="2834901"/>
            <a:ext cx="4540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Step 1: </a:t>
            </a:r>
            <a:r>
              <a:rPr lang="en-PH" sz="2400" dirty="0"/>
              <a:t>Take the one’s complement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0D46B6-9613-00B9-5089-076BD4749DAE}"/>
              </a:ext>
            </a:extLst>
          </p:cNvPr>
          <p:cNvSpPr txBox="1"/>
          <p:nvPr/>
        </p:nvSpPr>
        <p:spPr>
          <a:xfrm>
            <a:off x="378250" y="3909599"/>
            <a:ext cx="47402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Step 2: </a:t>
            </a:r>
            <a:r>
              <a:rPr lang="en-PH" sz="2400" dirty="0"/>
              <a:t>Add one to the </a:t>
            </a:r>
            <a:r>
              <a:rPr lang="en-PH" sz="2400" dirty="0" err="1"/>
              <a:t>rightmostbit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7" grpId="0"/>
      <p:bldP spid="18" grpId="0" animBg="1"/>
      <p:bldP spid="19" grpId="0"/>
      <p:bldP spid="23" grpId="0"/>
      <p:bldP spid="24" grpId="0" animBg="1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Two’s Complement</a:t>
            </a:r>
            <a:endParaRPr lang="en-PH" sz="5000" b="1" dirty="0">
              <a:latin typeface="Calibri Light (Headings)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F43E9-5018-6173-4C18-9BF3D533F739}"/>
              </a:ext>
            </a:extLst>
          </p:cNvPr>
          <p:cNvGrpSpPr/>
          <p:nvPr/>
        </p:nvGrpSpPr>
        <p:grpSpPr>
          <a:xfrm>
            <a:off x="3129454" y="1524515"/>
            <a:ext cx="4419603" cy="1631216"/>
            <a:chOff x="4969934" y="1238319"/>
            <a:chExt cx="4419603" cy="16312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E86966-F7D8-0936-BFD0-6872B260C52F}"/>
                </a:ext>
              </a:extLst>
            </p:cNvPr>
            <p:cNvSpPr txBox="1"/>
            <p:nvPr/>
          </p:nvSpPr>
          <p:spPr>
            <a:xfrm>
              <a:off x="4969934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C0B6AC-DC64-F996-3B06-943D025E9A40}"/>
                </a:ext>
              </a:extLst>
            </p:cNvPr>
            <p:cNvSpPr txBox="1"/>
            <p:nvPr/>
          </p:nvSpPr>
          <p:spPr>
            <a:xfrm>
              <a:off x="5875868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916F46-2F52-121E-5CE6-10D4D15D32A0}"/>
                </a:ext>
              </a:extLst>
            </p:cNvPr>
            <p:cNvSpPr txBox="1"/>
            <p:nvPr/>
          </p:nvSpPr>
          <p:spPr>
            <a:xfrm>
              <a:off x="6781802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C5E508-D048-B332-D142-0A3C9D0A718B}"/>
                </a:ext>
              </a:extLst>
            </p:cNvPr>
            <p:cNvSpPr txBox="1"/>
            <p:nvPr/>
          </p:nvSpPr>
          <p:spPr>
            <a:xfrm>
              <a:off x="7687736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E58472-A268-2D3A-1243-FC4FFA04738F}"/>
                </a:ext>
              </a:extLst>
            </p:cNvPr>
            <p:cNvSpPr txBox="1"/>
            <p:nvPr/>
          </p:nvSpPr>
          <p:spPr>
            <a:xfrm>
              <a:off x="8593670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0</a:t>
              </a:r>
            </a:p>
          </p:txBody>
        </p:sp>
      </p:grp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93BCB43-5D42-9709-556A-76960F525ABB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 rot="16200000" flipH="1">
            <a:off x="7259575" y="3047279"/>
            <a:ext cx="583197" cy="80009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AC4A1C-A611-E3FA-7FA7-C4CC0E606715}"/>
                  </a:ext>
                </a:extLst>
              </p:cNvPr>
              <p:cNvSpPr txBox="1"/>
              <p:nvPr/>
            </p:nvSpPr>
            <p:spPr>
              <a:xfrm>
                <a:off x="7951223" y="3538873"/>
                <a:ext cx="19220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 = 0 x 1 = 0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AC4A1C-A611-E3FA-7FA7-C4CC0E606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223" y="3538873"/>
                <a:ext cx="1922034" cy="400110"/>
              </a:xfrm>
              <a:prstGeom prst="rect">
                <a:avLst/>
              </a:prstGeom>
              <a:blipFill>
                <a:blip r:embed="rId4"/>
                <a:stretch>
                  <a:fillRect l="-3165" t="-9231" r="-1582" b="-2769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A91C979-E818-9B65-D323-FAD867C632E4}"/>
              </a:ext>
            </a:extLst>
          </p:cNvPr>
          <p:cNvCxnSpPr>
            <a:cxnSpLocks/>
            <a:stCxn id="10" idx="2"/>
            <a:endCxn id="20" idx="1"/>
          </p:cNvCxnSpPr>
          <p:nvPr/>
        </p:nvCxnSpPr>
        <p:spPr>
          <a:xfrm rot="16200000" flipH="1">
            <a:off x="6573587" y="2827334"/>
            <a:ext cx="1049241" cy="170603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766DF7-598A-D10C-CD9B-021FD4E9271E}"/>
                  </a:ext>
                </a:extLst>
              </p:cNvPr>
              <p:cNvSpPr txBox="1"/>
              <p:nvPr/>
            </p:nvSpPr>
            <p:spPr>
              <a:xfrm>
                <a:off x="7951224" y="4004917"/>
                <a:ext cx="19220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/>
                  <a:t> = 0 x 2 = 0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766DF7-598A-D10C-CD9B-021FD4E92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224" y="4004917"/>
                <a:ext cx="1922034" cy="400110"/>
              </a:xfrm>
              <a:prstGeom prst="rect">
                <a:avLst/>
              </a:prstGeom>
              <a:blipFill>
                <a:blip r:embed="rId5"/>
                <a:stretch>
                  <a:fillRect l="-3165" t="-9091" r="-1266" b="-257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AA67C62-EE85-A699-74EF-A8D71661CFE5}"/>
              </a:ext>
            </a:extLst>
          </p:cNvPr>
          <p:cNvCxnSpPr>
            <a:cxnSpLocks/>
            <a:stCxn id="9" idx="2"/>
            <a:endCxn id="27" idx="1"/>
          </p:cNvCxnSpPr>
          <p:nvPr/>
        </p:nvCxnSpPr>
        <p:spPr>
          <a:xfrm rot="16200000" flipH="1">
            <a:off x="5893351" y="2601636"/>
            <a:ext cx="1503778" cy="261196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83343B-F51A-169E-3732-6048545E28BA}"/>
                  </a:ext>
                </a:extLst>
              </p:cNvPr>
              <p:cNvSpPr txBox="1"/>
              <p:nvPr/>
            </p:nvSpPr>
            <p:spPr>
              <a:xfrm>
                <a:off x="7951224" y="4459454"/>
                <a:ext cx="19220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= 1 x 4 = 4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83343B-F51A-169E-3732-6048545E2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224" y="4459454"/>
                <a:ext cx="1922033" cy="400110"/>
              </a:xfrm>
              <a:prstGeom prst="rect">
                <a:avLst/>
              </a:prstGeom>
              <a:blipFill>
                <a:blip r:embed="rId6"/>
                <a:stretch>
                  <a:fillRect l="-3165" t="-9231" r="-1582" b="-2769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B994F754-5BEF-9935-EF9B-9DB6552F224D}"/>
              </a:ext>
            </a:extLst>
          </p:cNvPr>
          <p:cNvCxnSpPr>
            <a:cxnSpLocks/>
            <a:stCxn id="8" idx="2"/>
            <a:endCxn id="29" idx="1"/>
          </p:cNvCxnSpPr>
          <p:nvPr/>
        </p:nvCxnSpPr>
        <p:spPr>
          <a:xfrm rot="16200000" flipH="1">
            <a:off x="5240329" y="2348724"/>
            <a:ext cx="1903888" cy="351790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4ED529-1407-08EA-EAE3-6DA582A53902}"/>
                  </a:ext>
                </a:extLst>
              </p:cNvPr>
              <p:cNvSpPr txBox="1"/>
              <p:nvPr/>
            </p:nvSpPr>
            <p:spPr>
              <a:xfrm>
                <a:off x="7951224" y="4859564"/>
                <a:ext cx="19220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= 0 x 8 = 0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4ED529-1407-08EA-EAE3-6DA582A53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224" y="4859564"/>
                <a:ext cx="1922033" cy="400110"/>
              </a:xfrm>
              <a:prstGeom prst="rect">
                <a:avLst/>
              </a:prstGeom>
              <a:blipFill>
                <a:blip r:embed="rId7"/>
                <a:stretch>
                  <a:fillRect l="-3165" t="-7576" r="-1582" b="-257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B564F44-0ACA-4124-AD44-40271C7A6B00}"/>
              </a:ext>
            </a:extLst>
          </p:cNvPr>
          <p:cNvCxnSpPr>
            <a:cxnSpLocks/>
            <a:stCxn id="7" idx="2"/>
            <a:endCxn id="31" idx="1"/>
          </p:cNvCxnSpPr>
          <p:nvPr/>
        </p:nvCxnSpPr>
        <p:spPr>
          <a:xfrm rot="16200000" flipH="1">
            <a:off x="4582551" y="2100567"/>
            <a:ext cx="2313509" cy="442383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8BC881-E711-DB0C-2408-27F074CF4F0E}"/>
                  </a:ext>
                </a:extLst>
              </p:cNvPr>
              <p:cNvSpPr txBox="1"/>
              <p:nvPr/>
            </p:nvSpPr>
            <p:spPr>
              <a:xfrm>
                <a:off x="7951223" y="5266107"/>
                <a:ext cx="2558734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-1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= -1 x 16 = -16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8BC881-E711-DB0C-2408-27F074CF4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223" y="5266107"/>
                <a:ext cx="2558734" cy="406265"/>
              </a:xfrm>
              <a:prstGeom prst="rect">
                <a:avLst/>
              </a:prstGeom>
              <a:blipFill>
                <a:blip r:embed="rId8"/>
                <a:stretch>
                  <a:fillRect l="-2381" t="-7463" b="-253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2978F1-6635-6D48-3DA2-A03C9275601F}"/>
              </a:ext>
            </a:extLst>
          </p:cNvPr>
          <p:cNvCxnSpPr>
            <a:cxnSpLocks/>
          </p:cNvCxnSpPr>
          <p:nvPr/>
        </p:nvCxnSpPr>
        <p:spPr>
          <a:xfrm>
            <a:off x="7951223" y="5708589"/>
            <a:ext cx="24746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1BA490D-8A05-CA9C-F7E3-A5F90EE0794B}"/>
              </a:ext>
            </a:extLst>
          </p:cNvPr>
          <p:cNvSpPr txBox="1"/>
          <p:nvPr/>
        </p:nvSpPr>
        <p:spPr>
          <a:xfrm>
            <a:off x="8912240" y="5768542"/>
            <a:ext cx="1671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Answer = -12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7" grpId="0"/>
      <p:bldP spid="29" grpId="0"/>
      <p:bldP spid="31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Two’s Complement Subtraction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C5B91-489E-F4B7-6987-84F09A35A5AE}"/>
              </a:ext>
            </a:extLst>
          </p:cNvPr>
          <p:cNvSpPr txBox="1"/>
          <p:nvPr/>
        </p:nvSpPr>
        <p:spPr>
          <a:xfrm>
            <a:off x="7126936" y="5234242"/>
            <a:ext cx="364837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100" b="1" dirty="0"/>
              <a:t>Two’s Complement Subtraction</a:t>
            </a:r>
            <a:endParaRPr lang="en-US" sz="21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02674-2D59-890D-EEDB-6A95B8FD719D}"/>
              </a:ext>
            </a:extLst>
          </p:cNvPr>
          <p:cNvSpPr txBox="1"/>
          <p:nvPr/>
        </p:nvSpPr>
        <p:spPr>
          <a:xfrm>
            <a:off x="7437942" y="1476008"/>
            <a:ext cx="2356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(</a:t>
            </a:r>
            <a:r>
              <a:rPr lang="en-US" sz="8000" b="1" dirty="0">
                <a:solidFill>
                  <a:srgbClr val="00B050"/>
                </a:solidFill>
              </a:rPr>
              <a:t>+</a:t>
            </a:r>
            <a:r>
              <a:rPr lang="en-US" sz="8000" dirty="0"/>
              <a:t>10)</a:t>
            </a:r>
            <a:endParaRPr lang="en-PH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96B64-00F9-A477-53F1-D20E3F3230CC}"/>
              </a:ext>
            </a:extLst>
          </p:cNvPr>
          <p:cNvSpPr txBox="1"/>
          <p:nvPr/>
        </p:nvSpPr>
        <p:spPr>
          <a:xfrm>
            <a:off x="8154484" y="2509200"/>
            <a:ext cx="1640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(</a:t>
            </a:r>
            <a:r>
              <a:rPr lang="en-US" sz="8000" b="1" dirty="0">
                <a:solidFill>
                  <a:srgbClr val="FF0000"/>
                </a:solidFill>
              </a:rPr>
              <a:t>-</a:t>
            </a:r>
            <a:r>
              <a:rPr lang="en-US" sz="8000" dirty="0"/>
              <a:t>5)</a:t>
            </a:r>
            <a:endParaRPr lang="en-PH" sz="8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2750F-CDCE-66A8-00DD-3C9FD47153D5}"/>
              </a:ext>
            </a:extLst>
          </p:cNvPr>
          <p:cNvSpPr txBox="1"/>
          <p:nvPr/>
        </p:nvSpPr>
        <p:spPr>
          <a:xfrm>
            <a:off x="7306925" y="3092327"/>
            <a:ext cx="23839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-------</a:t>
            </a:r>
            <a:endParaRPr lang="en-PH" sz="8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24D21-E316-1EB5-F21B-D7E0A93AC011}"/>
              </a:ext>
            </a:extLst>
          </p:cNvPr>
          <p:cNvSpPr txBox="1"/>
          <p:nvPr/>
        </p:nvSpPr>
        <p:spPr>
          <a:xfrm>
            <a:off x="8697074" y="3709314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5</a:t>
            </a:r>
            <a:endParaRPr lang="en-PH" sz="8000" dirty="0"/>
          </a:p>
        </p:txBody>
      </p:sp>
      <p:sp>
        <p:nvSpPr>
          <p:cNvPr id="9" name="Plus 17">
            <a:extLst>
              <a:ext uri="{FF2B5EF4-FFF2-40B4-BE49-F238E27FC236}">
                <a16:creationId xmlns:a16="http://schemas.microsoft.com/office/drawing/2014/main" id="{B020CB99-D970-8D3E-C159-04AD3CF9A316}"/>
              </a:ext>
            </a:extLst>
          </p:cNvPr>
          <p:cNvSpPr/>
          <p:nvPr/>
        </p:nvSpPr>
        <p:spPr>
          <a:xfrm>
            <a:off x="7126936" y="2948519"/>
            <a:ext cx="412878" cy="444803"/>
          </a:xfrm>
          <a:prstGeom prst="mathPl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D76AFE-5FC4-458A-B1ED-DB4EF529B43C}"/>
              </a:ext>
            </a:extLst>
          </p:cNvPr>
          <p:cNvSpPr txBox="1"/>
          <p:nvPr/>
        </p:nvSpPr>
        <p:spPr>
          <a:xfrm>
            <a:off x="2025889" y="1476008"/>
            <a:ext cx="2356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(</a:t>
            </a:r>
            <a:r>
              <a:rPr lang="en-US" sz="8000" b="1" dirty="0">
                <a:solidFill>
                  <a:srgbClr val="00B050"/>
                </a:solidFill>
              </a:rPr>
              <a:t>+</a:t>
            </a:r>
            <a:r>
              <a:rPr lang="en-US" sz="8000" dirty="0"/>
              <a:t>10)</a:t>
            </a:r>
            <a:endParaRPr lang="en-PH" sz="8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72CCF-7CB9-1FE3-8E40-B9B0C2DCE58E}"/>
              </a:ext>
            </a:extLst>
          </p:cNvPr>
          <p:cNvSpPr txBox="1"/>
          <p:nvPr/>
        </p:nvSpPr>
        <p:spPr>
          <a:xfrm>
            <a:off x="2482977" y="2509202"/>
            <a:ext cx="18373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(</a:t>
            </a:r>
            <a:r>
              <a:rPr lang="en-US" sz="8000" b="1" dirty="0">
                <a:solidFill>
                  <a:srgbClr val="00B050"/>
                </a:solidFill>
              </a:rPr>
              <a:t>+</a:t>
            </a:r>
            <a:r>
              <a:rPr lang="en-US" sz="8000" dirty="0"/>
              <a:t>5)</a:t>
            </a:r>
            <a:endParaRPr lang="en-PH" sz="8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14E84-901D-F28F-58DB-0BB3FF185CDF}"/>
              </a:ext>
            </a:extLst>
          </p:cNvPr>
          <p:cNvSpPr txBox="1"/>
          <p:nvPr/>
        </p:nvSpPr>
        <p:spPr>
          <a:xfrm>
            <a:off x="1894872" y="3092327"/>
            <a:ext cx="23839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-------</a:t>
            </a:r>
            <a:endParaRPr lang="en-PH" sz="8000" dirty="0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6D22F41C-EFB3-AC76-3402-359F0DF80EDF}"/>
              </a:ext>
            </a:extLst>
          </p:cNvPr>
          <p:cNvSpPr/>
          <p:nvPr/>
        </p:nvSpPr>
        <p:spPr>
          <a:xfrm>
            <a:off x="1533607" y="2862947"/>
            <a:ext cx="584200" cy="615950"/>
          </a:xfrm>
          <a:prstGeom prst="mathMin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2222C4-C713-9B1C-5130-90178E3D17F2}"/>
              </a:ext>
            </a:extLst>
          </p:cNvPr>
          <p:cNvSpPr txBox="1"/>
          <p:nvPr/>
        </p:nvSpPr>
        <p:spPr>
          <a:xfrm>
            <a:off x="3285021" y="3709314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5</a:t>
            </a:r>
            <a:endParaRPr lang="en-PH" sz="8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CDBC8-836D-310A-8FA1-DBB3ACF1B4ED}"/>
              </a:ext>
            </a:extLst>
          </p:cNvPr>
          <p:cNvSpPr txBox="1"/>
          <p:nvPr/>
        </p:nvSpPr>
        <p:spPr>
          <a:xfrm>
            <a:off x="1912282" y="5221720"/>
            <a:ext cx="258394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100" b="1" dirty="0"/>
              <a:t>Standard Subtraction</a:t>
            </a:r>
            <a:endParaRPr lang="en-US" sz="2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1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Standard Binary Subtraction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BBDFD7-7D99-80A5-58AE-D1A667661DBF}"/>
              </a:ext>
            </a:extLst>
          </p:cNvPr>
          <p:cNvSpPr txBox="1"/>
          <p:nvPr/>
        </p:nvSpPr>
        <p:spPr>
          <a:xfrm>
            <a:off x="335517" y="1434722"/>
            <a:ext cx="75061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7"/>
            <a:r>
              <a:rPr lang="en-PH" sz="8000" dirty="0"/>
              <a:t>        0    0 </a:t>
            </a:r>
          </a:p>
          <a:p>
            <a:pPr lvl="7"/>
            <a:r>
              <a:rPr lang="en-PH" sz="8000" dirty="0"/>
              <a:t>(-)    1 0 1</a:t>
            </a:r>
          </a:p>
          <a:p>
            <a:pPr algn="l"/>
            <a:r>
              <a:rPr lang="en-PH" sz="8000" dirty="0"/>
              <a:t>                -----------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DD0E5A-14FC-27D7-DC1E-747A8A440CEB}"/>
              </a:ext>
            </a:extLst>
          </p:cNvPr>
          <p:cNvSpPr txBox="1"/>
          <p:nvPr/>
        </p:nvSpPr>
        <p:spPr>
          <a:xfrm>
            <a:off x="7012271" y="480496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73A710-A2C6-05D3-C812-13574ED0EE6A}"/>
              </a:ext>
            </a:extLst>
          </p:cNvPr>
          <p:cNvSpPr txBox="1"/>
          <p:nvPr/>
        </p:nvSpPr>
        <p:spPr>
          <a:xfrm>
            <a:off x="6282447" y="480496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5F5DE4-EB80-9D5C-F94A-205CBBFEFF4C}"/>
              </a:ext>
            </a:extLst>
          </p:cNvPr>
          <p:cNvSpPr txBox="1"/>
          <p:nvPr/>
        </p:nvSpPr>
        <p:spPr>
          <a:xfrm>
            <a:off x="5552623" y="4804967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3A5668-AC53-360E-8179-9814648ADCDA}"/>
              </a:ext>
            </a:extLst>
          </p:cNvPr>
          <p:cNvSpPr txBox="1"/>
          <p:nvPr/>
        </p:nvSpPr>
        <p:spPr>
          <a:xfrm>
            <a:off x="4822799" y="4804966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157BF3-311F-318F-FED4-4D60E7A40462}"/>
              </a:ext>
            </a:extLst>
          </p:cNvPr>
          <p:cNvSpPr txBox="1"/>
          <p:nvPr/>
        </p:nvSpPr>
        <p:spPr>
          <a:xfrm>
            <a:off x="5979368" y="1257846"/>
            <a:ext cx="111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1" dirty="0">
                <a:solidFill>
                  <a:srgbClr val="FF0000"/>
                </a:solidFill>
              </a:rPr>
              <a:t>Borrow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8AD5E9-35E8-A068-5103-58CF7F14FA55}"/>
              </a:ext>
            </a:extLst>
          </p:cNvPr>
          <p:cNvSpPr txBox="1"/>
          <p:nvPr/>
        </p:nvSpPr>
        <p:spPr>
          <a:xfrm>
            <a:off x="6111225" y="1419474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C64618-261D-7CC1-1042-95C15549B2B0}"/>
              </a:ext>
            </a:extLst>
          </p:cNvPr>
          <p:cNvSpPr txBox="1"/>
          <p:nvPr/>
        </p:nvSpPr>
        <p:spPr>
          <a:xfrm>
            <a:off x="6111225" y="1452717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FCB5AA-50CA-F01F-3D63-38721623E00C}"/>
              </a:ext>
            </a:extLst>
          </p:cNvPr>
          <p:cNvSpPr txBox="1"/>
          <p:nvPr/>
        </p:nvSpPr>
        <p:spPr>
          <a:xfrm>
            <a:off x="4513354" y="1270015"/>
            <a:ext cx="111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1" dirty="0">
                <a:solidFill>
                  <a:srgbClr val="FF0000"/>
                </a:solidFill>
              </a:rPr>
              <a:t>Borrow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A2A402-694E-5866-153C-6C10947FD400}"/>
              </a:ext>
            </a:extLst>
          </p:cNvPr>
          <p:cNvSpPr txBox="1"/>
          <p:nvPr/>
        </p:nvSpPr>
        <p:spPr>
          <a:xfrm>
            <a:off x="4754638" y="1419473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7C2896-B1E5-A18F-EF67-083BD6AEA6D5}"/>
              </a:ext>
            </a:extLst>
          </p:cNvPr>
          <p:cNvSpPr txBox="1"/>
          <p:nvPr/>
        </p:nvSpPr>
        <p:spPr>
          <a:xfrm>
            <a:off x="4754638" y="1422430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54FE90-91D0-FB09-67AD-67E3C22C9482}"/>
              </a:ext>
            </a:extLst>
          </p:cNvPr>
          <p:cNvSpPr txBox="1"/>
          <p:nvPr/>
        </p:nvSpPr>
        <p:spPr>
          <a:xfrm>
            <a:off x="9479825" y="1324659"/>
            <a:ext cx="2356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(</a:t>
            </a:r>
            <a:r>
              <a:rPr lang="en-US" sz="8000" b="1" dirty="0">
                <a:solidFill>
                  <a:srgbClr val="00B050"/>
                </a:solidFill>
              </a:rPr>
              <a:t>+</a:t>
            </a:r>
            <a:r>
              <a:rPr lang="en-US" sz="8000" dirty="0"/>
              <a:t>10)</a:t>
            </a:r>
            <a:endParaRPr lang="en-PH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CD94B-F81D-D8D4-1BF0-6AFCF333CA40}"/>
              </a:ext>
            </a:extLst>
          </p:cNvPr>
          <p:cNvSpPr txBox="1"/>
          <p:nvPr/>
        </p:nvSpPr>
        <p:spPr>
          <a:xfrm>
            <a:off x="9936913" y="2357853"/>
            <a:ext cx="18373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(</a:t>
            </a:r>
            <a:r>
              <a:rPr lang="en-US" sz="8000" b="1" dirty="0">
                <a:solidFill>
                  <a:srgbClr val="00B050"/>
                </a:solidFill>
              </a:rPr>
              <a:t>+</a:t>
            </a:r>
            <a:r>
              <a:rPr lang="en-US" sz="8000" dirty="0"/>
              <a:t>5)</a:t>
            </a:r>
            <a:endParaRPr lang="en-PH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C0F1F-2308-A857-4229-E7834F52DB1B}"/>
              </a:ext>
            </a:extLst>
          </p:cNvPr>
          <p:cNvSpPr txBox="1"/>
          <p:nvPr/>
        </p:nvSpPr>
        <p:spPr>
          <a:xfrm>
            <a:off x="9348808" y="2940978"/>
            <a:ext cx="23839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-------</a:t>
            </a:r>
            <a:endParaRPr lang="en-PH" sz="8000" dirty="0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87A55F34-93AF-20A0-9407-162B952BAE1F}"/>
              </a:ext>
            </a:extLst>
          </p:cNvPr>
          <p:cNvSpPr/>
          <p:nvPr/>
        </p:nvSpPr>
        <p:spPr>
          <a:xfrm>
            <a:off x="8987543" y="2711598"/>
            <a:ext cx="584200" cy="615950"/>
          </a:xfrm>
          <a:prstGeom prst="mathMin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B7FAD-70AA-D3D5-B6F6-94BC52CAB172}"/>
              </a:ext>
            </a:extLst>
          </p:cNvPr>
          <p:cNvSpPr txBox="1"/>
          <p:nvPr/>
        </p:nvSpPr>
        <p:spPr>
          <a:xfrm>
            <a:off x="10738957" y="3557965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5</a:t>
            </a:r>
            <a:endParaRPr lang="en-PH" sz="8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ED144A3-5FD5-0ACA-3C36-70F628383653}"/>
                  </a:ext>
                </a:extLst>
              </p14:cNvPr>
              <p14:cNvContentPartPr/>
              <p14:nvPr/>
            </p14:nvContentPartPr>
            <p14:xfrm>
              <a:off x="7829727" y="4306717"/>
              <a:ext cx="2506320" cy="1066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ED144A3-5FD5-0ACA-3C36-70F628383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1727" y="4289077"/>
                <a:ext cx="2541960" cy="110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69FE94C-FBF2-C25D-BE96-CD13AF265EF1}"/>
              </a:ext>
            </a:extLst>
          </p:cNvPr>
          <p:cNvGrpSpPr/>
          <p:nvPr/>
        </p:nvGrpSpPr>
        <p:grpSpPr>
          <a:xfrm>
            <a:off x="7819287" y="5183317"/>
            <a:ext cx="288720" cy="372240"/>
            <a:chOff x="7819287" y="5183317"/>
            <a:chExt cx="28872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F084DB-8BDB-28B0-0FFF-5BAB7654AEDA}"/>
                    </a:ext>
                  </a:extLst>
                </p14:cNvPr>
                <p14:cNvContentPartPr/>
                <p14:nvPr/>
              </p14:nvContentPartPr>
              <p14:xfrm>
                <a:off x="7825767" y="5183317"/>
                <a:ext cx="133200" cy="19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F084DB-8BDB-28B0-0FFF-5BAB7654AE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07767" y="5165677"/>
                  <a:ext cx="1688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87BBBFD-2A94-C893-6911-20281B61DE5C}"/>
                    </a:ext>
                  </a:extLst>
                </p14:cNvPr>
                <p14:cNvContentPartPr/>
                <p14:nvPr/>
              </p14:nvContentPartPr>
              <p14:xfrm>
                <a:off x="7819287" y="5391397"/>
                <a:ext cx="288720" cy="164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87BBBFD-2A94-C893-6911-20281B61DE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01647" y="5373757"/>
                  <a:ext cx="324360" cy="19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74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Two’s Complement Subtraction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2DBF3A-DC27-B6C8-6A20-EEEB3B482B7B}"/>
              </a:ext>
            </a:extLst>
          </p:cNvPr>
          <p:cNvSpPr txBox="1"/>
          <p:nvPr/>
        </p:nvSpPr>
        <p:spPr>
          <a:xfrm>
            <a:off x="197961" y="4355789"/>
            <a:ext cx="40032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100" b="1" dirty="0"/>
              <a:t>Step 1: </a:t>
            </a:r>
            <a:r>
              <a:rPr lang="en-PH" sz="2100" dirty="0"/>
              <a:t>Take the two’s complement of the subtrahend</a:t>
            </a:r>
            <a:endParaRPr lang="en-US" sz="2100" b="1" dirty="0">
              <a:solidFill>
                <a:srgbClr val="00B05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72AC00-EAB2-1C7E-4D15-0673859B8889}"/>
              </a:ext>
            </a:extLst>
          </p:cNvPr>
          <p:cNvSpPr txBox="1"/>
          <p:nvPr/>
        </p:nvSpPr>
        <p:spPr>
          <a:xfrm>
            <a:off x="4972050" y="1350977"/>
            <a:ext cx="2959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0 1 0 1</a:t>
            </a:r>
            <a:endParaRPr lang="en-PH" sz="8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4CE0CF-3891-2BF3-1483-49B8D607C6F5}"/>
              </a:ext>
            </a:extLst>
          </p:cNvPr>
          <p:cNvSpPr txBox="1"/>
          <p:nvPr/>
        </p:nvSpPr>
        <p:spPr>
          <a:xfrm>
            <a:off x="4972050" y="2354277"/>
            <a:ext cx="2959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1 0 1 0</a:t>
            </a:r>
            <a:endParaRPr lang="en-PH" sz="8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C6582C-EF9E-1B46-4083-35AEBA69D39F}"/>
              </a:ext>
            </a:extLst>
          </p:cNvPr>
          <p:cNvSpPr txBox="1"/>
          <p:nvPr/>
        </p:nvSpPr>
        <p:spPr>
          <a:xfrm>
            <a:off x="7227476" y="3357577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1</a:t>
            </a:r>
            <a:endParaRPr lang="en-PH" sz="8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F03E2F-E6F8-D88B-A8D8-4A8BE48FAF45}"/>
              </a:ext>
            </a:extLst>
          </p:cNvPr>
          <p:cNvSpPr txBox="1"/>
          <p:nvPr/>
        </p:nvSpPr>
        <p:spPr>
          <a:xfrm>
            <a:off x="4945600" y="3813191"/>
            <a:ext cx="30123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---------</a:t>
            </a:r>
            <a:endParaRPr lang="en-PH" sz="8000" dirty="0"/>
          </a:p>
        </p:txBody>
      </p:sp>
      <p:sp>
        <p:nvSpPr>
          <p:cNvPr id="54" name="Plus 17">
            <a:extLst>
              <a:ext uri="{FF2B5EF4-FFF2-40B4-BE49-F238E27FC236}">
                <a16:creationId xmlns:a16="http://schemas.microsoft.com/office/drawing/2014/main" id="{DDE03C31-250C-0281-B3C6-A985FDD61CC8}"/>
              </a:ext>
            </a:extLst>
          </p:cNvPr>
          <p:cNvSpPr/>
          <p:nvPr/>
        </p:nvSpPr>
        <p:spPr>
          <a:xfrm>
            <a:off x="4584572" y="3830626"/>
            <a:ext cx="412878" cy="444803"/>
          </a:xfrm>
          <a:prstGeom prst="mathPl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5DC381-D0D7-6C5A-9A6F-E817B2AF6FF1}"/>
              </a:ext>
            </a:extLst>
          </p:cNvPr>
          <p:cNvSpPr txBox="1"/>
          <p:nvPr/>
        </p:nvSpPr>
        <p:spPr>
          <a:xfrm>
            <a:off x="4999674" y="4473268"/>
            <a:ext cx="2959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1 0 1 1</a:t>
            </a:r>
            <a:endParaRPr lang="en-PH" sz="8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00A49F-81CC-FF14-FF63-FB9F68DE2097}"/>
              </a:ext>
            </a:extLst>
          </p:cNvPr>
          <p:cNvSpPr txBox="1"/>
          <p:nvPr/>
        </p:nvSpPr>
        <p:spPr>
          <a:xfrm>
            <a:off x="599923" y="1384270"/>
            <a:ext cx="2959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1 0 1 0</a:t>
            </a:r>
            <a:endParaRPr lang="en-PH" sz="8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F542A7-62CE-504F-1628-489DA8B4D1E7}"/>
              </a:ext>
            </a:extLst>
          </p:cNvPr>
          <p:cNvSpPr txBox="1"/>
          <p:nvPr/>
        </p:nvSpPr>
        <p:spPr>
          <a:xfrm>
            <a:off x="598967" y="2387571"/>
            <a:ext cx="2959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0 1 0 1</a:t>
            </a:r>
            <a:endParaRPr lang="en-PH" sz="8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774BE8-01AD-9F5E-09DB-8DEC57FDF3F1}"/>
              </a:ext>
            </a:extLst>
          </p:cNvPr>
          <p:cNvSpPr txBox="1"/>
          <p:nvPr/>
        </p:nvSpPr>
        <p:spPr>
          <a:xfrm>
            <a:off x="598967" y="3049290"/>
            <a:ext cx="30123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---------</a:t>
            </a:r>
            <a:endParaRPr lang="en-PH" sz="8000" dirty="0"/>
          </a:p>
        </p:txBody>
      </p:sp>
      <p:sp>
        <p:nvSpPr>
          <p:cNvPr id="59" name="Minus Sign 58">
            <a:extLst>
              <a:ext uri="{FF2B5EF4-FFF2-40B4-BE49-F238E27FC236}">
                <a16:creationId xmlns:a16="http://schemas.microsoft.com/office/drawing/2014/main" id="{E780D56D-67C6-470A-8BDE-521D6DBCA6BF}"/>
              </a:ext>
            </a:extLst>
          </p:cNvPr>
          <p:cNvSpPr/>
          <p:nvPr/>
        </p:nvSpPr>
        <p:spPr>
          <a:xfrm>
            <a:off x="13811" y="2813050"/>
            <a:ext cx="584200" cy="615950"/>
          </a:xfrm>
          <a:prstGeom prst="mathMin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4C7CF1-B6DD-E206-52EE-E5CA2ED7FA44}"/>
              </a:ext>
            </a:extLst>
          </p:cNvPr>
          <p:cNvSpPr txBox="1"/>
          <p:nvPr/>
        </p:nvSpPr>
        <p:spPr>
          <a:xfrm>
            <a:off x="8848573" y="1212820"/>
            <a:ext cx="2959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1 0 1 0</a:t>
            </a:r>
            <a:endParaRPr lang="en-PH" sz="8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5E3B58-7CBF-FF12-5AB4-1EF73A6A66F2}"/>
              </a:ext>
            </a:extLst>
          </p:cNvPr>
          <p:cNvSpPr txBox="1"/>
          <p:nvPr/>
        </p:nvSpPr>
        <p:spPr>
          <a:xfrm>
            <a:off x="8847617" y="2216121"/>
            <a:ext cx="2959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1 0 1 1</a:t>
            </a:r>
            <a:endParaRPr lang="en-PH" sz="8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9EB9EA-9346-C1DA-48FE-A04B643A67F1}"/>
              </a:ext>
            </a:extLst>
          </p:cNvPr>
          <p:cNvSpPr txBox="1"/>
          <p:nvPr/>
        </p:nvSpPr>
        <p:spPr>
          <a:xfrm>
            <a:off x="8847617" y="2877840"/>
            <a:ext cx="30123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---------</a:t>
            </a:r>
            <a:endParaRPr lang="en-PH" sz="8000" dirty="0"/>
          </a:p>
        </p:txBody>
      </p:sp>
      <p:sp>
        <p:nvSpPr>
          <p:cNvPr id="64" name="Plus 17">
            <a:extLst>
              <a:ext uri="{FF2B5EF4-FFF2-40B4-BE49-F238E27FC236}">
                <a16:creationId xmlns:a16="http://schemas.microsoft.com/office/drawing/2014/main" id="{431C2ADC-182F-B312-C9AF-EC8FFAA645F0}"/>
              </a:ext>
            </a:extLst>
          </p:cNvPr>
          <p:cNvSpPr/>
          <p:nvPr/>
        </p:nvSpPr>
        <p:spPr>
          <a:xfrm>
            <a:off x="8408291" y="2707709"/>
            <a:ext cx="412878" cy="444803"/>
          </a:xfrm>
          <a:prstGeom prst="mathPl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952784-3AEF-56E9-2D68-DBF7CBEF9470}"/>
              </a:ext>
            </a:extLst>
          </p:cNvPr>
          <p:cNvSpPr txBox="1"/>
          <p:nvPr/>
        </p:nvSpPr>
        <p:spPr>
          <a:xfrm>
            <a:off x="8874065" y="3657101"/>
            <a:ext cx="2959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0 1 0 1</a:t>
            </a:r>
            <a:endParaRPr lang="en-PH" sz="8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784C2C0-8A43-C340-580F-96E47AC023A1}"/>
                  </a:ext>
                </a:extLst>
              </p14:cNvPr>
              <p14:cNvContentPartPr/>
              <p14:nvPr/>
            </p14:nvContentPartPr>
            <p14:xfrm>
              <a:off x="595580" y="2507710"/>
              <a:ext cx="3132360" cy="1207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784C2C0-8A43-C340-580F-96E47AC023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940" y="2489710"/>
                <a:ext cx="3168000" cy="124308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2F4ECC9B-5558-F154-295A-3875721D8CAC}"/>
              </a:ext>
            </a:extLst>
          </p:cNvPr>
          <p:cNvSpPr txBox="1"/>
          <p:nvPr/>
        </p:nvSpPr>
        <p:spPr>
          <a:xfrm>
            <a:off x="5024812" y="5726593"/>
            <a:ext cx="290918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100" b="1" dirty="0"/>
              <a:t>Step 2: </a:t>
            </a:r>
            <a:r>
              <a:rPr lang="en-PH" sz="2100" dirty="0"/>
              <a:t>Perform addition</a:t>
            </a:r>
            <a:endParaRPr lang="en-US" sz="21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CD26806-1857-2638-8461-4EBB95C58480}"/>
                  </a:ext>
                </a:extLst>
              </p14:cNvPr>
              <p14:cNvContentPartPr/>
              <p14:nvPr/>
            </p14:nvContentPartPr>
            <p14:xfrm>
              <a:off x="8657441" y="3789397"/>
              <a:ext cx="3192840" cy="1306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CD26806-1857-2638-8461-4EBB95C584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39441" y="3771397"/>
                <a:ext cx="3228480" cy="13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72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9" grpId="0"/>
      <p:bldP spid="50" grpId="0"/>
      <p:bldP spid="51" grpId="0"/>
      <p:bldP spid="52" grpId="0"/>
      <p:bldP spid="54" grpId="0" animBg="1"/>
      <p:bldP spid="55" grpId="0"/>
      <p:bldP spid="60" grpId="0"/>
      <p:bldP spid="61" grpId="0"/>
      <p:bldP spid="62" grpId="0"/>
      <p:bldP spid="64" grpId="0" animBg="1"/>
      <p:bldP spid="65" grpId="0"/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Representations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E356-94D3-E436-C4DB-ACEA217C813C}"/>
              </a:ext>
            </a:extLst>
          </p:cNvPr>
          <p:cNvSpPr txBox="1"/>
          <p:nvPr/>
        </p:nvSpPr>
        <p:spPr>
          <a:xfrm>
            <a:off x="598967" y="1678418"/>
            <a:ext cx="111338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There are several representations used to </a:t>
            </a:r>
            <a:r>
              <a:rPr lang="en-PH" sz="2400" b="1" dirty="0">
                <a:solidFill>
                  <a:srgbClr val="0070C0"/>
                </a:solidFill>
              </a:rPr>
              <a:t>represent a decimal number to a binary number.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9286C-521C-1CFB-5ABF-8788B007A798}"/>
              </a:ext>
            </a:extLst>
          </p:cNvPr>
          <p:cNvSpPr txBox="1"/>
          <p:nvPr/>
        </p:nvSpPr>
        <p:spPr>
          <a:xfrm>
            <a:off x="598967" y="2786413"/>
            <a:ext cx="111338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PH" sz="2400" b="1" dirty="0"/>
              <a:t>Signed magnitude representation</a:t>
            </a:r>
          </a:p>
          <a:p>
            <a:pPr marL="457200" indent="-457200">
              <a:buFont typeface="Wingdings" pitchFamily="2" charset="2"/>
              <a:buChar char="§"/>
            </a:pPr>
            <a:endParaRPr lang="en-PH" sz="2400" b="1" dirty="0"/>
          </a:p>
          <a:p>
            <a:pPr marL="457200" indent="-457200">
              <a:buFont typeface="Wingdings" pitchFamily="2" charset="2"/>
              <a:buChar char="§"/>
            </a:pPr>
            <a:r>
              <a:rPr lang="en-PH" sz="2400" b="1" dirty="0"/>
              <a:t>One’s complement representation</a:t>
            </a:r>
          </a:p>
          <a:p>
            <a:pPr marL="457200" indent="-457200">
              <a:buFont typeface="Wingdings" pitchFamily="2" charset="2"/>
              <a:buChar char="§"/>
            </a:pPr>
            <a:endParaRPr lang="en-PH" sz="2400" b="1" dirty="0"/>
          </a:p>
          <a:p>
            <a:pPr marL="457200" indent="-457200">
              <a:buFont typeface="Wingdings" pitchFamily="2" charset="2"/>
              <a:buChar char="§"/>
            </a:pPr>
            <a:r>
              <a:rPr lang="en-PH" sz="2400" b="1" dirty="0"/>
              <a:t>Two’s complement representation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262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Signed Magnitude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E356-94D3-E436-C4DB-ACEA217C813C}"/>
              </a:ext>
            </a:extLst>
          </p:cNvPr>
          <p:cNvSpPr txBox="1"/>
          <p:nvPr/>
        </p:nvSpPr>
        <p:spPr>
          <a:xfrm>
            <a:off x="598967" y="1678418"/>
            <a:ext cx="111338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A representation in which we express a decimal number as a </a:t>
            </a:r>
            <a:r>
              <a:rPr lang="en-PH" sz="2400" b="1" dirty="0">
                <a:solidFill>
                  <a:srgbClr val="00B050"/>
                </a:solidFill>
              </a:rPr>
              <a:t>positive</a:t>
            </a:r>
            <a:r>
              <a:rPr lang="en-PH" sz="2400" dirty="0"/>
              <a:t> or </a:t>
            </a:r>
            <a:r>
              <a:rPr lang="en-PH" sz="2400" b="1" dirty="0">
                <a:solidFill>
                  <a:srgbClr val="FF0000"/>
                </a:solidFill>
              </a:rPr>
              <a:t>negative</a:t>
            </a:r>
            <a:r>
              <a:rPr lang="en-PH" sz="2400" dirty="0"/>
              <a:t> binary number using its </a:t>
            </a:r>
            <a:r>
              <a:rPr lang="en-PH" sz="2400" b="1" dirty="0">
                <a:solidFill>
                  <a:srgbClr val="0070C0"/>
                </a:solidFill>
              </a:rPr>
              <a:t>most significant bit</a:t>
            </a:r>
            <a:r>
              <a:rPr lang="en-PH" sz="2400" dirty="0"/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60E2-3F4D-B882-CB6C-B434D9072AF8}"/>
              </a:ext>
            </a:extLst>
          </p:cNvPr>
          <p:cNvSpPr txBox="1"/>
          <p:nvPr/>
        </p:nvSpPr>
        <p:spPr>
          <a:xfrm>
            <a:off x="598967" y="2861721"/>
            <a:ext cx="6737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/>
              <a:t>It uses the </a:t>
            </a:r>
            <a:r>
              <a:rPr lang="en-PH" sz="2400" b="1">
                <a:solidFill>
                  <a:srgbClr val="0070C0"/>
                </a:solidFill>
              </a:rPr>
              <a:t>Most Significant Bit (MSB) </a:t>
            </a:r>
            <a:r>
              <a:rPr lang="en-PH" sz="2400"/>
              <a:t>as the sign bit.</a:t>
            </a:r>
            <a:endParaRPr lang="en-PH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AC4CB-F943-3F5E-FECC-DD6B293ADE51}"/>
              </a:ext>
            </a:extLst>
          </p:cNvPr>
          <p:cNvSpPr txBox="1"/>
          <p:nvPr/>
        </p:nvSpPr>
        <p:spPr>
          <a:xfrm>
            <a:off x="598967" y="3629509"/>
            <a:ext cx="6383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The MSB is the </a:t>
            </a:r>
            <a:r>
              <a:rPr lang="en-PH" sz="2400" b="1" dirty="0">
                <a:solidFill>
                  <a:srgbClr val="0070C0"/>
                </a:solidFill>
              </a:rPr>
              <a:t>leftmost bit </a:t>
            </a:r>
            <a:r>
              <a:rPr lang="en-PH" sz="2400" dirty="0"/>
              <a:t>in a binary number.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725F2-0EA4-9868-054C-059CE4FD4C36}"/>
              </a:ext>
            </a:extLst>
          </p:cNvPr>
          <p:cNvSpPr txBox="1"/>
          <p:nvPr/>
        </p:nvSpPr>
        <p:spPr>
          <a:xfrm>
            <a:off x="1328791" y="4749024"/>
            <a:ext cx="1828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For example, 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02393-37B8-E77D-BC36-91F18448E7FE}"/>
              </a:ext>
            </a:extLst>
          </p:cNvPr>
          <p:cNvSpPr txBox="1"/>
          <p:nvPr/>
        </p:nvSpPr>
        <p:spPr>
          <a:xfrm>
            <a:off x="6769304" y="425223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95FD8-635B-EC96-A5A7-6992A2A9C2AD}"/>
              </a:ext>
            </a:extLst>
          </p:cNvPr>
          <p:cNvSpPr txBox="1"/>
          <p:nvPr/>
        </p:nvSpPr>
        <p:spPr>
          <a:xfrm>
            <a:off x="6039480" y="425223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AD61AC-D9BA-7E85-A566-41E9616D9550}"/>
              </a:ext>
            </a:extLst>
          </p:cNvPr>
          <p:cNvSpPr txBox="1"/>
          <p:nvPr/>
        </p:nvSpPr>
        <p:spPr>
          <a:xfrm>
            <a:off x="5309656" y="425223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0ED7A-1E9C-6EEB-29CD-B4542CDB9ABB}"/>
              </a:ext>
            </a:extLst>
          </p:cNvPr>
          <p:cNvSpPr txBox="1"/>
          <p:nvPr/>
        </p:nvSpPr>
        <p:spPr>
          <a:xfrm>
            <a:off x="4579832" y="4252237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42E722-9ACF-D28E-582C-A8A48FF97F51}"/>
              </a:ext>
            </a:extLst>
          </p:cNvPr>
          <p:cNvSpPr txBox="1"/>
          <p:nvPr/>
        </p:nvSpPr>
        <p:spPr>
          <a:xfrm>
            <a:off x="3949853" y="4254323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C82C63-FBDC-79A3-F842-3CB409DCFCA8}"/>
              </a:ext>
            </a:extLst>
          </p:cNvPr>
          <p:cNvSpPr txBox="1"/>
          <p:nvPr/>
        </p:nvSpPr>
        <p:spPr>
          <a:xfrm>
            <a:off x="3220029" y="4254322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ABD489-4DD6-8691-4DB6-2E0F42F52F34}"/>
              </a:ext>
            </a:extLst>
          </p:cNvPr>
          <p:cNvSpPr txBox="1"/>
          <p:nvPr/>
        </p:nvSpPr>
        <p:spPr>
          <a:xfrm>
            <a:off x="7620002" y="4749024"/>
            <a:ext cx="3510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1 is the most significant bit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DF250DB-904D-0EAD-7804-DEE0AA541FF5}"/>
                  </a:ext>
                </a:extLst>
              </p14:cNvPr>
              <p14:cNvContentPartPr/>
              <p14:nvPr/>
            </p14:nvContentPartPr>
            <p14:xfrm>
              <a:off x="3144058" y="4295756"/>
              <a:ext cx="814320" cy="1305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DF250DB-904D-0EAD-7804-DEE0AA541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5058" y="4287116"/>
                <a:ext cx="831960" cy="132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25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Signed Magnitude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E356-94D3-E436-C4DB-ACEA217C813C}"/>
              </a:ext>
            </a:extLst>
          </p:cNvPr>
          <p:cNvSpPr txBox="1"/>
          <p:nvPr/>
        </p:nvSpPr>
        <p:spPr>
          <a:xfrm>
            <a:off x="598967" y="1678418"/>
            <a:ext cx="1113382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In Signed Magnitude Representation, the sign of the number is interpreted as follows:</a:t>
            </a:r>
          </a:p>
          <a:p>
            <a:pPr lvl="1" algn="l"/>
            <a:endParaRPr lang="en-PH" sz="3000" dirty="0"/>
          </a:p>
          <a:p>
            <a:r>
              <a:rPr lang="en-PH" sz="3000" b="1" dirty="0">
                <a:solidFill>
                  <a:srgbClr val="00B050"/>
                </a:solidFill>
              </a:rPr>
              <a:t>0</a:t>
            </a:r>
            <a:r>
              <a:rPr lang="en-PH" sz="3000" dirty="0">
                <a:solidFill>
                  <a:srgbClr val="00B050"/>
                </a:solidFill>
              </a:rPr>
              <a:t> </a:t>
            </a:r>
            <a:r>
              <a:rPr lang="en-PH" sz="3000" dirty="0"/>
              <a:t>means </a:t>
            </a:r>
            <a:r>
              <a:rPr lang="en-PH" sz="3000" b="1" dirty="0">
                <a:solidFill>
                  <a:srgbClr val="00B050"/>
                </a:solidFill>
              </a:rPr>
              <a:t>Positive</a:t>
            </a:r>
          </a:p>
          <a:p>
            <a:r>
              <a:rPr lang="en-PH" sz="3000" b="1" dirty="0">
                <a:solidFill>
                  <a:srgbClr val="FF0000"/>
                </a:solidFill>
              </a:rPr>
              <a:t>1</a:t>
            </a:r>
            <a:r>
              <a:rPr lang="en-PH" sz="3000" dirty="0">
                <a:solidFill>
                  <a:srgbClr val="FF0000"/>
                </a:solidFill>
              </a:rPr>
              <a:t> </a:t>
            </a:r>
            <a:r>
              <a:rPr lang="en-PH" sz="3000" dirty="0"/>
              <a:t>means </a:t>
            </a:r>
            <a:r>
              <a:rPr lang="en-PH" sz="3000" b="1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60E2-3F4D-B882-CB6C-B434D9072AF8}"/>
              </a:ext>
            </a:extLst>
          </p:cNvPr>
          <p:cNvSpPr txBox="1"/>
          <p:nvPr/>
        </p:nvSpPr>
        <p:spPr>
          <a:xfrm>
            <a:off x="598967" y="3755909"/>
            <a:ext cx="7756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 </a:t>
            </a:r>
            <a:r>
              <a:rPr lang="en-PH" sz="2400" b="1" i="1" dirty="0">
                <a:solidFill>
                  <a:srgbClr val="00B0F0"/>
                </a:solidFill>
              </a:rPr>
              <a:t>magnitude</a:t>
            </a:r>
            <a:r>
              <a:rPr lang="en-PH" sz="2400" dirty="0"/>
              <a:t> is the size of the number irrespective of sign.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AC4CB-F943-3F5E-FECC-DD6B293ADE51}"/>
              </a:ext>
            </a:extLst>
          </p:cNvPr>
          <p:cNvSpPr txBox="1"/>
          <p:nvPr/>
        </p:nvSpPr>
        <p:spPr>
          <a:xfrm>
            <a:off x="598968" y="4523697"/>
            <a:ext cx="8629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For example, the numbers </a:t>
            </a:r>
            <a:r>
              <a:rPr lang="en-PH" sz="2400" b="1" dirty="0">
                <a:solidFill>
                  <a:srgbClr val="00B050"/>
                </a:solidFill>
              </a:rPr>
              <a:t>+13 </a:t>
            </a:r>
            <a:r>
              <a:rPr lang="en-PH" sz="2400" dirty="0"/>
              <a:t>and </a:t>
            </a:r>
            <a:r>
              <a:rPr lang="en-PH" sz="2400" b="1" dirty="0">
                <a:solidFill>
                  <a:srgbClr val="FF0000"/>
                </a:solidFill>
              </a:rPr>
              <a:t>-13</a:t>
            </a:r>
            <a:r>
              <a:rPr lang="en-PH" sz="2400" dirty="0"/>
              <a:t> both have a magnitude of </a:t>
            </a:r>
            <a:r>
              <a:rPr lang="en-PH" sz="2400" b="1" dirty="0">
                <a:solidFill>
                  <a:srgbClr val="00B0F0"/>
                </a:solidFill>
              </a:rPr>
              <a:t>13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34290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Signed Magnitude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E356-94D3-E436-C4DB-ACEA217C813C}"/>
              </a:ext>
            </a:extLst>
          </p:cNvPr>
          <p:cNvSpPr txBox="1"/>
          <p:nvPr/>
        </p:nvSpPr>
        <p:spPr>
          <a:xfrm>
            <a:off x="598966" y="1369005"/>
            <a:ext cx="9396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Here is an example using </a:t>
            </a:r>
            <a:r>
              <a:rPr lang="en-PH" sz="2400" dirty="0">
                <a:solidFill>
                  <a:srgbClr val="000000"/>
                </a:solidFill>
                <a:latin typeface="-webkit-standard"/>
              </a:rPr>
              <a:t>5</a:t>
            </a: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-bit integer representation of </a:t>
            </a:r>
            <a:r>
              <a:rPr lang="en-PH" sz="2400" b="1" i="0" u="none" strike="noStrike" dirty="0">
                <a:solidFill>
                  <a:srgbClr val="00B050"/>
                </a:solidFill>
                <a:effectLst/>
                <a:latin typeface="-webkit-standard"/>
              </a:rPr>
              <a:t>+13</a:t>
            </a:r>
            <a:r>
              <a:rPr lang="en-PH" sz="24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and </a:t>
            </a:r>
            <a:r>
              <a:rPr lang="en-PH" sz="2400" b="1" i="0" u="none" strike="noStrike" dirty="0">
                <a:solidFill>
                  <a:srgbClr val="FF0000"/>
                </a:solidFill>
                <a:effectLst/>
                <a:latin typeface="-webkit-standard"/>
              </a:rPr>
              <a:t>-13</a:t>
            </a: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60E2-3F4D-B882-CB6C-B434D9072AF8}"/>
              </a:ext>
            </a:extLst>
          </p:cNvPr>
          <p:cNvSpPr txBox="1"/>
          <p:nvPr/>
        </p:nvSpPr>
        <p:spPr>
          <a:xfrm>
            <a:off x="1477754" y="2488578"/>
            <a:ext cx="1597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00B050"/>
                </a:solidFill>
              </a:rPr>
              <a:t>Positive 13</a:t>
            </a:r>
            <a:endParaRPr lang="en-PH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AC4CB-F943-3F5E-FECC-DD6B293ADE51}"/>
              </a:ext>
            </a:extLst>
          </p:cNvPr>
          <p:cNvSpPr txBox="1"/>
          <p:nvPr/>
        </p:nvSpPr>
        <p:spPr>
          <a:xfrm>
            <a:off x="1477754" y="4086118"/>
            <a:ext cx="1699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FF0000"/>
                </a:solidFill>
              </a:rPr>
              <a:t>Negative 13</a:t>
            </a:r>
            <a:endParaRPr lang="en-P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F009-9F70-313C-2A53-61794C075622}"/>
              </a:ext>
            </a:extLst>
          </p:cNvPr>
          <p:cNvSpPr txBox="1"/>
          <p:nvPr/>
        </p:nvSpPr>
        <p:spPr>
          <a:xfrm>
            <a:off x="4571461" y="2057691"/>
            <a:ext cx="28446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>
                <a:solidFill>
                  <a:srgbClr val="00B050"/>
                </a:solidFill>
              </a:rPr>
              <a:t>0</a:t>
            </a:r>
            <a:r>
              <a:rPr lang="en-PH" sz="8000" dirty="0"/>
              <a:t>1101</a:t>
            </a:r>
            <a:endParaRPr lang="en-US" sz="8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1B40-FA6B-3E2A-7CA3-A6B5D532626D}"/>
              </a:ext>
            </a:extLst>
          </p:cNvPr>
          <p:cNvSpPr txBox="1"/>
          <p:nvPr/>
        </p:nvSpPr>
        <p:spPr>
          <a:xfrm>
            <a:off x="4571460" y="3703892"/>
            <a:ext cx="28446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>
                <a:solidFill>
                  <a:srgbClr val="FF0000"/>
                </a:solidFill>
              </a:rPr>
              <a:t>1</a:t>
            </a:r>
            <a:r>
              <a:rPr lang="en-PH" sz="8000" dirty="0"/>
              <a:t>1101</a:t>
            </a:r>
            <a:endParaRPr lang="en-US" sz="80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975E2CD-430A-ADA4-77AB-D2B3F7A0FAB9}"/>
              </a:ext>
            </a:extLst>
          </p:cNvPr>
          <p:cNvSpPr/>
          <p:nvPr/>
        </p:nvSpPr>
        <p:spPr>
          <a:xfrm>
            <a:off x="3044412" y="2477094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E3C045D-9090-3135-0BD7-AB24B8E0A134}"/>
              </a:ext>
            </a:extLst>
          </p:cNvPr>
          <p:cNvSpPr/>
          <p:nvPr/>
        </p:nvSpPr>
        <p:spPr>
          <a:xfrm>
            <a:off x="3177022" y="4074634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F3DC5A0-F7F3-22D6-1646-2E1E91181984}"/>
              </a:ext>
            </a:extLst>
          </p:cNvPr>
          <p:cNvSpPr/>
          <p:nvPr/>
        </p:nvSpPr>
        <p:spPr>
          <a:xfrm rot="5400000">
            <a:off x="6162203" y="2367109"/>
            <a:ext cx="155448" cy="175943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5271C30-DAB0-BD9F-2795-9C40D6CF7F7F}"/>
              </a:ext>
            </a:extLst>
          </p:cNvPr>
          <p:cNvSpPr/>
          <p:nvPr/>
        </p:nvSpPr>
        <p:spPr>
          <a:xfrm rot="5400000">
            <a:off x="6162202" y="4015449"/>
            <a:ext cx="155448" cy="175943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8D13654-A899-AE48-824F-5E1E88692FBA}"/>
              </a:ext>
            </a:extLst>
          </p:cNvPr>
          <p:cNvSpPr/>
          <p:nvPr/>
        </p:nvSpPr>
        <p:spPr>
          <a:xfrm rot="5400000">
            <a:off x="4841083" y="3007221"/>
            <a:ext cx="155448" cy="47920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CA5AF2D-D252-BF9F-6303-7EA6BFBD43A2}"/>
              </a:ext>
            </a:extLst>
          </p:cNvPr>
          <p:cNvSpPr/>
          <p:nvPr/>
        </p:nvSpPr>
        <p:spPr>
          <a:xfrm rot="5400000">
            <a:off x="4834868" y="4655561"/>
            <a:ext cx="155448" cy="47920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59E6F0-7663-FAC6-2533-88B04E89B360}"/>
              </a:ext>
            </a:extLst>
          </p:cNvPr>
          <p:cNvSpPr txBox="1"/>
          <p:nvPr/>
        </p:nvSpPr>
        <p:spPr>
          <a:xfrm>
            <a:off x="4527738" y="3309360"/>
            <a:ext cx="8008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b="1" dirty="0">
                <a:solidFill>
                  <a:srgbClr val="00B050"/>
                </a:solidFill>
              </a:rPr>
              <a:t>Sign bit</a:t>
            </a:r>
            <a:endParaRPr lang="en-PH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986080-046A-0FF8-98C7-B4AED01920CE}"/>
              </a:ext>
            </a:extLst>
          </p:cNvPr>
          <p:cNvSpPr txBox="1"/>
          <p:nvPr/>
        </p:nvSpPr>
        <p:spPr>
          <a:xfrm>
            <a:off x="4527738" y="5026928"/>
            <a:ext cx="8008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b="1" dirty="0">
                <a:solidFill>
                  <a:srgbClr val="FF0000"/>
                </a:solidFill>
              </a:rPr>
              <a:t>Sign bit</a:t>
            </a:r>
            <a:endParaRPr lang="en-PH" sz="15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EE217-7475-B269-EBDA-4BF64CD0B8C4}"/>
              </a:ext>
            </a:extLst>
          </p:cNvPr>
          <p:cNvSpPr txBox="1"/>
          <p:nvPr/>
        </p:nvSpPr>
        <p:spPr>
          <a:xfrm>
            <a:off x="5877192" y="3307738"/>
            <a:ext cx="10722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b="1" dirty="0"/>
              <a:t>Magnitude</a:t>
            </a:r>
            <a:endParaRPr lang="en-PH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C6DBFB-F233-8ABF-FAA2-EB1617DCEF1B}"/>
              </a:ext>
            </a:extLst>
          </p:cNvPr>
          <p:cNvSpPr txBox="1"/>
          <p:nvPr/>
        </p:nvSpPr>
        <p:spPr>
          <a:xfrm>
            <a:off x="5703802" y="5017998"/>
            <a:ext cx="107224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b="1" dirty="0"/>
              <a:t>Magnitude</a:t>
            </a:r>
            <a:endParaRPr lang="en-PH" sz="1500" dirty="0"/>
          </a:p>
        </p:txBody>
      </p:sp>
    </p:spTree>
    <p:extLst>
      <p:ext uri="{BB962C8B-B14F-4D97-AF65-F5344CB8AC3E}">
        <p14:creationId xmlns:p14="http://schemas.microsoft.com/office/powerpoint/2010/main" val="397532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5" grpId="0"/>
      <p:bldP spid="8" grpId="0"/>
      <p:bldP spid="9" grpId="0" animBg="1"/>
      <p:bldP spid="11" grpId="0" animBg="1"/>
      <p:bldP spid="3" grpId="0" animBg="1"/>
      <p:bldP spid="7" grpId="0" animBg="1"/>
      <p:bldP spid="12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Signed Magnitude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E356-94D3-E436-C4DB-ACEA217C813C}"/>
              </a:ext>
            </a:extLst>
          </p:cNvPr>
          <p:cNvSpPr txBox="1"/>
          <p:nvPr/>
        </p:nvSpPr>
        <p:spPr>
          <a:xfrm>
            <a:off x="598967" y="1313294"/>
            <a:ext cx="111338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problem with this form of representation is that it </a:t>
            </a:r>
            <a:r>
              <a:rPr lang="en-PH" sz="2400" b="1" i="0" u="none" strike="noStrike" dirty="0">
                <a:solidFill>
                  <a:srgbClr val="00B0F0"/>
                </a:solidFill>
                <a:effectLst/>
                <a:latin typeface="-webkit-standard"/>
              </a:rPr>
              <a:t>has two representations for the number 0</a:t>
            </a: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60E2-3F4D-B882-CB6C-B434D9072AF8}"/>
              </a:ext>
            </a:extLst>
          </p:cNvPr>
          <p:cNvSpPr txBox="1"/>
          <p:nvPr/>
        </p:nvSpPr>
        <p:spPr>
          <a:xfrm>
            <a:off x="2902419" y="2691359"/>
            <a:ext cx="1524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00B050"/>
                </a:solidFill>
              </a:rPr>
              <a:t>Positive 0</a:t>
            </a:r>
            <a:endParaRPr lang="en-PH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AC4CB-F943-3F5E-FECC-DD6B293ADE51}"/>
              </a:ext>
            </a:extLst>
          </p:cNvPr>
          <p:cNvSpPr txBox="1"/>
          <p:nvPr/>
        </p:nvSpPr>
        <p:spPr>
          <a:xfrm>
            <a:off x="2829404" y="4142461"/>
            <a:ext cx="1604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FF0000"/>
                </a:solidFill>
              </a:rPr>
              <a:t>Negative 0</a:t>
            </a:r>
            <a:endParaRPr lang="en-P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F009-9F70-313C-2A53-61794C075622}"/>
              </a:ext>
            </a:extLst>
          </p:cNvPr>
          <p:cNvSpPr txBox="1"/>
          <p:nvPr/>
        </p:nvSpPr>
        <p:spPr>
          <a:xfrm>
            <a:off x="5721312" y="2248990"/>
            <a:ext cx="29055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>
                <a:solidFill>
                  <a:srgbClr val="00B050"/>
                </a:solidFill>
              </a:rPr>
              <a:t>0</a:t>
            </a:r>
            <a:r>
              <a:rPr lang="en-PH" sz="8000" dirty="0"/>
              <a:t>0000</a:t>
            </a:r>
            <a:endParaRPr lang="en-US" sz="8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1B40-FA6B-3E2A-7CA3-A6B5D532626D}"/>
              </a:ext>
            </a:extLst>
          </p:cNvPr>
          <p:cNvSpPr txBox="1"/>
          <p:nvPr/>
        </p:nvSpPr>
        <p:spPr>
          <a:xfrm>
            <a:off x="5721312" y="3700092"/>
            <a:ext cx="28188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>
                <a:solidFill>
                  <a:srgbClr val="FF0000"/>
                </a:solidFill>
              </a:rPr>
              <a:t>1</a:t>
            </a:r>
            <a:r>
              <a:rPr lang="en-PH" sz="8000" dirty="0"/>
              <a:t>0000</a:t>
            </a:r>
            <a:endParaRPr lang="en-US" sz="80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DCCD75E-5DF4-B915-B39D-BEA63780B5D8}"/>
              </a:ext>
            </a:extLst>
          </p:cNvPr>
          <p:cNvSpPr/>
          <p:nvPr/>
        </p:nvSpPr>
        <p:spPr>
          <a:xfrm>
            <a:off x="4656807" y="2679876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E8E6B28-D650-DCC9-9FB6-54D3FADBD9E3}"/>
              </a:ext>
            </a:extLst>
          </p:cNvPr>
          <p:cNvSpPr/>
          <p:nvPr/>
        </p:nvSpPr>
        <p:spPr>
          <a:xfrm>
            <a:off x="4656807" y="4119494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9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5" grpId="0"/>
      <p:bldP spid="8" grpId="0"/>
      <p:bldP spid="3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One’s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4" y="1511070"/>
            <a:ext cx="111338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Another form of binary representation is called </a:t>
            </a:r>
            <a:r>
              <a:rPr lang="en-PH" sz="2400" b="1" dirty="0">
                <a:solidFill>
                  <a:srgbClr val="00B0F0"/>
                </a:solidFill>
                <a:latin typeface="-webkit-standard"/>
              </a:rPr>
              <a:t>One</a:t>
            </a:r>
            <a:r>
              <a:rPr lang="en-PH" sz="2400" b="1" i="0" u="none" strike="noStrike" dirty="0">
                <a:solidFill>
                  <a:srgbClr val="00B0F0"/>
                </a:solidFill>
                <a:effectLst/>
                <a:latin typeface="-webkit-standard"/>
              </a:rPr>
              <a:t>'s Complement</a:t>
            </a: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6FE6F-024F-1C94-6C91-14721D3B570F}"/>
              </a:ext>
            </a:extLst>
          </p:cNvPr>
          <p:cNvSpPr txBox="1"/>
          <p:nvPr/>
        </p:nvSpPr>
        <p:spPr>
          <a:xfrm>
            <a:off x="598964" y="2232415"/>
            <a:ext cx="106155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To represent a </a:t>
            </a:r>
            <a:r>
              <a:rPr lang="en-PH" sz="2400" b="1" dirty="0">
                <a:solidFill>
                  <a:srgbClr val="FF0000"/>
                </a:solidFill>
              </a:rPr>
              <a:t>negative number </a:t>
            </a:r>
            <a:r>
              <a:rPr lang="en-PH" sz="2400" dirty="0"/>
              <a:t>in One's Complement you simply take the numbers magnitude and </a:t>
            </a:r>
            <a:r>
              <a:rPr lang="en-PH" sz="2400" b="1" dirty="0">
                <a:solidFill>
                  <a:srgbClr val="0070C0"/>
                </a:solidFill>
              </a:rPr>
              <a:t>flip all the bits </a:t>
            </a:r>
            <a:r>
              <a:rPr lang="en-PH" sz="2400" dirty="0"/>
              <a:t>(</a:t>
            </a:r>
            <a:r>
              <a:rPr lang="en-PH" sz="2400" i="1" dirty="0"/>
              <a:t>i.e. 1 becomes 0, and 0 becomes 1</a:t>
            </a:r>
            <a:r>
              <a:rPr lang="en-PH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2923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One’s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93079-9D57-79F3-237E-9E1A1530A354}"/>
              </a:ext>
            </a:extLst>
          </p:cNvPr>
          <p:cNvSpPr txBox="1"/>
          <p:nvPr/>
        </p:nvSpPr>
        <p:spPr>
          <a:xfrm>
            <a:off x="6625260" y="207097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8C997-7D10-0134-8E0D-51C065FCE8CB}"/>
              </a:ext>
            </a:extLst>
          </p:cNvPr>
          <p:cNvSpPr txBox="1"/>
          <p:nvPr/>
        </p:nvSpPr>
        <p:spPr>
          <a:xfrm>
            <a:off x="5895436" y="207097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176AE-6DDC-591A-5508-B29E321FDC73}"/>
              </a:ext>
            </a:extLst>
          </p:cNvPr>
          <p:cNvSpPr txBox="1"/>
          <p:nvPr/>
        </p:nvSpPr>
        <p:spPr>
          <a:xfrm>
            <a:off x="5165612" y="207097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8BD75-86BA-2F2B-BFC7-11468C55C1FA}"/>
              </a:ext>
            </a:extLst>
          </p:cNvPr>
          <p:cNvSpPr txBox="1"/>
          <p:nvPr/>
        </p:nvSpPr>
        <p:spPr>
          <a:xfrm>
            <a:off x="4435788" y="2070977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63CC9-7B65-8F8D-90E7-510FBCD7D68A}"/>
              </a:ext>
            </a:extLst>
          </p:cNvPr>
          <p:cNvSpPr txBox="1"/>
          <p:nvPr/>
        </p:nvSpPr>
        <p:spPr>
          <a:xfrm>
            <a:off x="6625260" y="4183977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56CBF-4E49-0E8E-873C-65DC99992472}"/>
              </a:ext>
            </a:extLst>
          </p:cNvPr>
          <p:cNvSpPr txBox="1"/>
          <p:nvPr/>
        </p:nvSpPr>
        <p:spPr>
          <a:xfrm>
            <a:off x="5895153" y="418141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4FFC6-BC8F-C20B-1663-B4BC7B56E89D}"/>
              </a:ext>
            </a:extLst>
          </p:cNvPr>
          <p:cNvSpPr txBox="1"/>
          <p:nvPr/>
        </p:nvSpPr>
        <p:spPr>
          <a:xfrm>
            <a:off x="5165611" y="418141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F5CC8-729D-A784-EEDF-C5EF27B70508}"/>
              </a:ext>
            </a:extLst>
          </p:cNvPr>
          <p:cNvSpPr txBox="1"/>
          <p:nvPr/>
        </p:nvSpPr>
        <p:spPr>
          <a:xfrm>
            <a:off x="4435787" y="4181417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3D446-560B-611E-2AEE-75EB34862877}"/>
              </a:ext>
            </a:extLst>
          </p:cNvPr>
          <p:cNvSpPr txBox="1"/>
          <p:nvPr/>
        </p:nvSpPr>
        <p:spPr>
          <a:xfrm>
            <a:off x="598964" y="1511070"/>
            <a:ext cx="5296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Example: Get the one’s complement of </a:t>
            </a:r>
            <a:r>
              <a:rPr lang="en-PH" sz="2400" b="1" dirty="0"/>
              <a:t>5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A6882-E6AA-0EE5-AB5B-0D8013E78A1C}"/>
              </a:ext>
            </a:extLst>
          </p:cNvPr>
          <p:cNvSpPr txBox="1"/>
          <p:nvPr/>
        </p:nvSpPr>
        <p:spPr>
          <a:xfrm>
            <a:off x="6847883" y="3278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898FC3-2DA5-21B3-38C8-33D8C2182573}"/>
              </a:ext>
            </a:extLst>
          </p:cNvPr>
          <p:cNvSpPr txBox="1"/>
          <p:nvPr/>
        </p:nvSpPr>
        <p:spPr>
          <a:xfrm>
            <a:off x="6096715" y="3278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3AF0B-D374-09A9-806C-11205DAE3144}"/>
              </a:ext>
            </a:extLst>
          </p:cNvPr>
          <p:cNvSpPr txBox="1"/>
          <p:nvPr/>
        </p:nvSpPr>
        <p:spPr>
          <a:xfrm>
            <a:off x="5331596" y="3278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E0FDA-6E68-C16B-F259-13DE456849E8}"/>
              </a:ext>
            </a:extLst>
          </p:cNvPr>
          <p:cNvSpPr txBox="1"/>
          <p:nvPr/>
        </p:nvSpPr>
        <p:spPr>
          <a:xfrm>
            <a:off x="4647351" y="3278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014FA0-C5D9-2BD7-CB28-73BE4EC6BDC9}"/>
              </a:ext>
            </a:extLst>
          </p:cNvPr>
          <p:cNvSpPr txBox="1"/>
          <p:nvPr/>
        </p:nvSpPr>
        <p:spPr>
          <a:xfrm>
            <a:off x="7577707" y="2170921"/>
            <a:ext cx="282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1</a:t>
            </a:r>
            <a:r>
              <a:rPr lang="en-PH" dirty="0"/>
              <a:t>: Convert </a:t>
            </a:r>
            <a:r>
              <a:rPr lang="en-PH" b="1" dirty="0"/>
              <a:t>5</a:t>
            </a:r>
            <a:r>
              <a:rPr lang="en-PH" dirty="0"/>
              <a:t> to binary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FB11A5-A2F0-5BFC-B850-796ED3DB76EF}"/>
              </a:ext>
            </a:extLst>
          </p:cNvPr>
          <p:cNvSpPr txBox="1"/>
          <p:nvPr/>
        </p:nvSpPr>
        <p:spPr>
          <a:xfrm>
            <a:off x="7577706" y="4658470"/>
            <a:ext cx="4456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2</a:t>
            </a:r>
            <a:r>
              <a:rPr lang="en-PH" dirty="0"/>
              <a:t>: Convert all </a:t>
            </a:r>
            <a:r>
              <a:rPr lang="en-PH" b="1" dirty="0"/>
              <a:t>1 </a:t>
            </a:r>
            <a:r>
              <a:rPr lang="en-PH" dirty="0"/>
              <a:t>to</a:t>
            </a:r>
            <a:r>
              <a:rPr lang="en-PH" b="1" dirty="0"/>
              <a:t> 0 </a:t>
            </a:r>
            <a:r>
              <a:rPr lang="en-PH" dirty="0"/>
              <a:t>and all </a:t>
            </a:r>
            <a:r>
              <a:rPr lang="en-PH" b="1" dirty="0"/>
              <a:t>0 to 1</a:t>
            </a:r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D5A0BE-0A83-7B3F-4613-98C47D88ED43}"/>
              </a:ext>
            </a:extLst>
          </p:cNvPr>
          <p:cNvSpPr txBox="1"/>
          <p:nvPr/>
        </p:nvSpPr>
        <p:spPr>
          <a:xfrm>
            <a:off x="1290463" y="2455697"/>
            <a:ext cx="17192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b="1" dirty="0">
                <a:solidFill>
                  <a:srgbClr val="00B050"/>
                </a:solidFill>
              </a:rPr>
              <a:t>Positive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A1D160-9924-B0A5-3198-435E5D1C8F74}"/>
              </a:ext>
            </a:extLst>
          </p:cNvPr>
          <p:cNvSpPr txBox="1"/>
          <p:nvPr/>
        </p:nvSpPr>
        <p:spPr>
          <a:xfrm>
            <a:off x="1214689" y="4608267"/>
            <a:ext cx="18708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b="1" dirty="0">
                <a:solidFill>
                  <a:srgbClr val="FF0000"/>
                </a:solidFill>
              </a:rPr>
              <a:t>Negative 5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BD10C7A3-FDAE-7807-7148-B9DE1DABEB6D}"/>
              </a:ext>
            </a:extLst>
          </p:cNvPr>
          <p:cNvSpPr/>
          <p:nvPr/>
        </p:nvSpPr>
        <p:spPr>
          <a:xfrm>
            <a:off x="3226333" y="2525063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B035228-B1E5-2475-365F-209CE8CF5168}"/>
              </a:ext>
            </a:extLst>
          </p:cNvPr>
          <p:cNvSpPr/>
          <p:nvPr/>
        </p:nvSpPr>
        <p:spPr>
          <a:xfrm>
            <a:off x="3247058" y="4658470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One’s Complement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E356-94D3-E436-C4DB-ACEA217C813C}"/>
              </a:ext>
            </a:extLst>
          </p:cNvPr>
          <p:cNvSpPr txBox="1"/>
          <p:nvPr/>
        </p:nvSpPr>
        <p:spPr>
          <a:xfrm>
            <a:off x="598967" y="1313294"/>
            <a:ext cx="111338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>
                <a:solidFill>
                  <a:srgbClr val="000000"/>
                </a:solidFill>
                <a:latin typeface="-webkit-standard"/>
              </a:rPr>
              <a:t>Another example, a one’s complement representation of </a:t>
            </a:r>
            <a:r>
              <a:rPr lang="en-PH" sz="2400" b="1" dirty="0">
                <a:solidFill>
                  <a:srgbClr val="00B050"/>
                </a:solidFill>
                <a:latin typeface="-webkit-standard"/>
              </a:rPr>
              <a:t>+13 </a:t>
            </a:r>
            <a:r>
              <a:rPr lang="en-PH" sz="2400" dirty="0">
                <a:solidFill>
                  <a:srgbClr val="000000"/>
                </a:solidFill>
                <a:latin typeface="-webkit-standard"/>
              </a:rPr>
              <a:t>and </a:t>
            </a:r>
            <a:r>
              <a:rPr lang="en-PH" sz="2400" b="1" dirty="0">
                <a:solidFill>
                  <a:srgbClr val="FF0000"/>
                </a:solidFill>
                <a:latin typeface="-webkit-standard"/>
              </a:rPr>
              <a:t>-13</a:t>
            </a:r>
            <a:endParaRPr lang="en-PH" sz="2400" b="1" i="0" u="none" strike="noStrike" dirty="0">
              <a:solidFill>
                <a:srgbClr val="FF0000"/>
              </a:solidFill>
              <a:effectLst/>
              <a:latin typeface="-webkit-sta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160E2-3F4D-B882-CB6C-B434D9072AF8}"/>
              </a:ext>
            </a:extLst>
          </p:cNvPr>
          <p:cNvSpPr txBox="1"/>
          <p:nvPr/>
        </p:nvSpPr>
        <p:spPr>
          <a:xfrm>
            <a:off x="3394177" y="2487214"/>
            <a:ext cx="16185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00B050"/>
                </a:solidFill>
              </a:rPr>
              <a:t>Positive 13</a:t>
            </a:r>
            <a:endParaRPr lang="en-PH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AC4CB-F943-3F5E-FECC-DD6B293ADE51}"/>
              </a:ext>
            </a:extLst>
          </p:cNvPr>
          <p:cNvSpPr txBox="1"/>
          <p:nvPr/>
        </p:nvSpPr>
        <p:spPr>
          <a:xfrm>
            <a:off x="3394177" y="4006853"/>
            <a:ext cx="172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FF0000"/>
                </a:solidFill>
              </a:rPr>
              <a:t>Negative 13</a:t>
            </a:r>
            <a:endParaRPr lang="en-P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F009-9F70-313C-2A53-61794C075622}"/>
              </a:ext>
            </a:extLst>
          </p:cNvPr>
          <p:cNvSpPr txBox="1"/>
          <p:nvPr/>
        </p:nvSpPr>
        <p:spPr>
          <a:xfrm>
            <a:off x="6096000" y="2013744"/>
            <a:ext cx="28217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01101</a:t>
            </a:r>
            <a:endParaRPr lang="en-US" sz="8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1B40-FA6B-3E2A-7CA3-A6B5D532626D}"/>
              </a:ext>
            </a:extLst>
          </p:cNvPr>
          <p:cNvSpPr txBox="1"/>
          <p:nvPr/>
        </p:nvSpPr>
        <p:spPr>
          <a:xfrm>
            <a:off x="6127814" y="3575968"/>
            <a:ext cx="28790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8000" dirty="0"/>
              <a:t>10010</a:t>
            </a:r>
            <a:endParaRPr lang="en-US" sz="80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DBDC4C1-2CC9-B896-68DD-8CD3A766576F}"/>
              </a:ext>
            </a:extLst>
          </p:cNvPr>
          <p:cNvSpPr/>
          <p:nvPr/>
        </p:nvSpPr>
        <p:spPr>
          <a:xfrm>
            <a:off x="5047712" y="2475731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23E8EB2-901B-7E30-BF6E-25CDBCCE4EDE}"/>
              </a:ext>
            </a:extLst>
          </p:cNvPr>
          <p:cNvSpPr/>
          <p:nvPr/>
        </p:nvSpPr>
        <p:spPr>
          <a:xfrm>
            <a:off x="5084722" y="3995370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7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5" grpId="0"/>
      <p:bldP spid="8" grpId="0"/>
      <p:bldP spid="3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2757</TotalTime>
  <Words>701</Words>
  <Application>Microsoft Office PowerPoint</Application>
  <PresentationFormat>Widescreen</PresentationFormat>
  <Paragraphs>206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(Body)</vt:lpstr>
      <vt:lpstr>Calibri Light</vt:lpstr>
      <vt:lpstr>Calibri Light (Headings)</vt:lpstr>
      <vt:lpstr>Cambria Math</vt:lpstr>
      <vt:lpstr>-webkit-standard</vt:lpstr>
      <vt:lpstr>Wingdings</vt:lpstr>
      <vt:lpstr>Office Theme</vt:lpstr>
      <vt:lpstr>Binary Representations</vt:lpstr>
      <vt:lpstr>Binary Representations</vt:lpstr>
      <vt:lpstr>Signed Magnitude</vt:lpstr>
      <vt:lpstr>Signed Magnitude</vt:lpstr>
      <vt:lpstr>Signed Magnitude</vt:lpstr>
      <vt:lpstr>Signed Magnitude</vt:lpstr>
      <vt:lpstr>One’s Complement</vt:lpstr>
      <vt:lpstr>One’s Complement</vt:lpstr>
      <vt:lpstr>One’s Complement</vt:lpstr>
      <vt:lpstr>One’s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 Subtraction</vt:lpstr>
      <vt:lpstr>Standard Binary Subtraction</vt:lpstr>
      <vt:lpstr>Two’s Complement Subtraction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583</cp:revision>
  <dcterms:created xsi:type="dcterms:W3CDTF">2022-05-11T03:47:05Z</dcterms:created>
  <dcterms:modified xsi:type="dcterms:W3CDTF">2024-02-13T23:58:27Z</dcterms:modified>
</cp:coreProperties>
</file>