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6" r:id="rId4"/>
    <p:sldId id="265" r:id="rId5"/>
    <p:sldId id="261" r:id="rId6"/>
    <p:sldId id="263" r:id="rId7"/>
    <p:sldId id="262" r:id="rId8"/>
    <p:sldId id="260" r:id="rId9"/>
    <p:sldId id="264" r:id="rId10"/>
    <p:sldId id="267" r:id="rId11"/>
    <p:sldId id="277" r:id="rId12"/>
    <p:sldId id="268" r:id="rId13"/>
    <p:sldId id="272" r:id="rId14"/>
    <p:sldId id="278" r:id="rId15"/>
    <p:sldId id="273" r:id="rId16"/>
    <p:sldId id="274" r:id="rId17"/>
    <p:sldId id="279" r:id="rId18"/>
    <p:sldId id="28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5" autoAdjust="0"/>
    <p:restoredTop sz="93619" autoAdjust="0"/>
  </p:normalViewPr>
  <p:slideViewPr>
    <p:cSldViewPr snapToGrid="0">
      <p:cViewPr varScale="1">
        <p:scale>
          <a:sx n="152" d="100"/>
          <a:sy n="152" d="100"/>
        </p:scale>
        <p:origin x="13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4-02-06T23:32:34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19831 16708 0,'13'0'47,"13"0"-31,27 27-1,26-14 1,14 14 0,26-14-1,27-13 1,-1 0-1,-26-13 1,80-40 15,-199 26-31,211-79 32,14-13-1,-212 119-31,80-53 15,0 0 1,-80 40-16,119-93 31,-52 53-15,-67 53-16,-13-13 0,79-53 16,-13 0-1,14 13 1,-27-13-1,-14 26 1,27-52 15,14-1 1,-67 80-32,40-80 31,-40 54-16,0-28 1,-13 14 0,0 1-1,0-1 1,0 26 0,-26-52 15,26 66-31,-40-27 15,14 13 1,-1-12 0,-39-14-1,13 0 1,-13-13 0,-53-27 15,106 93-31,-93-66 31,13 26-15,-12 1-1,-1 12 1,0 14 0,13 0-1,80 13-15,-66 0 16,-14 0-1,-13 0 1,14 0 0,78 0-16,-65 0 15,13 0 1,53 0-16,-27 0 16,-26 0-1,13 0 1,-13 0-1,13 0 1,0 13 0,0 0-1,0-13 1,13 13 0,-26 1-1,27-1 1,-14-13-1,26 13 1,-26 27 0,0-14-1,14 1 1,-14 12 0,26-12-1,-12-1 1,-1 27-1,14-26 1,-14 26 0,0-1-1,14-12 1,12 13 0,1-13-1,0-1 1,0 28-1,-14-1 1,27 0 0,0-53-16,-13 53 15,13 14 1,0-14 0,0-53-16,27 133 31,-1-80-16,0 13 1,1 0 0,13-26-1,-1 27 1,-12-14 0,12-13-1,-12-27 1,-1 27-1,1-26 1,-1-14 0,-12 0-1,-1 0 1,0 14 0,0-14-1,-13 0 79,13-13-78,-13 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4-02-06T23:34:24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28482 7422 0,'14'0'47,"12"13"-16,1-13 0,-14 0 1,26 0-1,1 0 0,13-40 0,-40 40-15,27-53 0,-27 53-1,14-40 1,-14 1 15,0 39-15,0-40-1,-13 14 17,0 12-1,0 1-15,0-26 15,0-1-16,0 13 17,0-26-1,-13 14 0,13 12 0,-26 14 1,-1-27-1,-12 27 0,12 0 0,14 13-15,-27-27 0,-13 14 15,40 13-15,-13-26-1,12 26 1,-12-13-1,13 13 17,-1 0-17,-39 0 1,1 39 15,38-39-15,-25 27-1,-27-1 17,52-26-17,-65 40 1,66-40 0,13 13-16,-40 0 15,27 1 32,-27 12-31,14 14-1,-14-1 1,0 1 0,27 13-1,13-27 1,0 1-1,0 13 1,0-14 0,0 0-1,26 1 1,-12-1 0,-14-12-1,13-14 1,0 0-1,-13 13-15,13-13 16,14 13 0,-14-13-16,14 13 15,-1-13 1,14 0 0,26 0 15,-26 14-16,-1-14 1,-26 0 0,1 0-1,12 0 1,-13 0 0,1 0-1,-1 0 1,13 0-1,-13-14 1,1 14 78</inkml:trace>
  <inkml:trace contextRef="#ctx0" brushRef="#br0" timeOffset="2016.94">28456 9432 0,'26'0'63,"14"-13"-48,0-13 1,-1-27 0,1 13-1,0 0 1,26-12 0,-53 25-1,40-13 1,-53 1-1,13 25 1,-13-38 0,0 25-1,0 1 1,0 12 0,0-12-1,0-14 1,0 14-1,-13 13 1,0-14 0,-14 1 15,1-27 0,26 39-15,-26 14-1,12-13 17,1 13-1,-13-13 0,12 13 16,1 0-31,-13 0-1,12 0 1,1 0 0,-13 0-1,13 0 1,-1 0-1,-12 0-15,-1 13 16,-12 14 0,-14 26 15,40-27-15,-14 14 15,14-1-16,13-25 1,-13 25 15,13 28 1,-14-41-17,14-13 1,-26 14-1,26 12 1,0-12 0,-13 13-1,13-1 1,0-12 0,-13 12 15,13-25-16,0 25 1,0 1 15,0-27-15,13 0 15,13 14 0,-13-27 16</inkml:trace>
  <inkml:trace contextRef="#ctx0" brushRef="#br0" timeOffset="3797.39">28218 11390 0,'13'0'15,"0"0"1,53-13-1,-26 13 1,0-13 0,13 0-1,26-14 1,27-13 0,0 1-1,-80 39 1,-13-13-16,106-67 15,-105 54 1,-1-27 15,-13 13-15,0-52 15,-13 12 0,-14 54 1,27 12-17,-13 1 1,-27 0 15,27 13-15,-53-79-1,40 65 1,-27-39 0,39 53-1,-52 0 1,-13 0 15,13 14 0,52-14-15,-52 53 0,40-40-1,26 0-15,-53 27 32,53-27-17,-66 66 1,0-26 15,52-39 0,14-1-15,-13-13 0,0 13 15,13 13-16,-13 1 1,-14-27 0,-12 92-1,39-78 1,-27 78 0,14-78-1,13 25 16,0-26 79</inkml:trace>
  <inkml:trace contextRef="#ctx0" brushRef="#br0" timeOffset="5957.63">28337 13838 0,'26'13'47,"14"-13"-31,-14 0-1,-12 0 1,39 0 0,-40 0-1,93-40 1,-80 27-1,54-27 1,-41 1 15,-26 25-15,40-52 0,-26 13 15,-14-13 0,-13 53-15,13-53-1,0 39 17,1-12-1,-14-1 0,26 14-15,-26-1 15,-26 1-15,-1-14 15,1 27 0,13 13-15,-27-14-1,27 14 1,-14-13 0,-65 0 15,78 13-16,-78 0 1,12 0 15,14 0 1,53 0-17,-40 0 1,40 0-1,0 0 1,-1 0 0,1 0 15,-53 66 0,53-53-15,-14 14-1,27-14 1,-13 14 0,13-14-1,-26 40 1,12-14 15,-12 14 0,26-39-15,0 12 0,0-13-1,0 0 1,0 14 0,0-14-1,0 14 16,0-14-15,0 0 0,13 0 15,0 27 0,14-27 0,-14-13 94,-13 13-93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4-02-06T23:37:36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23429 5120 0,'132'-27'78,"146"-118"-63,-265 131-15,291-144 16,-290 144-16,303-157 16,-304 157-16,278-144 15,-66 38 1,-172 94-1,-40 13-15,186-146 16,-173 146 0,27-27-1,-39 27 1</inkml:trace>
  <inkml:trace contextRef="#ctx0" brushRef="#br0" timeOffset="1161.47">23733 4538 0,'-26'13'46,"-133"119"-14,40-53-17,-53 80 17,119-79-17,40-67 1,0 13-1,-14 1 1,27-1 0,0-13-1,-13-13 17,13 14-17,0-1 95,92 13-79,-78-12-16,-1-14-15,265 53 32,-93-40-17,-66-13 1,-106 0-16,27 13 16,-27-13-1,14 0 16,-14 13 1,0-13 15</inkml:trace>
  <inkml:trace contextRef="#ctx0" brushRef="#br0" timeOffset="67951.64">26181 8731 0,'26'-39'125,"0"-1"-110,41-13 1,12-26 0,-26 26-1,53-27 1,-93 80-16,80-66 16,-1 0-1,-12 26 1,-67 27-16,66-13 15,1-14 1,-67 27-16,79-14 16,14 14-1,0-13 1,53-1 15,-93 40 0,-13 1-15,-40-14-16,40 26 16,26-13-1,-52 14 1,12-1 0,-39-13-16,27 1 15,-27-1-15,79 66 31,-52-52-15,-14-1 0,-13-13-1,13 27 1,40 13 0,-13 0-1,26-13 1,-13-1 15,-27 1-15,27 0-1,13 26 1,-39-53-16,39 40 16,13 0-1,-52-27 1,-14-26-1,14 14 1,-14-1 0,0-13-16,13 13 15,1 13 1,-40-26 171,13-26-171</inkml:trace>
  <inkml:trace contextRef="#ctx0" brushRef="#br0" timeOffset="69008.36">28615 8718 0,'0'13'94,"13"14"-78,-13-14-16,26 27 15,-12-14 1,-1-13 0,-13 1-1,0-1 17,0 0-17,0 13 1,0-12-1,0-1 32,0 0-15,-13-13-1,-14 0-16,27 13 1,-13 1 0,0-14-1,13 13 1,-14-13 15,1 0-15,0 0-1,0 0 1,-14 0 15,1 0-15,-1 0 0,14 0-1,0 0 1</inkml:trace>
  <inkml:trace contextRef="#ctx0" brushRef="#br0" timeOffset="69668.75">28615 8771 0,'0'13'78,"-27"27"-62,1 0-1,-1-14 1,1 14 0,13-27-1,-1 0 1</inkml:trace>
  <inkml:trace contextRef="#ctx0" brushRef="#br0" timeOffset="125008.76">26485 10054 0,'13'0'94,"27"0"-63,-1-26-15,28-1 0,-15-26-1,54 27 1,27-14 0,-120 40-16,146-40 15,-146 40-15,146-13 16,39 13-1,-39 0 1,-27 0 0,-39 13-1,-27 14 1,93 13 15,-54-1 0,-91-12-15,12-1 0,-13-13-1,1 1 1,12-1 31,-13 40-16,-13-40-15,13-13-1,-13 13 1,14 1 0,-14-1 15,13 0 219,0 0-219,-13 14-15,13-27-1,-13 13 1,27-13 0,-14 0 62,-13 13-63,13-13 1</inkml:trace>
  <inkml:trace contextRef="#ctx0" brushRef="#br0" timeOffset="125787.98">28416 10067 0,'27'40'47,"-1"0"-32,14 13 1,-14-27 0,-26-13-1,14 1 1,-14 12 46,0 1-46,-14-14 0,-52 0-1,26-13 1,27 0 0,-53 0-1,40 0 1,12 0-1</inkml:trace>
  <inkml:trace contextRef="#ctx0" brushRef="#br0" timeOffset="127232.12">26524 11284 0,'14'0'94,"78"-79"-63,-12 13-15,26 13-1,-93 53-15,106-66 16,40 26 0,-146 40-16,146-39 15,184 52 17,-197 13-17,-27 1 1,0 26-1,-26-1 1,-27 1 0,-13-26-1,-40-14 1,14 14 0,-1 25-1,0-25 1,-12-27-16,-14 13 0,26 14 31,-13-14-15,14 27-1,12-14 1,-25-26-16,12 13 16,-13 0-1</inkml:trace>
  <inkml:trace contextRef="#ctx0" brushRef="#br0" timeOffset="128115.25">28615 11390 0,'0'14'16,"0"-28"-16,0 41 15,0 26 1,0-27 0,26 27-1,-26-40 1,-13-13 140,-106 0-125,106 0-15,-106-26 0,92 26 15,14 0-16</inkml:trace>
  <inkml:trace contextRef="#ctx0" brushRef="#br0" timeOffset="155865.09">26339 12528 0,'13'-13'94,"1"13"-78,-14-13-16,26-1 15,14 1 1,52-40 15,-39 27-15,0 12-1,13 1 1,-13-13 0,27 13-1,-1-1 1,-13 14-1,14 0 1,-14 0 0,-13 0-1,0 0 1,-14 0 0,41 14-1,-14 12 1,40 0-1,-14-12 1,1 12 0,13 27 15,-67-26-15,-25-27-16,39 26 15,-14 0 1,14 1-1,-53-14-15,13-13 16,1 13 0,-1-13-1,13 27 1,27-1 0,-26 1-1,12-1 1,1 1-1,-13-14 1,-1 0 0,-13-13 31,14 0 46,-14 0-46,0 0-16,0 0 16,1 0 31</inkml:trace>
  <inkml:trace contextRef="#ctx0" brushRef="#br0" timeOffset="156615.65">28363 12660 0,'14'0'94,"-1"0"-78,40 40-1,-40-40 1,0 13 15,-13 0 16,0 14-16,-66 26 0,66-40-15,-26 14 0,12-27-1,14 13 1,-13-13 0,0 13-1,-14-13 1,14 26 15</inkml:trace>
  <inkml:trace contextRef="#ctx0" brushRef="#br0" timeOffset="171199.27">26313 13639 0,'26'0'141,"-13"0"-126,27 0 1,13-13 0,79-27 15,-39 1-16,145 12 17,-106 14-17,-118 13-15,-1 0 0,106 0 16,26 0 0,-25 0-1,12 0 1,0 0-1,-119 0-15,133 0 16,-67 0 0,-13 0-1,-39 0 1,-14 13 0,27-13-1,-14 13 1,1 14-1,26-14 1,-27 0 15,1 1-15,-1-1 15,27 13 0,-53 1 32,13-27-47,-13 13 15,13-13 16,1 13-32,-1-13 1,13 13 0,-13-13 15,1 14 0,-1-1 0,0-13-15</inkml:trace>
  <inkml:trace contextRef="#ctx0" brushRef="#br0" timeOffset="172000.68">28496 13613 0,'0'0'0,"39"13"63,-12 40-48,-1-27 1,14 1 15,-27-14 0,-13 14 1,0-14-17,0 0 1,0 0-1,-26-13 17,12 13-17,-25-13 17,26 0-17,-1 0 1,-39 0 15,27 0 0</inkml:trace>
  <inkml:trace contextRef="#ctx0" brushRef="#br0" timeOffset="185206.58">26472 14737 0,'0'-13'125,"13"-13"-94,13-1 0,14 27-15,-40-13-1,66-14 1,-53 27 0,120-52-1,-120 52 1,159-40-1,26-13 17,-185 53-17,93-13 1,-92 13 0,65 0-1,-66 0-15,106 0 31,27 26 1,-14 1-1,-92-14 0,13-13-15,-14 13-1,1 0 1,13 1 0,-13 12-1,13-13 1,13 14 15,0 12 0,-40-12-15,-12-1 0,25-12-1,-39-1-15,13 0 16,27 40 0,-13-40-1,-1 14 16,-13-27-15,-13 13 15,13-13-15,1 13 46,-1 0-30,0 14-1</inkml:trace>
  <inkml:trace contextRef="#ctx0" brushRef="#br0" timeOffset="186048.46">28509 14777 0,'13'0'47,"0"26"-31,14 27 15,-27-39-15,53 52-1,-40-53 1,13 13 0,-26-12 62,-13-1-47,-66 0 0,13 14-15,52-27-16,-91 13 31,91-13-15</inkml:trace>
  <inkml:trace contextRef="#ctx0" brushRef="#br1" timeOffset="204979.33">29514 9618 0,'14'0'31,"-1"0"-15,26 0-1,-12 0 1,-1 0 0,40 0 15,-52 0-16,-1 0 17,0 0-1</inkml:trace>
  <inkml:trace contextRef="#ctx0" brushRef="#br1" timeOffset="205992.33">29382 10993 0,'13'14'47,"14"-14"-31,79 26 15,-40-26-16,-27 13 1,27-13 0,-52 0-16,39 0 15,13 0 1,-53 0 0,-13 14 77</inkml:trace>
  <inkml:trace contextRef="#ctx0" brushRef="#br1" timeOffset="206765.33">29422 12171 0,'13'0'62,"66"0"-46,-39 0 0,79 13-1,-26-13 1,-27 0-1</inkml:trace>
  <inkml:trace contextRef="#ctx0" brushRef="#br1" timeOffset="207978.34">29845 15677 0,'13'0'47,"146"-14"-16,-66 1-15,12 13-1,-25-13 1,-14 0 0,-13 13-1,-13-14 1</inkml:trace>
  <inkml:trace contextRef="#ctx0" brushRef="#br1" timeOffset="-152953.84">22582 6866 0,'0'13'94,"0"14"-78,0-1-1,0 27 1,0-13 0,0-1-1,0 1 1,0-13-1,0-14 1</inkml:trace>
  <inkml:trace contextRef="#ctx0" brushRef="#br1" timeOffset="-151485.78">20042 6813 0,'40'0'94,"-14"0"-78,14-13-1,26 13 1,14 0 15,-67 0-15,0 0-1,-13 26 32,0 14-31,0-14 0,-66 14 15,66-27-31,-27 14 15,14-27 1,0 13 31,0-13-31,13 13-1,39-13 126,14 13-126,-13-13 1,39 0 15,-52 0-15,52 0 0,-39 0-1,-27 0 1</inkml:trace>
  <inkml:trace contextRef="#ctx0" brushRef="#br1" timeOffset="-150363">17859 6800 0,'-39'0'78,"-120"26"-62,146-13 0,-146 40-1,93-39 16,53-14-15,26 13 62,13-13-62,1 0-16,26 0 15,0 0 1,-27 0 0,-13 0-16,0 0 15,1 0 1,-1 0 0,0 0-1,14 0 16</inkml:trace>
  <inkml:trace contextRef="#ctx0" brushRef="#br1" timeOffset="-149847.33">17714 6734 0,'13'39'62,"-13"1"-46,0-27-16,0 53 15,0-52-15,13 65 16,-13 0 0,0-26-1,14-13 1,-14-27-1,0 0 1</inkml:trace>
  <inkml:trace contextRef="#ctx0" brushRef="#br1" timeOffset="-148226.41">15161 6707 0,'-14'0'47,"-25"0"-16,12 0-16,14 0 1,0 0 0,13 27 15,39 52 0,-25-66-15,12 40-1,-13-40 1,14 40 0,-14-13-1,-13 0 17,0-27-1,-13 13-16,-14 14 1,1-13 0,13-27-1,-40 13 1,40-13 15,-1 0-15,-12 0 15,26-40-15,0 0-1,0-13 1,26 14 0,1 12-1,-14 14 1,13 0-1,-26 0-15,27-1 16,-1-25 0,1 25-1,-14-12 1,14 0 0,-27-1-1,0 14 1,0 0 15,0-1-15,0 1 15,-14 13-15,1 0-1</inkml:trace>
  <inkml:trace contextRef="#ctx0" brushRef="#br1" timeOffset="-147396.35">12118 6839 0,'0'40'78,"0"26"-62,-13-66-16,13 53 16,0 13-1,0-39 1,0-14 0,0 0-1,0 14 1,0-14-1</inkml:trace>
  <inkml:trace contextRef="#ctx0" brushRef="#br1" timeOffset="-146318.33">12290 6734 0,'0'53'78,"-27"105"-47,27-39 0,0-79-15,0 0-1,53-14 1,-26 1 0,52-14-1,-79 0-15,93 27 16,-40-27 0,-40-13-16,40 13 15,-13-13 1,12-13-1,-52-27 17,0 27-1,0 0-15,-13 13-16,13-27 15,-26 14 1,13 0-1,-1-13 1,-12 12 0,-1 1-1,1 13 1,-1 0 0,1-13-1,-53 13 1,65 0-16,-144 13 31,52 27 0</inkml:trace>
  <inkml:trace contextRef="#ctx0" brushRef="#br1" timeOffset="-144131.4">9604 6932 0,'27'0'109,"-1"-26"-93,-12 26-16,12-27 16,14 14-1,-27 13-15,40-13 16,66 13-1,-13 0 1,-27 13 0,-52 0-1,12 14 1,-39-1 0,13 14-1,-13 13 1,-52 13-1,38-66-15,1 26 16,-132 40 0,39-39-1,79-27-15,-39 0 16,26 0 0,40-13 15,27-40 0,-1 40-15,-26-1-1,119 14 1,27 0 15,-120 14 0,-26-1-15,14 53 0,-14-53-1,-27 80 1,-52-1 31,13-52-32,26-27 1,27-13 0,-27 13-1,27-13-15</inkml:trace>
  <inkml:trace contextRef="#ctx0" brushRef="#br1" timeOffset="-143081.49">10226 6945 0,'13'-13'78,"40"13"-62,0 0 0,66 0-1,-105 0-15,91 0 16,-12 40-1,-27-27 1,-39 0 0,-27 14-1,0 26 1,-14-27 0,-12 1-1,-54 25 1,-25-12-1,91-27-15,-131 27 16,-93 13 15,211-53-15,54 13 93,39-13-93,-53 0-16,119 0 16,27 0-1,-13 0 1,-54 0-1,-65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737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49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00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500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695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96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5250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49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27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795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65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952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477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60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60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71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15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8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Number System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Conversion of Number Systems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number can be converted from one number system to another number system using number system formulas.</a:t>
            </a:r>
          </a:p>
          <a:p>
            <a:endParaRPr lang="en-PH" sz="2400" dirty="0"/>
          </a:p>
          <a:p>
            <a:r>
              <a:rPr lang="en-PH" sz="2400" dirty="0"/>
              <a:t>Like binary numbers can be converted to octal numbers and vice versa, octal numbers can be converted to decimal numbers and vice versa, and so on. </a:t>
            </a:r>
          </a:p>
        </p:txBody>
      </p:sp>
    </p:spTree>
    <p:extLst>
      <p:ext uri="{BB962C8B-B14F-4D97-AF65-F5344CB8AC3E}">
        <p14:creationId xmlns:p14="http://schemas.microsoft.com/office/powerpoint/2010/main" val="13708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D69-B1A9-5B3A-88F8-6ED04D26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2943"/>
            <a:ext cx="9144000" cy="1017020"/>
          </a:xfrm>
        </p:spPr>
        <p:txBody>
          <a:bodyPr>
            <a:normAutofit/>
          </a:bodyPr>
          <a:lstStyle/>
          <a:p>
            <a:r>
              <a:rPr lang="en-US" b="1" dirty="0"/>
              <a:t>Binary to Decimal</a:t>
            </a:r>
          </a:p>
        </p:txBody>
      </p:sp>
    </p:spTree>
    <p:extLst>
      <p:ext uri="{BB962C8B-B14F-4D97-AF65-F5344CB8AC3E}">
        <p14:creationId xmlns:p14="http://schemas.microsoft.com/office/powerpoint/2010/main" val="209313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to 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PH" sz="2400" dirty="0"/>
              <a:t>To convert a number from the binary to the decimal system, 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1:</a:t>
            </a:r>
            <a:r>
              <a:rPr lang="en-PH" sz="2400" dirty="0"/>
              <a:t> Multiply each digit of the given number, starting from the rightmost digit, with the exponents of the base.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2:</a:t>
            </a:r>
            <a:r>
              <a:rPr lang="en-PH" sz="2400" dirty="0"/>
              <a:t> The exponents should start with 0 and increase by 1 every time we move from right to left.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3:</a:t>
            </a:r>
            <a:r>
              <a:rPr lang="en-PH" sz="2400" dirty="0"/>
              <a:t> Simplify each of the above products and add them.</a:t>
            </a:r>
          </a:p>
          <a:p>
            <a:pPr fontAlgn="base"/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3810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to Decimal</a:t>
            </a:r>
            <a:endParaRPr lang="en-PH" sz="5000" b="1" dirty="0">
              <a:latin typeface="Calibri Light (Headings)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984353-787F-7241-5C31-7A166DC16CE2}"/>
              </a:ext>
            </a:extLst>
          </p:cNvPr>
          <p:cNvGrpSpPr/>
          <p:nvPr/>
        </p:nvGrpSpPr>
        <p:grpSpPr>
          <a:xfrm>
            <a:off x="3190860" y="1120067"/>
            <a:ext cx="5325537" cy="1631216"/>
            <a:chOff x="4064000" y="1238319"/>
            <a:chExt cx="5325537" cy="16312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6F17AB-8E27-BAA5-7A60-4B7634ACBF8D}"/>
                </a:ext>
              </a:extLst>
            </p:cNvPr>
            <p:cNvSpPr txBox="1"/>
            <p:nvPr/>
          </p:nvSpPr>
          <p:spPr>
            <a:xfrm>
              <a:off x="4064000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E70ED-414B-7D97-F5A4-E79C94F85D52}"/>
                </a:ext>
              </a:extLst>
            </p:cNvPr>
            <p:cNvSpPr txBox="1"/>
            <p:nvPr/>
          </p:nvSpPr>
          <p:spPr>
            <a:xfrm>
              <a:off x="4969934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AD8B3-D46A-69F0-7E94-24BDA040EA53}"/>
                </a:ext>
              </a:extLst>
            </p:cNvPr>
            <p:cNvSpPr txBox="1"/>
            <p:nvPr/>
          </p:nvSpPr>
          <p:spPr>
            <a:xfrm>
              <a:off x="5875868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6466C-0444-EFD7-8BAD-46CC4B24CA39}"/>
                </a:ext>
              </a:extLst>
            </p:cNvPr>
            <p:cNvSpPr txBox="1"/>
            <p:nvPr/>
          </p:nvSpPr>
          <p:spPr>
            <a:xfrm>
              <a:off x="6781802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960141-3A2A-3D92-FC43-2E1F6C5C6D9C}"/>
                </a:ext>
              </a:extLst>
            </p:cNvPr>
            <p:cNvSpPr txBox="1"/>
            <p:nvPr/>
          </p:nvSpPr>
          <p:spPr>
            <a:xfrm>
              <a:off x="7687736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87AFB0-82E5-C943-BE04-6936815D74BF}"/>
                </a:ext>
              </a:extLst>
            </p:cNvPr>
            <p:cNvSpPr txBox="1"/>
            <p:nvPr/>
          </p:nvSpPr>
          <p:spPr>
            <a:xfrm>
              <a:off x="8593670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7F0ACE7-6FE7-234D-114D-F0433F1A30AA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8226915" y="2642831"/>
            <a:ext cx="583197" cy="80009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/>
              <p:nvPr/>
            </p:nvSpPr>
            <p:spPr>
              <a:xfrm>
                <a:off x="8918563" y="3134425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= 1 x 1 = 1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3" y="3134425"/>
                <a:ext cx="1922034" cy="400110"/>
              </a:xfrm>
              <a:prstGeom prst="rect">
                <a:avLst/>
              </a:prstGeom>
              <a:blipFill>
                <a:blip r:embed="rId4"/>
                <a:stretch>
                  <a:fillRect l="-3289" t="-6061" r="-131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0582C68-53B9-8004-1392-F8589E077DD0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7540927" y="2422886"/>
            <a:ext cx="1049241" cy="170603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/>
              <p:nvPr/>
            </p:nvSpPr>
            <p:spPr>
              <a:xfrm>
                <a:off x="8918564" y="3600469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= 1 x 2 = 2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4" y="3600469"/>
                <a:ext cx="1922034" cy="400110"/>
              </a:xfrm>
              <a:prstGeom prst="rect">
                <a:avLst/>
              </a:prstGeom>
              <a:blipFill>
                <a:blip r:embed="rId5"/>
                <a:stretch>
                  <a:fillRect l="-3289" t="-9375" r="-131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361956-C6DA-04AA-6ECD-3C3180D041DF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6860691" y="2197188"/>
            <a:ext cx="1503778" cy="26119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/>
              <p:nvPr/>
            </p:nvSpPr>
            <p:spPr>
              <a:xfrm>
                <a:off x="8918564" y="4055006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1 x 4 = 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4" y="4055006"/>
                <a:ext cx="1922033" cy="400110"/>
              </a:xfrm>
              <a:prstGeom prst="rect">
                <a:avLst/>
              </a:prstGeom>
              <a:blipFill>
                <a:blip r:embed="rId6"/>
                <a:stretch>
                  <a:fillRect l="-3289" t="-9375" r="-131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9A8D18A-813A-0A07-BF52-CCA51AFA9FA8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 rot="16200000" flipH="1">
            <a:off x="6207669" y="1944276"/>
            <a:ext cx="1903888" cy="35179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/>
              <p:nvPr/>
            </p:nvSpPr>
            <p:spPr>
              <a:xfrm>
                <a:off x="8918564" y="4455116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= 0 x 8 = 0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4" y="4455116"/>
                <a:ext cx="1922033" cy="400110"/>
              </a:xfrm>
              <a:prstGeom prst="rect">
                <a:avLst/>
              </a:prstGeom>
              <a:blipFill>
                <a:blip r:embed="rId7"/>
                <a:stretch>
                  <a:fillRect l="-3289" t="-6061" r="-131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526F6A0-F308-159E-3917-277F149BA98E}"/>
              </a:ext>
            </a:extLst>
          </p:cNvPr>
          <p:cNvCxnSpPr>
            <a:cxnSpLocks/>
            <a:stCxn id="3" idx="2"/>
            <a:endCxn id="27" idx="1"/>
          </p:cNvCxnSpPr>
          <p:nvPr/>
        </p:nvCxnSpPr>
        <p:spPr>
          <a:xfrm rot="16200000" flipH="1">
            <a:off x="5551430" y="1694580"/>
            <a:ext cx="2310431" cy="44238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/>
              <p:nvPr/>
            </p:nvSpPr>
            <p:spPr>
              <a:xfrm>
                <a:off x="8918563" y="4861659"/>
                <a:ext cx="21779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= 0 x 16 = 0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3" y="4861659"/>
                <a:ext cx="2177968" cy="400110"/>
              </a:xfrm>
              <a:prstGeom prst="rect">
                <a:avLst/>
              </a:prstGeom>
              <a:blipFill>
                <a:blip r:embed="rId8"/>
                <a:stretch>
                  <a:fillRect l="-2907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0D55B38-842D-6FA7-8FE7-550B4339C796}"/>
              </a:ext>
            </a:extLst>
          </p:cNvPr>
          <p:cNvCxnSpPr>
            <a:cxnSpLocks/>
            <a:stCxn id="2" idx="2"/>
            <a:endCxn id="31" idx="1"/>
          </p:cNvCxnSpPr>
          <p:nvPr/>
        </p:nvCxnSpPr>
        <p:spPr>
          <a:xfrm rot="16200000" flipH="1">
            <a:off x="4901762" y="1438315"/>
            <a:ext cx="2712305" cy="533824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/>
              <p:nvPr/>
            </p:nvSpPr>
            <p:spPr>
              <a:xfrm>
                <a:off x="8927034" y="5261769"/>
                <a:ext cx="217796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/>
                  <a:t> = 1 x 32 = 32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034" y="5261769"/>
                <a:ext cx="2177968" cy="403637"/>
              </a:xfrm>
              <a:prstGeom prst="rect">
                <a:avLst/>
              </a:prstGeom>
              <a:blipFill>
                <a:blip r:embed="rId9"/>
                <a:stretch>
                  <a:fillRect l="-2890" t="-9375" r="-115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FD7F25-7A0E-0152-5599-DD6974D0A2B5}"/>
              </a:ext>
            </a:extLst>
          </p:cNvPr>
          <p:cNvCxnSpPr>
            <a:cxnSpLocks/>
          </p:cNvCxnSpPr>
          <p:nvPr/>
        </p:nvCxnSpPr>
        <p:spPr>
          <a:xfrm>
            <a:off x="9004152" y="5665406"/>
            <a:ext cx="21411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C671F-A315-C285-9511-60FC6F5D45D5}"/>
              </a:ext>
            </a:extLst>
          </p:cNvPr>
          <p:cNvSpPr txBox="1"/>
          <p:nvPr/>
        </p:nvSpPr>
        <p:spPr>
          <a:xfrm>
            <a:off x="9540457" y="5685004"/>
            <a:ext cx="1504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Answer = 39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6972F-0113-9B88-AEB8-FCF452C6AC92}"/>
              </a:ext>
            </a:extLst>
          </p:cNvPr>
          <p:cNvSpPr txBox="1"/>
          <p:nvPr/>
        </p:nvSpPr>
        <p:spPr>
          <a:xfrm>
            <a:off x="171429" y="1493643"/>
            <a:ext cx="252599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1500" b="1" dirty="0"/>
              <a:t>Step 1:</a:t>
            </a:r>
            <a:r>
              <a:rPr lang="en-PH" sz="1500" dirty="0"/>
              <a:t> </a:t>
            </a:r>
          </a:p>
          <a:p>
            <a:pPr algn="ctr" fontAlgn="base"/>
            <a:r>
              <a:rPr lang="en-PH" sz="1500" dirty="0"/>
              <a:t>Identify the base of the given number. Here, the base is 2.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D0495-4398-2C91-9586-C45134173B53}"/>
              </a:ext>
            </a:extLst>
          </p:cNvPr>
          <p:cNvSpPr txBox="1"/>
          <p:nvPr/>
        </p:nvSpPr>
        <p:spPr>
          <a:xfrm>
            <a:off x="199106" y="2615372"/>
            <a:ext cx="247063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1500" b="1" dirty="0"/>
              <a:t>Step 2:</a:t>
            </a:r>
            <a:r>
              <a:rPr lang="en-PH" sz="1500" dirty="0"/>
              <a:t> </a:t>
            </a:r>
          </a:p>
          <a:p>
            <a:pPr algn="ctr" fontAlgn="base"/>
            <a:r>
              <a:rPr lang="en-PH" sz="1500" dirty="0"/>
              <a:t>Multiply each digit of the given number, starting from the rightmost digit, with the exponents of the base.</a:t>
            </a:r>
          </a:p>
          <a:p>
            <a:pPr algn="ctr" fontAlgn="base"/>
            <a:r>
              <a:rPr lang="en-PH" sz="1500" dirty="0"/>
              <a:t>The exponents should start with 0 and increase by 1 every time as we move from right to left.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16519C-A37D-5FB4-1693-C58FAC21C159}"/>
              </a:ext>
            </a:extLst>
          </p:cNvPr>
          <p:cNvSpPr txBox="1"/>
          <p:nvPr/>
        </p:nvSpPr>
        <p:spPr>
          <a:xfrm>
            <a:off x="200801" y="4902501"/>
            <a:ext cx="24706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1500" b="1" dirty="0"/>
              <a:t>Step 3:</a:t>
            </a:r>
            <a:r>
              <a:rPr lang="en-PH" sz="1500" dirty="0"/>
              <a:t> </a:t>
            </a:r>
          </a:p>
          <a:p>
            <a:pPr algn="ctr" fontAlgn="base"/>
            <a:r>
              <a:rPr lang="en-PH" sz="1500" dirty="0"/>
              <a:t>Add each product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EDC85-B0F7-270A-9B52-8D5C41A20E32}"/>
                  </a:ext>
                </a:extLst>
              </p14:cNvPr>
              <p14:cNvContentPartPr/>
              <p14:nvPr/>
            </p14:nvContentPartPr>
            <p14:xfrm>
              <a:off x="3457440" y="1452600"/>
              <a:ext cx="7506360" cy="419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EDC85-B0F7-270A-9B52-8D5C41A20E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8080" y="1443240"/>
                <a:ext cx="752508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45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4" grpId="0"/>
      <p:bldP spid="27" grpId="0"/>
      <p:bldP spid="31" grpId="0"/>
      <p:bldP spid="36" grpId="0"/>
      <p:bldP spid="43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D69-B1A9-5B3A-88F8-6ED04D26B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Decimal to Octal</a:t>
            </a:r>
          </a:p>
        </p:txBody>
      </p:sp>
    </p:spTree>
    <p:extLst>
      <p:ext uri="{BB962C8B-B14F-4D97-AF65-F5344CB8AC3E}">
        <p14:creationId xmlns:p14="http://schemas.microsoft.com/office/powerpoint/2010/main" val="366388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 to Octal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PH" sz="2400" dirty="0"/>
              <a:t>To convert a number from the decimal to </a:t>
            </a:r>
            <a:r>
              <a:rPr lang="en-PH" sz="2400"/>
              <a:t>the octal </a:t>
            </a:r>
            <a:r>
              <a:rPr lang="en-PH" sz="2400" dirty="0"/>
              <a:t>system, 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1:</a:t>
            </a:r>
            <a:r>
              <a:rPr lang="en-PH" sz="2400" dirty="0"/>
              <a:t> Identify the base of the required number. Since we have to convert the given number into the octal system, the base of the required number is 8.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2:</a:t>
            </a:r>
            <a:r>
              <a:rPr lang="en-PH" sz="2400" dirty="0"/>
              <a:t> Divide the given number by the base of the required number and note down the quotient and the remainder in the quotient-remainder form. 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dirty="0"/>
              <a:t>Repeat this process (dividing the quotient again by the base) until we get the quotient less than the base.</a:t>
            </a:r>
          </a:p>
        </p:txBody>
      </p:sp>
    </p:spTree>
    <p:extLst>
      <p:ext uri="{BB962C8B-B14F-4D97-AF65-F5344CB8AC3E}">
        <p14:creationId xmlns:p14="http://schemas.microsoft.com/office/powerpoint/2010/main" val="34335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 to Octal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7AFB0-82E5-C943-BE04-6936815D74BF}"/>
              </a:ext>
            </a:extLst>
          </p:cNvPr>
          <p:cNvSpPr txBox="1"/>
          <p:nvPr/>
        </p:nvSpPr>
        <p:spPr>
          <a:xfrm>
            <a:off x="5128120" y="1042615"/>
            <a:ext cx="20755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dirty="0"/>
              <a:t>4320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2AADF7E-C899-CFC7-C58C-CA0D0E8F8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2917"/>
              </p:ext>
            </p:extLst>
          </p:nvPr>
        </p:nvGraphicFramePr>
        <p:xfrm>
          <a:off x="2032000" y="2319339"/>
          <a:ext cx="812799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8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4320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1ACA3A7-588F-3F49-3E79-246962003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54741"/>
              </p:ext>
            </p:extLst>
          </p:nvPr>
        </p:nvGraphicFramePr>
        <p:xfrm>
          <a:off x="2031999" y="352071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540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7BDB35A-BFFC-35F6-CEEC-635EE1B83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80845"/>
              </p:ext>
            </p:extLst>
          </p:nvPr>
        </p:nvGraphicFramePr>
        <p:xfrm>
          <a:off x="2031998" y="4142345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963D2AF-3325-4331-8E29-965271E0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9856"/>
              </p:ext>
            </p:extLst>
          </p:nvPr>
        </p:nvGraphicFramePr>
        <p:xfrm>
          <a:off x="2031998" y="472671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9E595B8-3432-7A05-7546-858101DC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31345"/>
              </p:ext>
            </p:extLst>
          </p:nvPr>
        </p:nvGraphicFramePr>
        <p:xfrm>
          <a:off x="2031998" y="5288075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528E6A6-C001-219F-E87C-7EFDFA5BCB15}"/>
              </a:ext>
            </a:extLst>
          </p:cNvPr>
          <p:cNvCxnSpPr>
            <a:cxnSpLocks/>
            <a:stCxn id="9" idx="1"/>
            <a:endCxn id="42" idx="1"/>
          </p:cNvCxnSpPr>
          <p:nvPr/>
        </p:nvCxnSpPr>
        <p:spPr>
          <a:xfrm rot="10800000" flipV="1">
            <a:off x="2032000" y="1627391"/>
            <a:ext cx="3096120" cy="1062788"/>
          </a:xfrm>
          <a:prstGeom prst="bentConnector3">
            <a:avLst>
              <a:gd name="adj1" fmla="val 10738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A70D51A-5ACA-9159-56DE-4D8D254F8358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5400000">
            <a:off x="3741441" y="1351577"/>
            <a:ext cx="645117" cy="4064000"/>
          </a:xfrm>
          <a:prstGeom prst="bentConnector4">
            <a:avLst>
              <a:gd name="adj1" fmla="val 3562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DCB4E3B-6AE3-E955-DEC1-3656AA77D78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5400000">
            <a:off x="3845894" y="2077660"/>
            <a:ext cx="436209" cy="4064000"/>
          </a:xfrm>
          <a:prstGeom prst="bentConnector4">
            <a:avLst>
              <a:gd name="adj1" fmla="val 28746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95AC5FD-F399-7061-7150-ECCBC5D4D443}"/>
              </a:ext>
            </a:extLst>
          </p:cNvPr>
          <p:cNvCxnSpPr>
            <a:cxnSpLocks/>
            <a:stCxn id="49" idx="2"/>
            <a:endCxn id="52" idx="1"/>
          </p:cNvCxnSpPr>
          <p:nvPr/>
        </p:nvCxnSpPr>
        <p:spPr>
          <a:xfrm rot="5400000">
            <a:off x="3864526" y="2680658"/>
            <a:ext cx="398945" cy="4063999"/>
          </a:xfrm>
          <a:prstGeom prst="bentConnector4">
            <a:avLst>
              <a:gd name="adj1" fmla="val 26761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6E073E5-3DC8-72CA-C497-C69F7644B967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rot="5400000">
            <a:off x="3876026" y="3253523"/>
            <a:ext cx="375945" cy="4063999"/>
          </a:xfrm>
          <a:prstGeom prst="bentConnector4">
            <a:avLst>
              <a:gd name="adj1" fmla="val 2533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/>
              <p:nvPr/>
            </p:nvSpPr>
            <p:spPr>
              <a:xfrm>
                <a:off x="7207173" y="5762813"/>
                <a:ext cx="295282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b="1" dirty="0">
                    <a:solidFill>
                      <a:srgbClr val="00B050"/>
                    </a:solidFill>
                  </a:rPr>
                  <a:t>Answer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𝟏𝟎𝟑𝟒</m:t>
                        </m:r>
                      </m:e>
                      <m:sub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73" y="5762813"/>
                <a:ext cx="2952824" cy="553998"/>
              </a:xfrm>
              <a:prstGeom prst="rect">
                <a:avLst/>
              </a:prstGeom>
              <a:blipFill>
                <a:blip r:embed="rId4"/>
                <a:stretch>
                  <a:fillRect l="-4701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 descr="A yellow and black logo&#10;&#10;Description automatically generated">
            <a:extLst>
              <a:ext uri="{FF2B5EF4-FFF2-40B4-BE49-F238E27FC236}">
                <a16:creationId xmlns:a16="http://schemas.microsoft.com/office/drawing/2014/main" id="{63FEC726-2B84-7849-C4CD-E847F19AC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59759" y="3706135"/>
            <a:ext cx="1373033" cy="19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D69-B1A9-5B3A-88F8-6ED04D26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4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Conversion from one number system to another number system</a:t>
            </a:r>
          </a:p>
        </p:txBody>
      </p:sp>
    </p:spTree>
    <p:extLst>
      <p:ext uri="{BB962C8B-B14F-4D97-AF65-F5344CB8AC3E}">
        <p14:creationId xmlns:p14="http://schemas.microsoft.com/office/powerpoint/2010/main" val="72885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Autofit/>
          </a:bodyPr>
          <a:lstStyle/>
          <a:p>
            <a:r>
              <a:rPr lang="en-US" sz="3200" b="1" dirty="0"/>
              <a:t>Conversion from one number system to another number system</a:t>
            </a:r>
            <a:endParaRPr lang="en-PH" sz="32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7" y="1799828"/>
            <a:ext cx="111338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PH" sz="2400" dirty="0"/>
              <a:t>To convert a number from one number system (binary/octal/hexadecimal) systems to another number system (binary/octal/hexadecimal) :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1: </a:t>
            </a:r>
            <a:r>
              <a:rPr lang="en-PH" sz="2400" dirty="0"/>
              <a:t>Convert it into the decimal system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2: </a:t>
            </a:r>
            <a:r>
              <a:rPr lang="en-PH" sz="2400" dirty="0"/>
              <a:t>Convert it to the target number system.</a:t>
            </a:r>
          </a:p>
        </p:txBody>
      </p:sp>
    </p:spTree>
    <p:extLst>
      <p:ext uri="{BB962C8B-B14F-4D97-AF65-F5344CB8AC3E}">
        <p14:creationId xmlns:p14="http://schemas.microsoft.com/office/powerpoint/2010/main" val="28653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to Hexadecimal</a:t>
            </a:r>
            <a:endParaRPr lang="en-PH" sz="5000" b="1" dirty="0">
              <a:latin typeface="Calibri Light (Headings)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7F0ACE7-6FE7-234D-114D-F0433F1A30AA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9217662" y="2148103"/>
            <a:ext cx="247656" cy="3979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/>
              <p:nvPr/>
            </p:nvSpPr>
            <p:spPr>
              <a:xfrm>
                <a:off x="9540457" y="2301621"/>
                <a:ext cx="1617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= 0 x 1 = 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57" y="2301621"/>
                <a:ext cx="1617844" cy="338554"/>
              </a:xfrm>
              <a:prstGeom prst="rect">
                <a:avLst/>
              </a:prstGeom>
              <a:blipFill>
                <a:blip r:embed="rId4"/>
                <a:stretch>
                  <a:fillRect l="-2344"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0582C68-53B9-8004-1392-F8589E077DD0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8539341" y="1920491"/>
            <a:ext cx="702193" cy="13076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/>
              <p:nvPr/>
            </p:nvSpPr>
            <p:spPr>
              <a:xfrm>
                <a:off x="9544284" y="2756158"/>
                <a:ext cx="16306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= 0 x 2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284" y="2756158"/>
                <a:ext cx="1630647" cy="338554"/>
              </a:xfrm>
              <a:prstGeom prst="rect">
                <a:avLst/>
              </a:prstGeom>
              <a:blipFill>
                <a:blip r:embed="rId5"/>
                <a:stretch>
                  <a:fillRect l="-232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361956-C6DA-04AA-6ECD-3C3180D041DF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7873725" y="1680173"/>
            <a:ext cx="1123664" cy="22098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/>
              <p:nvPr/>
            </p:nvSpPr>
            <p:spPr>
              <a:xfrm>
                <a:off x="9540458" y="3177629"/>
                <a:ext cx="16178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= 1 x 4 = 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58" y="3177629"/>
                <a:ext cx="1617843" cy="338554"/>
              </a:xfrm>
              <a:prstGeom prst="rect">
                <a:avLst/>
              </a:prstGeom>
              <a:blipFill>
                <a:blip r:embed="rId6"/>
                <a:stretch>
                  <a:fillRect l="-2344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9A8D18A-813A-0A07-BF52-CCA51AFA9FA8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 rot="16200000" flipH="1">
            <a:off x="7218801" y="1429163"/>
            <a:ext cx="1544208" cy="31323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/>
              <p:nvPr/>
            </p:nvSpPr>
            <p:spPr>
              <a:xfrm>
                <a:off x="9557088" y="3598173"/>
                <a:ext cx="16178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 = 1 x 8 = 8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8" y="3598173"/>
                <a:ext cx="1617843" cy="338554"/>
              </a:xfrm>
              <a:prstGeom prst="rect">
                <a:avLst/>
              </a:prstGeom>
              <a:blipFill>
                <a:blip r:embed="rId7"/>
                <a:stretch>
                  <a:fillRect l="-2344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526F6A0-F308-159E-3917-277F149BA98E}"/>
              </a:ext>
            </a:extLst>
          </p:cNvPr>
          <p:cNvCxnSpPr>
            <a:cxnSpLocks/>
            <a:stCxn id="3" idx="2"/>
            <a:endCxn id="27" idx="1"/>
          </p:cNvCxnSpPr>
          <p:nvPr/>
        </p:nvCxnSpPr>
        <p:spPr>
          <a:xfrm rot="16200000" flipH="1">
            <a:off x="6538102" y="1203927"/>
            <a:ext cx="1999672" cy="403830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/>
              <p:nvPr/>
            </p:nvSpPr>
            <p:spPr>
              <a:xfrm>
                <a:off x="9557089" y="4053637"/>
                <a:ext cx="18494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/>
                  <a:t> = 1 x 16 = 16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9" y="4053637"/>
                <a:ext cx="1849442" cy="338554"/>
              </a:xfrm>
              <a:prstGeom prst="rect">
                <a:avLst/>
              </a:prstGeom>
              <a:blipFill>
                <a:blip r:embed="rId8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0D55B38-842D-6FA7-8FE7-550B4339C796}"/>
              </a:ext>
            </a:extLst>
          </p:cNvPr>
          <p:cNvCxnSpPr>
            <a:cxnSpLocks/>
            <a:stCxn id="2" idx="2"/>
            <a:endCxn id="31" idx="1"/>
          </p:cNvCxnSpPr>
          <p:nvPr/>
        </p:nvCxnSpPr>
        <p:spPr>
          <a:xfrm rot="16200000" flipH="1">
            <a:off x="5911335" y="924760"/>
            <a:ext cx="2419863" cy="501682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/>
              <p:nvPr/>
            </p:nvSpPr>
            <p:spPr>
              <a:xfrm>
                <a:off x="9629679" y="4472417"/>
                <a:ext cx="1849442" cy="34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 = 1 x 32 = 32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9" y="4472417"/>
                <a:ext cx="1849442" cy="341376"/>
              </a:xfrm>
              <a:prstGeom prst="rect">
                <a:avLst/>
              </a:prstGeom>
              <a:blipFill>
                <a:blip r:embed="rId9"/>
                <a:stretch>
                  <a:fillRect l="-2055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FD7F25-7A0E-0152-5599-DD6974D0A2B5}"/>
              </a:ext>
            </a:extLst>
          </p:cNvPr>
          <p:cNvCxnSpPr>
            <a:cxnSpLocks/>
          </p:cNvCxnSpPr>
          <p:nvPr/>
        </p:nvCxnSpPr>
        <p:spPr>
          <a:xfrm>
            <a:off x="9421871" y="6342154"/>
            <a:ext cx="21411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2C671F-A315-C285-9511-60FC6F5D45D5}"/>
                  </a:ext>
                </a:extLst>
              </p:cNvPr>
              <p:cNvSpPr txBox="1"/>
              <p:nvPr/>
            </p:nvSpPr>
            <p:spPr>
              <a:xfrm>
                <a:off x="10239858" y="6370316"/>
                <a:ext cx="12001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b="1" dirty="0">
                    <a:solidFill>
                      <a:srgbClr val="00B050"/>
                    </a:solidFill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𝟕𝟎𝟎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2C671F-A315-C285-9511-60FC6F5D4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858" y="6370316"/>
                <a:ext cx="1200125" cy="400110"/>
              </a:xfrm>
              <a:prstGeom prst="rect">
                <a:avLst/>
              </a:prstGeom>
              <a:blipFill>
                <a:blip r:embed="rId10"/>
                <a:stretch>
                  <a:fillRect l="-5263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F17AB-8E27-BAA5-7A60-4B7634ACBF8D}"/>
              </a:ext>
            </a:extLst>
          </p:cNvPr>
          <p:cNvSpPr txBox="1"/>
          <p:nvPr/>
        </p:nvSpPr>
        <p:spPr>
          <a:xfrm>
            <a:off x="4214920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E70ED-414B-7D97-F5A4-E79C94F85D52}"/>
              </a:ext>
            </a:extLst>
          </p:cNvPr>
          <p:cNvSpPr txBox="1"/>
          <p:nvPr/>
        </p:nvSpPr>
        <p:spPr>
          <a:xfrm>
            <a:off x="5120854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AD8B3-D46A-69F0-7E94-24BDA040EA53}"/>
              </a:ext>
            </a:extLst>
          </p:cNvPr>
          <p:cNvSpPr txBox="1"/>
          <p:nvPr/>
        </p:nvSpPr>
        <p:spPr>
          <a:xfrm>
            <a:off x="6026788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6466C-0444-EFD7-8BAD-46CC4B24CA39}"/>
              </a:ext>
            </a:extLst>
          </p:cNvPr>
          <p:cNvSpPr txBox="1"/>
          <p:nvPr/>
        </p:nvSpPr>
        <p:spPr>
          <a:xfrm>
            <a:off x="6932722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60141-3A2A-3D92-FC43-2E1F6C5C6D9C}"/>
              </a:ext>
            </a:extLst>
          </p:cNvPr>
          <p:cNvSpPr txBox="1"/>
          <p:nvPr/>
        </p:nvSpPr>
        <p:spPr>
          <a:xfrm>
            <a:off x="7838656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7AFB0-82E5-C943-BE04-6936815D74BF}"/>
              </a:ext>
            </a:extLst>
          </p:cNvPr>
          <p:cNvSpPr txBox="1"/>
          <p:nvPr/>
        </p:nvSpPr>
        <p:spPr>
          <a:xfrm>
            <a:off x="8744590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FAC75-8B67-B730-B7D6-1B0BC21E2E6C}"/>
              </a:ext>
            </a:extLst>
          </p:cNvPr>
          <p:cNvSpPr txBox="1"/>
          <p:nvPr/>
        </p:nvSpPr>
        <p:spPr>
          <a:xfrm>
            <a:off x="3310854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193B0-7462-6814-1870-BC5B2E09AC87}"/>
              </a:ext>
            </a:extLst>
          </p:cNvPr>
          <p:cNvSpPr txBox="1"/>
          <p:nvPr/>
        </p:nvSpPr>
        <p:spPr>
          <a:xfrm>
            <a:off x="2514987" y="1202808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31250-1614-5CCB-6C4F-5F98A0F38ADC}"/>
              </a:ext>
            </a:extLst>
          </p:cNvPr>
          <p:cNvSpPr txBox="1"/>
          <p:nvPr/>
        </p:nvSpPr>
        <p:spPr>
          <a:xfrm>
            <a:off x="1719120" y="1182791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BF23F-27D4-F8D1-5359-F9A595B76F16}"/>
              </a:ext>
            </a:extLst>
          </p:cNvPr>
          <p:cNvSpPr txBox="1"/>
          <p:nvPr/>
        </p:nvSpPr>
        <p:spPr>
          <a:xfrm>
            <a:off x="923253" y="1178020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2B8C743-465D-6F00-B4B7-3A0D7D8C54B0}"/>
              </a:ext>
            </a:extLst>
          </p:cNvPr>
          <p:cNvCxnSpPr>
            <a:cxnSpLocks/>
            <a:stCxn id="11" idx="2"/>
            <a:endCxn id="50" idx="1"/>
          </p:cNvCxnSpPr>
          <p:nvPr/>
        </p:nvCxnSpPr>
        <p:spPr>
          <a:xfrm rot="16200000" flipH="1">
            <a:off x="5254139" y="677890"/>
            <a:ext cx="2830189" cy="592089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05463-94A5-3F0A-FCBE-8C2AD3868E43}"/>
                  </a:ext>
                </a:extLst>
              </p:cNvPr>
              <p:cNvSpPr txBox="1"/>
              <p:nvPr/>
            </p:nvSpPr>
            <p:spPr>
              <a:xfrm>
                <a:off x="9629679" y="4884154"/>
                <a:ext cx="18103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600" dirty="0"/>
                  <a:t> = 0 x 64 = 0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05463-94A5-3F0A-FCBE-8C2AD38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9" y="4884154"/>
                <a:ext cx="1810304" cy="338554"/>
              </a:xfrm>
              <a:prstGeom prst="rect">
                <a:avLst/>
              </a:prstGeom>
              <a:blipFill>
                <a:blip r:embed="rId11"/>
                <a:stretch>
                  <a:fillRect l="-2098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42AF7D1-D42C-B130-61F9-A30FAB4BDF49}"/>
              </a:ext>
            </a:extLst>
          </p:cNvPr>
          <p:cNvCxnSpPr>
            <a:cxnSpLocks/>
            <a:stCxn id="14" idx="2"/>
            <a:endCxn id="54" idx="1"/>
          </p:cNvCxnSpPr>
          <p:nvPr/>
        </p:nvCxnSpPr>
        <p:spPr>
          <a:xfrm rot="16200000" flipH="1">
            <a:off x="4694386" y="437006"/>
            <a:ext cx="3176336" cy="6739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F9F461-830C-906A-EFAB-08146DA827A3}"/>
                  </a:ext>
                </a:extLst>
              </p:cNvPr>
              <p:cNvSpPr txBox="1"/>
              <p:nvPr/>
            </p:nvSpPr>
            <p:spPr>
              <a:xfrm>
                <a:off x="9652187" y="5225530"/>
                <a:ext cx="20806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600" dirty="0"/>
                  <a:t> = 1 x 128 = 128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F9F461-830C-906A-EFAB-08146DA82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187" y="5225530"/>
                <a:ext cx="2080606" cy="338554"/>
              </a:xfrm>
              <a:prstGeom prst="rect">
                <a:avLst/>
              </a:prstGeom>
              <a:blipFill>
                <a:blip r:embed="rId12"/>
                <a:stretch>
                  <a:fillRect l="-1205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4472C69-7004-FE84-E631-399E98374EA1}"/>
              </a:ext>
            </a:extLst>
          </p:cNvPr>
          <p:cNvCxnSpPr>
            <a:cxnSpLocks/>
            <a:stCxn id="15" idx="2"/>
            <a:endCxn id="67" idx="1"/>
          </p:cNvCxnSpPr>
          <p:nvPr/>
        </p:nvCxnSpPr>
        <p:spPr>
          <a:xfrm rot="16200000" flipH="1">
            <a:off x="4095629" y="219878"/>
            <a:ext cx="3555475" cy="751262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F4547E-1624-F349-CD53-56E2B3038BDB}"/>
                  </a:ext>
                </a:extLst>
              </p:cNvPr>
              <p:cNvSpPr txBox="1"/>
              <p:nvPr/>
            </p:nvSpPr>
            <p:spPr>
              <a:xfrm>
                <a:off x="9629679" y="5584652"/>
                <a:ext cx="18103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/>
                  <a:t> = 0 x 256 = 0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F4547E-1624-F349-CD53-56E2B303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9" y="5584652"/>
                <a:ext cx="1810304" cy="338554"/>
              </a:xfrm>
              <a:prstGeom prst="rect">
                <a:avLst/>
              </a:prstGeom>
              <a:blipFill>
                <a:blip r:embed="rId13"/>
                <a:stretch>
                  <a:fillRect l="-2098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347E865B-AF32-9C67-5C20-580E63BC3740}"/>
              </a:ext>
            </a:extLst>
          </p:cNvPr>
          <p:cNvCxnSpPr>
            <a:cxnSpLocks/>
            <a:stCxn id="19" idx="2"/>
            <a:endCxn id="70" idx="1"/>
          </p:cNvCxnSpPr>
          <p:nvPr/>
        </p:nvCxnSpPr>
        <p:spPr>
          <a:xfrm rot="16200000" flipH="1">
            <a:off x="3509188" y="5681"/>
            <a:ext cx="3932489" cy="830849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F3C390-F612-F33F-3B00-BBA848BF775B}"/>
                  </a:ext>
                </a:extLst>
              </p:cNvPr>
              <p:cNvSpPr txBox="1"/>
              <p:nvPr/>
            </p:nvSpPr>
            <p:spPr>
              <a:xfrm>
                <a:off x="9629678" y="5956895"/>
                <a:ext cx="21031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600" dirty="0"/>
                  <a:t> = 1 x 512 = 512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F3C390-F612-F33F-3B00-BBA848BF7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8" y="5956895"/>
                <a:ext cx="2103115" cy="338554"/>
              </a:xfrm>
              <a:prstGeom prst="rect">
                <a:avLst/>
              </a:prstGeom>
              <a:blipFill>
                <a:blip r:embed="rId14"/>
                <a:stretch>
                  <a:fillRect l="-179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6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4" grpId="0"/>
      <p:bldP spid="27" grpId="0"/>
      <p:bldP spid="31" grpId="0"/>
      <p:bldP spid="36" grpId="0"/>
      <p:bldP spid="50" grpId="0"/>
      <p:bldP spid="54" grpId="0"/>
      <p:bldP spid="67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Recap: Binary System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The binary number system uses only two digits: 0 and 1. 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Digits 0 and 1 are called bits and 8 bits together make a byte. 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The data in computers is stored in terms of bits and bytes. 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The binary number system does not deal with other numbers such as 2,3,4,5 and so on.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 For example: 100012, 1111012, 10101012 are some examples of numbers in the binary number 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 to Hexadecimal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7AFB0-82E5-C943-BE04-6936815D74BF}"/>
              </a:ext>
            </a:extLst>
          </p:cNvPr>
          <p:cNvSpPr txBox="1"/>
          <p:nvPr/>
        </p:nvSpPr>
        <p:spPr>
          <a:xfrm>
            <a:off x="5128121" y="1042615"/>
            <a:ext cx="15806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dirty="0"/>
              <a:t>700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2AADF7E-C899-CFC7-C58C-CA0D0E8F8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16437"/>
              </p:ext>
            </p:extLst>
          </p:nvPr>
        </p:nvGraphicFramePr>
        <p:xfrm>
          <a:off x="2032000" y="2319339"/>
          <a:ext cx="812799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8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1ACA3A7-588F-3F49-3E79-246962003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77951"/>
              </p:ext>
            </p:extLst>
          </p:nvPr>
        </p:nvGraphicFramePr>
        <p:xfrm>
          <a:off x="2031999" y="352071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7BDB35A-BFFC-35F6-CEEC-635EE1B83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85285"/>
              </p:ext>
            </p:extLst>
          </p:nvPr>
        </p:nvGraphicFramePr>
        <p:xfrm>
          <a:off x="2031999" y="4231662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</a:t>
                      </a:r>
                      <a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÷</a:t>
                      </a:r>
                      <a:r>
                        <a:rPr lang="en-US"/>
                        <a:t> </a:t>
                      </a: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528E6A6-C001-219F-E87C-7EFDFA5BCB15}"/>
              </a:ext>
            </a:extLst>
          </p:cNvPr>
          <p:cNvCxnSpPr>
            <a:cxnSpLocks/>
            <a:stCxn id="9" idx="1"/>
            <a:endCxn id="42" idx="1"/>
          </p:cNvCxnSpPr>
          <p:nvPr/>
        </p:nvCxnSpPr>
        <p:spPr>
          <a:xfrm rot="10800000" flipV="1">
            <a:off x="2032001" y="1627391"/>
            <a:ext cx="3096121" cy="1062788"/>
          </a:xfrm>
          <a:prstGeom prst="bentConnector3">
            <a:avLst>
              <a:gd name="adj1" fmla="val 10738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A70D51A-5ACA-9159-56DE-4D8D254F8358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5400000">
            <a:off x="3741441" y="1351577"/>
            <a:ext cx="645117" cy="4064000"/>
          </a:xfrm>
          <a:prstGeom prst="bentConnector4">
            <a:avLst>
              <a:gd name="adj1" fmla="val 3562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DCB4E3B-6AE3-E955-DEC1-3656AA77D78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5400000">
            <a:off x="3801236" y="2122320"/>
            <a:ext cx="525526" cy="4063999"/>
          </a:xfrm>
          <a:prstGeom prst="bentConnector4">
            <a:avLst>
              <a:gd name="adj1" fmla="val 3235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/>
              <p:nvPr/>
            </p:nvSpPr>
            <p:spPr>
              <a:xfrm>
                <a:off x="7385127" y="4853701"/>
                <a:ext cx="312565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b="1" dirty="0">
                    <a:solidFill>
                      <a:srgbClr val="00B050"/>
                    </a:solidFill>
                  </a:rPr>
                  <a:t>Answer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0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𝟐𝐁𝐂</m:t>
                        </m:r>
                      </m:e>
                      <m:sub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127" y="4853701"/>
                <a:ext cx="3125659" cy="553998"/>
              </a:xfrm>
              <a:prstGeom prst="rect">
                <a:avLst/>
              </a:prstGeom>
              <a:blipFill>
                <a:blip r:embed="rId4"/>
                <a:stretch>
                  <a:fillRect l="-4453" t="-13636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 descr="A yellow and black logo&#10;&#10;Description automatically generated">
            <a:extLst>
              <a:ext uri="{FF2B5EF4-FFF2-40B4-BE49-F238E27FC236}">
                <a16:creationId xmlns:a16="http://schemas.microsoft.com/office/drawing/2014/main" id="{63FEC726-2B84-7849-C4CD-E847F19AC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59761" y="2601187"/>
            <a:ext cx="1373033" cy="19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Units of Measure</a:t>
            </a:r>
            <a:endParaRPr lang="en-PH" sz="5000" b="1" dirty="0">
              <a:latin typeface="Calibri Light (Headings)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8D0D58-E4FC-9F3F-700D-376ABB06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39121"/>
              </p:ext>
            </p:extLst>
          </p:nvPr>
        </p:nvGraphicFramePr>
        <p:xfrm>
          <a:off x="2076450" y="1589988"/>
          <a:ext cx="8039100" cy="3413760"/>
        </p:xfrm>
        <a:graphic>
          <a:graphicData uri="http://schemas.openxmlformats.org/drawingml/2006/table">
            <a:tbl>
              <a:tblPr/>
              <a:tblGrid>
                <a:gridCol w="4019550">
                  <a:extLst>
                    <a:ext uri="{9D8B030D-6E8A-4147-A177-3AD203B41FA5}">
                      <a16:colId xmlns:a16="http://schemas.microsoft.com/office/drawing/2014/main" val="3644287678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39975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PH" b="1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Unit 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b="1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Equivalent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0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bit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 bit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654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byte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8 bits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489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 kilobyte (KB)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1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1,024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3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45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megabyte (MB)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1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D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1,048,576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3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D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28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gigabyte (GB)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D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F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1,073,741,824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D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8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terabyte (TB)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F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1,099,511,627,776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9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00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petabyte (PB)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8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1,125,899,906,842,624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B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9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759474-860F-4FB8-09C5-6BBCE6AC0891}"/>
              </a:ext>
            </a:extLst>
          </p:cNvPr>
          <p:cNvGraphicFramePr>
            <a:graphicFrameLocks noGrp="1"/>
          </p:cNvGraphicFramePr>
          <p:nvPr/>
        </p:nvGraphicFramePr>
        <p:xfrm>
          <a:off x="9077311" y="1459471"/>
          <a:ext cx="200660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754620175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598966" y="1587869"/>
            <a:ext cx="7808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 the binary number system, we only use two digits </a:t>
            </a:r>
            <a:r>
              <a:rPr lang="en-PH" sz="2400" b="1" dirty="0"/>
              <a:t>0</a:t>
            </a:r>
            <a:r>
              <a:rPr lang="en-PH" sz="2400" dirty="0"/>
              <a:t> and </a:t>
            </a:r>
            <a:r>
              <a:rPr lang="en-PH" sz="2400" b="1" dirty="0"/>
              <a:t>1</a:t>
            </a:r>
            <a:r>
              <a:rPr lang="en-PH" sz="2400" dirty="0"/>
              <a:t>. 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B9CE-B88F-2A5E-3736-F374A663AB12}"/>
              </a:ext>
            </a:extLst>
          </p:cNvPr>
          <p:cNvSpPr txBox="1"/>
          <p:nvPr/>
        </p:nvSpPr>
        <p:spPr>
          <a:xfrm>
            <a:off x="598965" y="2353803"/>
            <a:ext cx="3795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means a </a:t>
            </a:r>
            <a:r>
              <a:rPr lang="en-PH" sz="2400" b="1" dirty="0"/>
              <a:t>2 number system</a:t>
            </a:r>
            <a:r>
              <a:rPr lang="en-PH" sz="2400" dirty="0"/>
              <a:t>.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5" y="3119737"/>
            <a:ext cx="5226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binary number system uses </a:t>
            </a:r>
            <a:r>
              <a:rPr lang="en-PH" sz="2400" b="1" dirty="0"/>
              <a:t>Base 2.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81C498-6683-894E-1FBB-A74B25F69BD8}"/>
                  </a:ext>
                </a:extLst>
              </p:cNvPr>
              <p:cNvSpPr txBox="1"/>
              <p:nvPr/>
            </p:nvSpPr>
            <p:spPr>
              <a:xfrm>
                <a:off x="4823811" y="3998989"/>
                <a:ext cx="27749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0" b="0" i="1" smtClean="0">
                              <a:latin typeface="Cambria Math" panose="02040503050406030204" pitchFamily="18" charset="0"/>
                            </a:rPr>
                            <m:t>001</m:t>
                          </m:r>
                        </m:e>
                        <m:sub>
                          <m:r>
                            <a:rPr lang="en-GB" sz="10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81C498-6683-894E-1FBB-A74B25F6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11" y="3998989"/>
                <a:ext cx="2774978" cy="1631216"/>
              </a:xfrm>
              <a:prstGeom prst="rect">
                <a:avLst/>
              </a:prstGeom>
              <a:blipFill>
                <a:blip r:embed="rId4"/>
                <a:stretch>
                  <a:fillRect l="-12273" r="-9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7F85F24E-8DCD-5A52-D4A3-151E3FAB838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516605" y="5396768"/>
            <a:ext cx="2548338" cy="13408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ED15DB-8C8A-E24F-7E96-EC6A9980E0A7}"/>
              </a:ext>
            </a:extLst>
          </p:cNvPr>
          <p:cNvSpPr txBox="1"/>
          <p:nvPr/>
        </p:nvSpPr>
        <p:spPr>
          <a:xfrm>
            <a:off x="772169" y="5346191"/>
            <a:ext cx="37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96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600050" y="1372863"/>
            <a:ext cx="6242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decimal number system consists of </a:t>
            </a:r>
            <a:r>
              <a:rPr lang="en-PH" sz="2400" b="1" dirty="0"/>
              <a:t>10 digits.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B9CE-B88F-2A5E-3736-F374A663AB12}"/>
              </a:ext>
            </a:extLst>
          </p:cNvPr>
          <p:cNvSpPr txBox="1"/>
          <p:nvPr/>
        </p:nvSpPr>
        <p:spPr>
          <a:xfrm>
            <a:off x="598965" y="3701207"/>
            <a:ext cx="7694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A decimal number system is also called the </a:t>
            </a:r>
            <a:r>
              <a:rPr lang="en-PH" sz="2400" b="1" i="0" u="none" strike="noStrike" dirty="0">
                <a:solidFill>
                  <a:srgbClr val="363639"/>
                </a:solidFill>
                <a:effectLst/>
                <a:latin typeface="-apple-system"/>
              </a:rPr>
              <a:t>Base 10 system</a:t>
            </a:r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17AAD-612D-B359-4458-3B1FB3C7738E}"/>
              </a:ext>
            </a:extLst>
          </p:cNvPr>
          <p:cNvSpPr txBox="1"/>
          <p:nvPr/>
        </p:nvSpPr>
        <p:spPr>
          <a:xfrm>
            <a:off x="598965" y="3027640"/>
            <a:ext cx="99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is the number system that we generally use to represent numbers in real life. 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EC789-A3D0-39BE-3092-E20BF963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86917"/>
              </p:ext>
            </p:extLst>
          </p:nvPr>
        </p:nvGraphicFramePr>
        <p:xfrm>
          <a:off x="694266" y="2097279"/>
          <a:ext cx="605367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47151A-3E00-3B19-A3F2-3BB7EE8B7D80}"/>
                  </a:ext>
                </a:extLst>
              </p:cNvPr>
              <p:cNvSpPr txBox="1"/>
              <p:nvPr/>
            </p:nvSpPr>
            <p:spPr>
              <a:xfrm>
                <a:off x="5201735" y="4714840"/>
                <a:ext cx="328083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e>
                        <m:sub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47151A-3E00-3B19-A3F2-3BB7EE8B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735" y="4714840"/>
                <a:ext cx="3280834" cy="1169551"/>
              </a:xfrm>
              <a:prstGeom prst="rect">
                <a:avLst/>
              </a:prstGeom>
              <a:blipFill>
                <a:blip r:embed="rId4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B855672-F658-4DC4-9083-BD02251362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26956" y="5696343"/>
            <a:ext cx="2991991" cy="28067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71BE95-5809-7F0B-DA06-96CA029373A1}"/>
              </a:ext>
            </a:extLst>
          </p:cNvPr>
          <p:cNvSpPr txBox="1"/>
          <p:nvPr/>
        </p:nvSpPr>
        <p:spPr>
          <a:xfrm>
            <a:off x="482520" y="5792350"/>
            <a:ext cx="37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85892-7C5B-A215-F975-A62297F44BE3}"/>
              </a:ext>
            </a:extLst>
          </p:cNvPr>
          <p:cNvSpPr txBox="1"/>
          <p:nvPr/>
        </p:nvSpPr>
        <p:spPr>
          <a:xfrm>
            <a:off x="598965" y="4285113"/>
            <a:ext cx="9127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If any number is represented without a base, it means that its base is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87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Octal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598964" y="1243926"/>
            <a:ext cx="9925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octal number system uses </a:t>
            </a:r>
            <a:r>
              <a:rPr lang="en-PH" sz="2400" b="1" dirty="0"/>
              <a:t>eight digits, 0 through 7</a:t>
            </a:r>
            <a:r>
              <a:rPr lang="en-PH" sz="2400" dirty="0"/>
              <a:t>, to represent numbers.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B9CE-B88F-2A5E-3736-F374A663AB12}"/>
              </a:ext>
            </a:extLst>
          </p:cNvPr>
          <p:cNvSpPr txBox="1"/>
          <p:nvPr/>
        </p:nvSpPr>
        <p:spPr>
          <a:xfrm>
            <a:off x="598964" y="3800349"/>
            <a:ext cx="7409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A decimal number system is also called the </a:t>
            </a:r>
            <a:r>
              <a:rPr lang="en-PH" sz="2400" b="1" i="0" u="none" strike="noStrike" dirty="0">
                <a:solidFill>
                  <a:srgbClr val="363639"/>
                </a:solidFill>
                <a:effectLst/>
                <a:latin typeface="-apple-system"/>
              </a:rPr>
              <a:t>Base 8 system</a:t>
            </a:r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95C2F-5248-6097-339E-A78F89EDF029}"/>
              </a:ext>
            </a:extLst>
          </p:cNvPr>
          <p:cNvSpPr txBox="1"/>
          <p:nvPr/>
        </p:nvSpPr>
        <p:spPr>
          <a:xfrm>
            <a:off x="598964" y="3198167"/>
            <a:ext cx="8892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is commonly used in computer programming and digital electronics.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3BB836-8CB8-DEDB-6448-98BF7F121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36243"/>
              </p:ext>
            </p:extLst>
          </p:nvPr>
        </p:nvGraphicFramePr>
        <p:xfrm>
          <a:off x="3744412" y="2031199"/>
          <a:ext cx="48429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03B1B-0EB7-6530-2473-4E5C54102163}"/>
                  </a:ext>
                </a:extLst>
              </p:cNvPr>
              <p:cNvSpPr txBox="1"/>
              <p:nvPr/>
            </p:nvSpPr>
            <p:spPr>
              <a:xfrm>
                <a:off x="4525463" y="4402531"/>
                <a:ext cx="328083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e>
                        <m:sub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03B1B-0EB7-6530-2473-4E5C5410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63" y="4402531"/>
                <a:ext cx="3280834" cy="1169551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27AEBB3-79C1-541E-2B58-D49F1DD332F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5463" y="5342280"/>
            <a:ext cx="2146270" cy="16824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E5E1BC-FB78-0AFF-61B4-84C10B71C67B}"/>
              </a:ext>
            </a:extLst>
          </p:cNvPr>
          <p:cNvSpPr txBox="1"/>
          <p:nvPr/>
        </p:nvSpPr>
        <p:spPr>
          <a:xfrm>
            <a:off x="620240" y="5325862"/>
            <a:ext cx="39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2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Hexadecimal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1056165" y="1491807"/>
            <a:ext cx="10033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word hexadecimal comes from </a:t>
            </a:r>
            <a:r>
              <a:rPr lang="en-PH" sz="2400" b="1" i="1" dirty="0" err="1"/>
              <a:t>Hexa</a:t>
            </a:r>
            <a:r>
              <a:rPr lang="en-PH" sz="2400" dirty="0"/>
              <a:t> meaning </a:t>
            </a:r>
            <a:r>
              <a:rPr lang="en-PH" sz="2400" b="1" dirty="0"/>
              <a:t>6</a:t>
            </a:r>
            <a:r>
              <a:rPr lang="en-PH" sz="2400" dirty="0"/>
              <a:t> and </a:t>
            </a:r>
            <a:r>
              <a:rPr lang="en-PH" sz="2400" b="1" i="1" dirty="0"/>
              <a:t>decimal</a:t>
            </a:r>
            <a:r>
              <a:rPr lang="en-PH" sz="2400" dirty="0"/>
              <a:t> meaning </a:t>
            </a:r>
            <a:r>
              <a:rPr lang="en-PH" sz="2400" b="1" dirty="0"/>
              <a:t>10</a:t>
            </a:r>
            <a:r>
              <a:rPr lang="en-PH" sz="24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392900-D0E9-9140-CE76-1B0D3DF05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32317"/>
              </p:ext>
            </p:extLst>
          </p:nvPr>
        </p:nvGraphicFramePr>
        <p:xfrm>
          <a:off x="1149338" y="2682727"/>
          <a:ext cx="98467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21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44710288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5564123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756064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9183085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14005991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119952593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E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F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88C730-BC9D-56DF-78FA-9039127CD0E7}"/>
              </a:ext>
            </a:extLst>
          </p:cNvPr>
          <p:cNvSpPr txBox="1"/>
          <p:nvPr/>
        </p:nvSpPr>
        <p:spPr>
          <a:xfrm>
            <a:off x="1056165" y="2087267"/>
            <a:ext cx="6665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 a hexadecimal number system, there are </a:t>
            </a:r>
            <a:r>
              <a:rPr lang="en-PH" sz="2400" b="1" dirty="0"/>
              <a:t>16 digits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5AE3D-6A7A-50E4-6284-8A2548CD62B2}"/>
              </a:ext>
            </a:extLst>
          </p:cNvPr>
          <p:cNvSpPr txBox="1"/>
          <p:nvPr/>
        </p:nvSpPr>
        <p:spPr>
          <a:xfrm>
            <a:off x="1149338" y="3602801"/>
            <a:ext cx="93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consists of digits </a:t>
            </a:r>
            <a:r>
              <a:rPr lang="en-PH" sz="2400" b="1" dirty="0"/>
              <a:t>0 to 9</a:t>
            </a:r>
            <a:r>
              <a:rPr lang="en-PH" sz="2400" dirty="0"/>
              <a:t> and then has first 6 letters of the alphabet </a:t>
            </a:r>
            <a:r>
              <a:rPr lang="en-PH" sz="2400" b="1" dirty="0"/>
              <a:t>A to F</a:t>
            </a:r>
            <a:r>
              <a:rPr lang="en-PH" sz="2400" dirty="0"/>
              <a:t>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553E9-73EE-9564-8F8C-ED499090F5B3}"/>
              </a:ext>
            </a:extLst>
          </p:cNvPr>
          <p:cNvSpPr txBox="1"/>
          <p:nvPr/>
        </p:nvSpPr>
        <p:spPr>
          <a:xfrm>
            <a:off x="1149338" y="4224223"/>
            <a:ext cx="5954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is also known as the </a:t>
            </a:r>
            <a:r>
              <a:rPr lang="en-PH" sz="2400" b="1" dirty="0"/>
              <a:t>base 16 number system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E96DD-D0AF-37E2-FD72-14A2C5B2BD62}"/>
                  </a:ext>
                </a:extLst>
              </p:cNvPr>
              <p:cNvSpPr txBox="1"/>
              <p:nvPr/>
            </p:nvSpPr>
            <p:spPr>
              <a:xfrm>
                <a:off x="4961388" y="4751823"/>
                <a:ext cx="328083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GB" sz="7000" b="0" i="0" smtClean="0"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  <m:sub>
                          <m:r>
                            <a:rPr lang="en-US" sz="7000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E96DD-D0AF-37E2-FD72-14A2C5B2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88" y="4751823"/>
                <a:ext cx="3280834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0CD1018-B2FF-A74E-47B9-53946508441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961388" y="5675154"/>
            <a:ext cx="2269226" cy="18466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C9016-325B-BABA-9292-AF93D6663C7E}"/>
              </a:ext>
            </a:extLst>
          </p:cNvPr>
          <p:cNvSpPr txBox="1"/>
          <p:nvPr/>
        </p:nvSpPr>
        <p:spPr>
          <a:xfrm>
            <a:off x="1056165" y="5675154"/>
            <a:ext cx="39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F7F6C1-7261-5F8E-B2F0-B6BCD9E75295}"/>
                  </a:ext>
                </a:extLst>
              </p14:cNvPr>
              <p14:cNvContentPartPr/>
              <p14:nvPr/>
            </p14:nvContentPartPr>
            <p14:xfrm>
              <a:off x="7005600" y="5272200"/>
              <a:ext cx="1005120" cy="77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F7F6C1-7261-5F8E-B2F0-B6BCD9E752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6240" y="5262840"/>
                <a:ext cx="1023840" cy="7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95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759474-860F-4FB8-09C5-6BBCE6AC0891}"/>
              </a:ext>
            </a:extLst>
          </p:cNvPr>
          <p:cNvGraphicFramePr>
            <a:graphicFrameLocks noGrp="1"/>
          </p:cNvGraphicFramePr>
          <p:nvPr/>
        </p:nvGraphicFramePr>
        <p:xfrm>
          <a:off x="1972733" y="1733452"/>
          <a:ext cx="200660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754620175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Number System Symbols</a:t>
            </a:r>
            <a:endParaRPr lang="en-PH" sz="5000" b="1" dirty="0">
              <a:latin typeface="Calibri Light (Headings)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2A5427-AE94-A3F1-556A-BE87F9F34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05034"/>
              </p:ext>
            </p:extLst>
          </p:nvPr>
        </p:nvGraphicFramePr>
        <p:xfrm>
          <a:off x="1972733" y="3769188"/>
          <a:ext cx="605367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6EE041-E592-ED59-4A9E-EA43B325E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47342"/>
              </p:ext>
            </p:extLst>
          </p:nvPr>
        </p:nvGraphicFramePr>
        <p:xfrm>
          <a:off x="1972733" y="4856980"/>
          <a:ext cx="98467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21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44710288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5564123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756064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9183085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14005991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685125322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E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F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93A411C-4B31-E887-3451-B698B0375A9A}"/>
              </a:ext>
            </a:extLst>
          </p:cNvPr>
          <p:cNvSpPr txBox="1"/>
          <p:nvPr/>
        </p:nvSpPr>
        <p:spPr>
          <a:xfrm>
            <a:off x="267210" y="1932511"/>
            <a:ext cx="7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5BCC6-C2DE-8FE8-F3BB-4BC16B451BBD}"/>
              </a:ext>
            </a:extLst>
          </p:cNvPr>
          <p:cNvSpPr txBox="1"/>
          <p:nvPr/>
        </p:nvSpPr>
        <p:spPr>
          <a:xfrm>
            <a:off x="267210" y="394375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86864-C0ED-A033-6714-A3ED48512654}"/>
              </a:ext>
            </a:extLst>
          </p:cNvPr>
          <p:cNvSpPr txBox="1"/>
          <p:nvPr/>
        </p:nvSpPr>
        <p:spPr>
          <a:xfrm>
            <a:off x="267210" y="5031543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Hexadecimal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ADA5668-E1E0-6890-37D2-516A39F57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3355"/>
              </p:ext>
            </p:extLst>
          </p:nvPr>
        </p:nvGraphicFramePr>
        <p:xfrm>
          <a:off x="1972733" y="2710541"/>
          <a:ext cx="48429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AD5ABA5-1AC8-1BF7-442C-EEBE42199715}"/>
              </a:ext>
            </a:extLst>
          </p:cNvPr>
          <p:cNvSpPr txBox="1"/>
          <p:nvPr/>
        </p:nvSpPr>
        <p:spPr>
          <a:xfrm>
            <a:off x="267210" y="2900549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Octal</a:t>
            </a:r>
          </a:p>
        </p:txBody>
      </p:sp>
    </p:spTree>
    <p:extLst>
      <p:ext uri="{BB962C8B-B14F-4D97-AF65-F5344CB8AC3E}">
        <p14:creationId xmlns:p14="http://schemas.microsoft.com/office/powerpoint/2010/main" val="28540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Number System </a:t>
            </a:r>
            <a:endParaRPr lang="en-PH" sz="5000" b="1" dirty="0"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89B9682-9DCA-3BBF-E451-FEE33FC37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864663"/>
                  </p:ext>
                </p:extLst>
              </p:nvPr>
            </p:nvGraphicFramePr>
            <p:xfrm>
              <a:off x="833966" y="1473200"/>
              <a:ext cx="10524068" cy="3911599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631017">
                      <a:extLst>
                        <a:ext uri="{9D8B030D-6E8A-4147-A177-3AD203B41FA5}">
                          <a16:colId xmlns:a16="http://schemas.microsoft.com/office/drawing/2014/main" val="1757128009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291014436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118154254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349881330"/>
                        </a:ext>
                      </a:extLst>
                    </a:gridCol>
                  </a:tblGrid>
                  <a:tr h="64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068922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Binary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001</m:t>
                                    </m:r>
                                  </m:e>
                                  <m:sub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696918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Octal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e>
                                  <m:sub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3332494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0,1,2,3,4,5,6,7,8,9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e>
                                  <m:sub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095642"/>
                      </a:ext>
                    </a:extLst>
                  </a:tr>
                  <a:tr h="1191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Hexadecimal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0,1,2,3,4,5,6,7,8,9,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A,B,C,D,E,F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100" b="0" i="0" smtClean="0">
                                        <a:latin typeface="Cambria Math" panose="02040503050406030204" pitchFamily="18" charset="0"/>
                                      </a:rPr>
                                      <m:t>DB</m:t>
                                    </m:r>
                                  </m:e>
                                  <m:sub>
                                    <m:r>
                                      <a:rPr lang="en-GB" sz="2100" b="0" i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746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89B9682-9DCA-3BBF-E451-FEE33FC37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864663"/>
                  </p:ext>
                </p:extLst>
              </p:nvPr>
            </p:nvGraphicFramePr>
            <p:xfrm>
              <a:off x="833966" y="1473200"/>
              <a:ext cx="10524068" cy="3911599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631017">
                      <a:extLst>
                        <a:ext uri="{9D8B030D-6E8A-4147-A177-3AD203B41FA5}">
                          <a16:colId xmlns:a16="http://schemas.microsoft.com/office/drawing/2014/main" val="1757128009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291014436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118154254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349881330"/>
                        </a:ext>
                      </a:extLst>
                    </a:gridCol>
                  </a:tblGrid>
                  <a:tr h="64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068922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Binary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96296" r="-483" b="-3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696918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Octal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192727" r="-483" b="-27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32494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0,1,2,3,4,5,6,7,8,9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298148" r="-483" b="-17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095642"/>
                      </a:ext>
                    </a:extLst>
                  </a:tr>
                  <a:tr h="1191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Hexadecimal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0,1,2,3,4,5,6,7,8,9,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A,B,C,D,E,F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228723" r="-483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642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D80C63-E681-1E31-5602-F4B2BCBA4742}"/>
                  </a:ext>
                </a:extLst>
              </p14:cNvPr>
              <p14:cNvContentPartPr/>
              <p14:nvPr/>
            </p14:nvContentPartPr>
            <p14:xfrm>
              <a:off x="10058400" y="2443320"/>
              <a:ext cx="357480" cy="254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D80C63-E681-1E31-5602-F4B2BCBA4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9040" y="2433960"/>
                <a:ext cx="376200" cy="25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53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2247</TotalTime>
  <Words>1117</Words>
  <Application>Microsoft Office PowerPoint</Application>
  <PresentationFormat>Widescreen</PresentationFormat>
  <Paragraphs>300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BentonSans</vt:lpstr>
      <vt:lpstr>Calibri</vt:lpstr>
      <vt:lpstr>Calibri (Body)</vt:lpstr>
      <vt:lpstr>Calibri Light</vt:lpstr>
      <vt:lpstr>Calibri Light (Headings)</vt:lpstr>
      <vt:lpstr>Cambria Math</vt:lpstr>
      <vt:lpstr>inherit</vt:lpstr>
      <vt:lpstr>Wingdings</vt:lpstr>
      <vt:lpstr>Office Theme</vt:lpstr>
      <vt:lpstr>Number System Conversion</vt:lpstr>
      <vt:lpstr>Recap: Binary System</vt:lpstr>
      <vt:lpstr>Units of Measure</vt:lpstr>
      <vt:lpstr>Binary</vt:lpstr>
      <vt:lpstr>Decimal</vt:lpstr>
      <vt:lpstr>Octal</vt:lpstr>
      <vt:lpstr>Hexadecimal</vt:lpstr>
      <vt:lpstr>Number System Symbols</vt:lpstr>
      <vt:lpstr>Number System </vt:lpstr>
      <vt:lpstr>Conversion of Number Systems</vt:lpstr>
      <vt:lpstr>Binary to Decimal</vt:lpstr>
      <vt:lpstr>Binary to Decimal</vt:lpstr>
      <vt:lpstr>Binary to Decimal</vt:lpstr>
      <vt:lpstr>Decimal to Octal</vt:lpstr>
      <vt:lpstr>Decimal to Octal</vt:lpstr>
      <vt:lpstr>Decimal to Octal</vt:lpstr>
      <vt:lpstr>Conversion from one number system to another number system</vt:lpstr>
      <vt:lpstr>Conversion from one number system to another number system</vt:lpstr>
      <vt:lpstr>Binary to Hexadecimal</vt:lpstr>
      <vt:lpstr>Decimal to Hexadecimal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453</cp:revision>
  <dcterms:created xsi:type="dcterms:W3CDTF">2022-05-11T03:47:05Z</dcterms:created>
  <dcterms:modified xsi:type="dcterms:W3CDTF">2024-02-07T01:56:23Z</dcterms:modified>
</cp:coreProperties>
</file>