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 autoAdjust="0"/>
    <p:restoredTop sz="93634" autoAdjust="0"/>
  </p:normalViewPr>
  <p:slideViewPr>
    <p:cSldViewPr snapToGrid="0">
      <p:cViewPr varScale="1">
        <p:scale>
          <a:sx n="152" d="100"/>
          <a:sy n="152" d="100"/>
        </p:scale>
        <p:origin x="10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91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47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244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71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470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927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83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644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02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4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67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530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871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93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Boolean Logic and Logic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NOT Operator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9" y="1390521"/>
            <a:ext cx="8661919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The simplest gate is the </a:t>
            </a:r>
            <a:r>
              <a:rPr lang="en-PH" sz="2600" b="1" dirty="0">
                <a:solidFill>
                  <a:srgbClr val="0070C0"/>
                </a:solidFill>
              </a:rPr>
              <a:t>NOT gate</a:t>
            </a:r>
            <a:r>
              <a:rPr lang="en-PH" sz="2600" dirty="0"/>
              <a:t>, also known as an </a:t>
            </a:r>
            <a:r>
              <a:rPr lang="en-PH" sz="2600" b="1" dirty="0">
                <a:solidFill>
                  <a:srgbClr val="0070C0"/>
                </a:solidFill>
              </a:rPr>
              <a:t>inverter</a:t>
            </a:r>
            <a:r>
              <a:rPr lang="en-PH" sz="26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9E9C31-0A15-7CE2-7512-B92BE79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22831"/>
              </p:ext>
            </p:extLst>
          </p:nvPr>
        </p:nvGraphicFramePr>
        <p:xfrm>
          <a:off x="2032000" y="4190751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3317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453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Input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Output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0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0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65479"/>
                  </a:ext>
                </a:extLst>
              </a:tr>
            </a:tbl>
          </a:graphicData>
        </a:graphic>
      </p:graphicFrame>
      <p:sp>
        <p:nvSpPr>
          <p:cNvPr id="6" name="Subtitle 5">
            <a:extLst>
              <a:ext uri="{FF2B5EF4-FFF2-40B4-BE49-F238E27FC236}">
                <a16:creationId xmlns:a16="http://schemas.microsoft.com/office/drawing/2014/main" id="{55EE609A-6057-CEB6-2A0C-64C2F140906E}"/>
              </a:ext>
            </a:extLst>
          </p:cNvPr>
          <p:cNvSpPr txBox="1">
            <a:spLocks/>
          </p:cNvSpPr>
          <p:nvPr/>
        </p:nvSpPr>
        <p:spPr>
          <a:xfrm>
            <a:off x="372899" y="2256264"/>
            <a:ext cx="8661919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It accepts a single input and </a:t>
            </a:r>
            <a:r>
              <a:rPr lang="en-PH" sz="2600" b="1" dirty="0">
                <a:solidFill>
                  <a:srgbClr val="00B0F0"/>
                </a:solidFill>
              </a:rPr>
              <a:t>outputs the opposite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7290A-39A9-5618-4ADA-BEFFAACDACCC}"/>
              </a:ext>
            </a:extLst>
          </p:cNvPr>
          <p:cNvSpPr txBox="1"/>
          <p:nvPr/>
        </p:nvSpPr>
        <p:spPr>
          <a:xfrm>
            <a:off x="372899" y="3013501"/>
            <a:ext cx="10241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One way to understand Boolean operations is to make a </a:t>
            </a:r>
            <a:r>
              <a:rPr lang="en-US" sz="2400" b="1" dirty="0">
                <a:solidFill>
                  <a:srgbClr val="0070C0"/>
                </a:solidFill>
              </a:rPr>
              <a:t>truth table </a:t>
            </a:r>
            <a:r>
              <a:rPr lang="en-US" sz="2400" dirty="0"/>
              <a:t>of all the possible inputs and outputs. Here's a truth table for the NOT gate: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60945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NOT Gate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3" name="Picture 2" descr="A blue and white line with a arrow pointing to the right&#10;&#10;Description automatically generated">
            <a:extLst>
              <a:ext uri="{FF2B5EF4-FFF2-40B4-BE49-F238E27FC236}">
                <a16:creationId xmlns:a16="http://schemas.microsoft.com/office/drawing/2014/main" id="{8F42B293-224F-7C0C-D986-C5DF4C325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19" y="1158274"/>
            <a:ext cx="6739562" cy="3392915"/>
          </a:xfrm>
          <a:prstGeom prst="rect">
            <a:avLst/>
          </a:prstGeom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F670BD8E-55C1-4A62-C3D3-BFA576CD4320}"/>
              </a:ext>
            </a:extLst>
          </p:cNvPr>
          <p:cNvSpPr txBox="1">
            <a:spLocks/>
          </p:cNvSpPr>
          <p:nvPr/>
        </p:nvSpPr>
        <p:spPr>
          <a:xfrm>
            <a:off x="3159618" y="4773334"/>
            <a:ext cx="5872764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We can build Boolean Logic out of transistors!</a:t>
            </a:r>
            <a:endParaRPr lang="en-PH" b="1" dirty="0">
              <a:solidFill>
                <a:srgbClr val="00B0F0"/>
              </a:solidFill>
            </a:endParaRPr>
          </a:p>
        </p:txBody>
      </p:sp>
      <p:pic>
        <p:nvPicPr>
          <p:cNvPr id="11" name="Picture 10" descr="A black triangle with a dot&#10;&#10;Description automatically generated">
            <a:extLst>
              <a:ext uri="{FF2B5EF4-FFF2-40B4-BE49-F238E27FC236}">
                <a16:creationId xmlns:a16="http://schemas.microsoft.com/office/drawing/2014/main" id="{D86117D1-C039-5295-58B6-BC5E0EC3C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40" y="5243301"/>
            <a:ext cx="1197950" cy="648071"/>
          </a:xfrm>
          <a:prstGeom prst="rect">
            <a:avLst/>
          </a:prstGeom>
        </p:spPr>
      </p:pic>
      <p:sp>
        <p:nvSpPr>
          <p:cNvPr id="12" name="Subtitle 5">
            <a:extLst>
              <a:ext uri="{FF2B5EF4-FFF2-40B4-BE49-F238E27FC236}">
                <a16:creationId xmlns:a16="http://schemas.microsoft.com/office/drawing/2014/main" id="{92E3AE89-495E-3880-F766-205986BF9203}"/>
              </a:ext>
            </a:extLst>
          </p:cNvPr>
          <p:cNvSpPr txBox="1">
            <a:spLocks/>
          </p:cNvSpPr>
          <p:nvPr/>
        </p:nvSpPr>
        <p:spPr>
          <a:xfrm>
            <a:off x="3159618" y="5411819"/>
            <a:ext cx="5872764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 </a:t>
            </a:r>
            <a:r>
              <a:rPr lang="en-PH" b="1" dirty="0">
                <a:solidFill>
                  <a:srgbClr val="00B0F0"/>
                </a:solidFill>
              </a:rPr>
              <a:t>NOT logic gate</a:t>
            </a:r>
            <a:r>
              <a:rPr lang="en-PH" dirty="0"/>
              <a:t> is represented by</a:t>
            </a:r>
            <a:endParaRPr lang="en-PH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 Operator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6" y="1396680"/>
            <a:ext cx="8035123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</a:t>
            </a:r>
            <a:r>
              <a:rPr lang="en-US" b="1" dirty="0">
                <a:solidFill>
                  <a:srgbClr val="0070C0"/>
                </a:solidFill>
              </a:rPr>
              <a:t> AND operator </a:t>
            </a:r>
            <a:r>
              <a:rPr lang="en-US" dirty="0"/>
              <a:t>accepts two inputs and returns one output</a:t>
            </a:r>
            <a:endParaRPr lang="en-P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9E9C31-0A15-7CE2-7512-B92BE79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15161"/>
              </p:ext>
            </p:extLst>
          </p:nvPr>
        </p:nvGraphicFramePr>
        <p:xfrm>
          <a:off x="1753892" y="3366955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90063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33174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453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Input A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Input B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Output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0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0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6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2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828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55B052-A907-7B49-598A-FCC4168DF64E}"/>
              </a:ext>
            </a:extLst>
          </p:cNvPr>
          <p:cNvSpPr txBox="1"/>
          <p:nvPr/>
        </p:nvSpPr>
        <p:spPr>
          <a:xfrm>
            <a:off x="372898" y="1916861"/>
            <a:ext cx="6204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both inputs are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it outputs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 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BF695-4B11-D49D-B82D-9FE4AC5911BE}"/>
              </a:ext>
            </a:extLst>
          </p:cNvPr>
          <p:cNvSpPr txBox="1"/>
          <p:nvPr/>
        </p:nvSpPr>
        <p:spPr>
          <a:xfrm>
            <a:off x="372897" y="2574359"/>
            <a:ext cx="6204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both inputs are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it outputs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 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383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 Gate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92E3AE89-495E-3880-F766-205986BF9203}"/>
              </a:ext>
            </a:extLst>
          </p:cNvPr>
          <p:cNvSpPr txBox="1">
            <a:spLocks/>
          </p:cNvSpPr>
          <p:nvPr/>
        </p:nvSpPr>
        <p:spPr>
          <a:xfrm>
            <a:off x="3159617" y="5117917"/>
            <a:ext cx="5872764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F0"/>
                </a:solidFill>
              </a:rPr>
              <a:t>AND logic gate</a:t>
            </a:r>
            <a:r>
              <a:rPr lang="en-PH" dirty="0"/>
              <a:t> is represented by</a:t>
            </a:r>
            <a:endParaRPr lang="en-PH" b="1" dirty="0">
              <a:solidFill>
                <a:srgbClr val="00B0F0"/>
              </a:solidFill>
            </a:endParaRPr>
          </a:p>
        </p:txBody>
      </p:sp>
      <p:pic>
        <p:nvPicPr>
          <p:cNvPr id="5" name="Picture 4" descr="A black and white diagram of a wire&#10;&#10;Description automatically generated">
            <a:extLst>
              <a:ext uri="{FF2B5EF4-FFF2-40B4-BE49-F238E27FC236}">
                <a16:creationId xmlns:a16="http://schemas.microsoft.com/office/drawing/2014/main" id="{C004103B-067F-9FE5-F5D8-B2CA3D2C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54" y="1329099"/>
            <a:ext cx="6452491" cy="3248394"/>
          </a:xfrm>
          <a:prstGeom prst="rect">
            <a:avLst/>
          </a:prstGeom>
        </p:spPr>
      </p:pic>
      <p:pic>
        <p:nvPicPr>
          <p:cNvPr id="8" name="Picture 7" descr="A black line with a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1DF3121F-B54F-CBCA-417A-C3551191F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62" y="4962626"/>
            <a:ext cx="1321419" cy="7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 Operator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6" y="1396679"/>
            <a:ext cx="11112860" cy="855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 </a:t>
            </a:r>
            <a:r>
              <a:rPr lang="en-US" b="1" dirty="0">
                <a:solidFill>
                  <a:srgbClr val="0070C0"/>
                </a:solidFill>
              </a:rPr>
              <a:t>OR logic gate </a:t>
            </a:r>
            <a:r>
              <a:rPr lang="en-US" dirty="0"/>
              <a:t>accepts two inputs and as long as either of those inputs is a 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, it outputs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PH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9E9C31-0A15-7CE2-7512-B92BE79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31689"/>
              </p:ext>
            </p:extLst>
          </p:nvPr>
        </p:nvGraphicFramePr>
        <p:xfrm>
          <a:off x="2032000" y="297666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90063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33174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453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Input A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Input B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Output</a:t>
                      </a:r>
                      <a:endParaRPr lang="en-PH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0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0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6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2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P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8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36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 Gate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92E3AE89-495E-3880-F766-205986BF9203}"/>
              </a:ext>
            </a:extLst>
          </p:cNvPr>
          <p:cNvSpPr txBox="1">
            <a:spLocks/>
          </p:cNvSpPr>
          <p:nvPr/>
        </p:nvSpPr>
        <p:spPr>
          <a:xfrm>
            <a:off x="3137314" y="5257431"/>
            <a:ext cx="5872764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F0"/>
                </a:solidFill>
              </a:rPr>
              <a:t>OR logic gate</a:t>
            </a:r>
            <a:r>
              <a:rPr lang="en-PH" dirty="0"/>
              <a:t> is represented by</a:t>
            </a:r>
            <a:endParaRPr lang="en-PH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A black and white diagram of a wire&#10;&#10;Description automatically generated">
            <a:extLst>
              <a:ext uri="{FF2B5EF4-FFF2-40B4-BE49-F238E27FC236}">
                <a16:creationId xmlns:a16="http://schemas.microsoft.com/office/drawing/2014/main" id="{2B05E114-CB0B-3981-E0EE-DACB9902F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57" y="1171384"/>
            <a:ext cx="7252684" cy="3651237"/>
          </a:xfrm>
          <a:prstGeom prst="rect">
            <a:avLst/>
          </a:prstGeom>
        </p:spPr>
      </p:pic>
      <p:pic>
        <p:nvPicPr>
          <p:cNvPr id="9" name="Picture 8" descr="A black line drawing of a curved object&#10;&#10;Description automatically generated with medium confidence">
            <a:extLst>
              <a:ext uri="{FF2B5EF4-FFF2-40B4-BE49-F238E27FC236}">
                <a16:creationId xmlns:a16="http://schemas.microsoft.com/office/drawing/2014/main" id="{331C0687-D963-A6D7-0A0E-500C0D848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78" y="4993211"/>
            <a:ext cx="1517816" cy="9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latin typeface="Calibri Light (Headings)"/>
              </a:rPr>
              <a:t>Outline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F5E599-1EC1-9071-8747-7DC88BFC6E27}"/>
              </a:ext>
            </a:extLst>
          </p:cNvPr>
          <p:cNvSpPr txBox="1">
            <a:spLocks/>
          </p:cNvSpPr>
          <p:nvPr/>
        </p:nvSpPr>
        <p:spPr>
          <a:xfrm>
            <a:off x="459205" y="1095279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Recap of Binary Representation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Transistors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Boolean Algebra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Logic Gates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i="0" dirty="0">
              <a:effectLst/>
              <a:latin typeface="Calibri Light (Headings)"/>
            </a:endParaRPr>
          </a:p>
          <a:p>
            <a:pPr algn="l"/>
            <a:endParaRPr lang="en-US" sz="2800" b="1" dirty="0">
              <a:latin typeface="Calibri Light (Headings)"/>
            </a:endParaRPr>
          </a:p>
          <a:p>
            <a:pPr algn="l"/>
            <a:endParaRPr lang="en-US" sz="28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711" y="1285020"/>
            <a:ext cx="7214737" cy="4308585"/>
          </a:xfrm>
        </p:spPr>
        <p:txBody>
          <a:bodyPr>
            <a:noAutofit/>
          </a:bodyPr>
          <a:lstStyle/>
          <a:p>
            <a:pPr algn="l"/>
            <a:r>
              <a:rPr lang="en-PH" sz="2600" dirty="0"/>
              <a:t>Modern computers are electronic devices filled with a lot of </a:t>
            </a:r>
            <a:r>
              <a:rPr lang="en-PH" sz="2600" b="1" dirty="0">
                <a:solidFill>
                  <a:srgbClr val="0070C0"/>
                </a:solidFill>
              </a:rPr>
              <a:t>tiny wires </a:t>
            </a:r>
            <a:r>
              <a:rPr lang="en-PH" sz="2600" dirty="0"/>
              <a:t>and</a:t>
            </a:r>
            <a:r>
              <a:rPr lang="en-PH" sz="2600" b="1" dirty="0">
                <a:solidFill>
                  <a:srgbClr val="0070C0"/>
                </a:solidFill>
              </a:rPr>
              <a:t> circuits</a:t>
            </a:r>
            <a:r>
              <a:rPr lang="en-PH" sz="2600" dirty="0"/>
              <a:t>. </a:t>
            </a:r>
          </a:p>
          <a:p>
            <a:pPr algn="l"/>
            <a:endParaRPr lang="en-PH" sz="2600" dirty="0"/>
          </a:p>
          <a:p>
            <a:pPr algn="l"/>
            <a:r>
              <a:rPr lang="en-PH" sz="2600" dirty="0"/>
              <a:t>These wires and circuits carry </a:t>
            </a:r>
            <a:r>
              <a:rPr lang="en-PH" sz="2600" b="1" dirty="0">
                <a:solidFill>
                  <a:srgbClr val="0070C0"/>
                </a:solidFill>
              </a:rPr>
              <a:t>electricity</a:t>
            </a:r>
            <a:r>
              <a:rPr lang="en-PH" sz="2600" dirty="0"/>
              <a:t> and at any moment they can be </a:t>
            </a:r>
            <a:r>
              <a:rPr lang="en-PH" sz="2600" b="1" dirty="0">
                <a:solidFill>
                  <a:srgbClr val="00B050"/>
                </a:solidFill>
              </a:rPr>
              <a:t>ON</a:t>
            </a:r>
            <a:r>
              <a:rPr lang="en-PH" sz="2600" dirty="0"/>
              <a:t> or </a:t>
            </a:r>
            <a:r>
              <a:rPr lang="en-PH" sz="2600" b="1" dirty="0">
                <a:solidFill>
                  <a:srgbClr val="FF0000"/>
                </a:solidFill>
              </a:rPr>
              <a:t>OFF</a:t>
            </a:r>
            <a:r>
              <a:rPr lang="en-PH" sz="2600" dirty="0"/>
              <a:t>. </a:t>
            </a:r>
          </a:p>
          <a:p>
            <a:pPr algn="l"/>
            <a:endParaRPr lang="en-PH" sz="2600" dirty="0"/>
          </a:p>
          <a:p>
            <a:pPr algn="l"/>
            <a:r>
              <a:rPr lang="en-PH" sz="2800" dirty="0"/>
              <a:t>And that information that is represented using the two states of electricity is called a </a:t>
            </a:r>
            <a:r>
              <a:rPr lang="en-PH" sz="2800" b="1" dirty="0">
                <a:solidFill>
                  <a:srgbClr val="0070C0"/>
                </a:solidFill>
              </a:rPr>
              <a:t>binary system</a:t>
            </a:r>
            <a:r>
              <a:rPr lang="en-PH" sz="2800" dirty="0">
                <a:solidFill>
                  <a:srgbClr val="0070C0"/>
                </a:solidFill>
              </a:rPr>
              <a:t> </a:t>
            </a:r>
          </a:p>
          <a:p>
            <a:pPr algn="l"/>
            <a:endParaRPr lang="en-PH" sz="2800" dirty="0"/>
          </a:p>
          <a:p>
            <a:pPr algn="l"/>
            <a:endParaRPr lang="en-PH" sz="2600" dirty="0"/>
          </a:p>
          <a:p>
            <a:pPr algn="l"/>
            <a:endParaRPr lang="en-PH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Recap: Binary Representation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43791-EE6D-882A-E2E2-D0BC07738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54" y="1141502"/>
            <a:ext cx="2756787" cy="2062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4818B492-4EB4-F9D3-5E4D-7F3857DF3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34" y="3594674"/>
            <a:ext cx="2121824" cy="21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Transistors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9" y="1390519"/>
            <a:ext cx="11446202" cy="855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Computers have semiconductor devices called </a:t>
            </a:r>
            <a:r>
              <a:rPr lang="en-PH" sz="2600" b="1" dirty="0">
                <a:solidFill>
                  <a:srgbClr val="0070C0"/>
                </a:solidFill>
              </a:rPr>
              <a:t>transistors</a:t>
            </a:r>
            <a:r>
              <a:rPr lang="en-PH" sz="2600" dirty="0"/>
              <a:t> that can turn the flow of electricity </a:t>
            </a:r>
            <a:r>
              <a:rPr lang="en-PH" sz="2600" b="1" dirty="0">
                <a:solidFill>
                  <a:srgbClr val="00B050"/>
                </a:solidFill>
              </a:rPr>
              <a:t>ON</a:t>
            </a:r>
            <a:r>
              <a:rPr lang="en-PH" sz="2600" dirty="0"/>
              <a:t> or </a:t>
            </a:r>
            <a:r>
              <a:rPr lang="en-PH" sz="2600" b="1" dirty="0">
                <a:solidFill>
                  <a:srgbClr val="FF0000"/>
                </a:solidFill>
              </a:rPr>
              <a:t>OFF</a:t>
            </a:r>
            <a:r>
              <a:rPr lang="en-PH" sz="2600" dirty="0"/>
              <a:t> 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11BD258B-7100-E878-CB87-EB95CD2DF6FE}"/>
              </a:ext>
            </a:extLst>
          </p:cNvPr>
          <p:cNvSpPr txBox="1">
            <a:spLocks/>
          </p:cNvSpPr>
          <p:nvPr/>
        </p:nvSpPr>
        <p:spPr>
          <a:xfrm>
            <a:off x="492717" y="4888592"/>
            <a:ext cx="6077300" cy="800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Your computer has millions or even billions of transistors inside!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62EF1230-CE9E-F904-0EF0-D26178CA1537}"/>
              </a:ext>
            </a:extLst>
          </p:cNvPr>
          <p:cNvSpPr txBox="1">
            <a:spLocks/>
          </p:cNvSpPr>
          <p:nvPr/>
        </p:nvSpPr>
        <p:spPr>
          <a:xfrm>
            <a:off x="492717" y="3417515"/>
            <a:ext cx="8052193" cy="469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Your phone has hundreds or thousands of transistors in it.</a:t>
            </a:r>
          </a:p>
        </p:txBody>
      </p:sp>
      <p:pic>
        <p:nvPicPr>
          <p:cNvPr id="18" name="Picture 17" descr="A computer with a black screen&#10;&#10;Description automatically generated">
            <a:extLst>
              <a:ext uri="{FF2B5EF4-FFF2-40B4-BE49-F238E27FC236}">
                <a16:creationId xmlns:a16="http://schemas.microsoft.com/office/drawing/2014/main" id="{1FAEBF19-022B-FB60-1B55-FC89E8EFA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56" y="4498799"/>
            <a:ext cx="1807932" cy="1354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group of cell phones&#10;&#10;Description automatically generated">
            <a:extLst>
              <a:ext uri="{FF2B5EF4-FFF2-40B4-BE49-F238E27FC236}">
                <a16:creationId xmlns:a16="http://schemas.microsoft.com/office/drawing/2014/main" id="{ED9AE1F1-5EAD-9777-869C-F5B47A3CB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19" y="2779017"/>
            <a:ext cx="2280350" cy="12769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Several different types of electronic components&#10;&#10;Description automatically generated">
            <a:extLst>
              <a:ext uri="{FF2B5EF4-FFF2-40B4-BE49-F238E27FC236}">
                <a16:creationId xmlns:a16="http://schemas.microsoft.com/office/drawing/2014/main" id="{1547E06A-7CA9-B9B9-387E-AF99B1DBF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1" y="1915309"/>
            <a:ext cx="2132419" cy="12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Transistors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890008" y="1155090"/>
            <a:ext cx="1144620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Think of </a:t>
            </a:r>
            <a:r>
              <a:rPr lang="en-PH" sz="2600" b="1" dirty="0">
                <a:solidFill>
                  <a:srgbClr val="0070C0"/>
                </a:solidFill>
              </a:rPr>
              <a:t>transistors</a:t>
            </a:r>
            <a:r>
              <a:rPr lang="en-PH" sz="2600" dirty="0"/>
              <a:t> as </a:t>
            </a:r>
            <a:r>
              <a:rPr lang="en-PH" sz="2600" b="1" dirty="0">
                <a:solidFill>
                  <a:srgbClr val="0070C0"/>
                </a:solidFill>
              </a:rPr>
              <a:t>tiny electronic switches </a:t>
            </a:r>
            <a:r>
              <a:rPr lang="en-PH" sz="2600" dirty="0"/>
              <a:t>that can be turned </a:t>
            </a:r>
            <a:r>
              <a:rPr lang="en-PH" sz="2600" b="1" dirty="0">
                <a:solidFill>
                  <a:srgbClr val="00B050"/>
                </a:solidFill>
              </a:rPr>
              <a:t>ON</a:t>
            </a:r>
            <a:r>
              <a:rPr lang="en-PH" sz="2600" dirty="0"/>
              <a:t> or </a:t>
            </a:r>
            <a:r>
              <a:rPr lang="en-PH" sz="2600" b="1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F5DFB70E-CAE3-8515-F2CA-7260D0B0AAD0}"/>
              </a:ext>
            </a:extLst>
          </p:cNvPr>
          <p:cNvSpPr txBox="1">
            <a:spLocks/>
          </p:cNvSpPr>
          <p:nvPr/>
        </p:nvSpPr>
        <p:spPr>
          <a:xfrm>
            <a:off x="2706436" y="4750162"/>
            <a:ext cx="692968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When it is turned </a:t>
            </a:r>
            <a:r>
              <a:rPr lang="en-PH" sz="2600" b="1" dirty="0">
                <a:solidFill>
                  <a:srgbClr val="00B050"/>
                </a:solidFill>
              </a:rPr>
              <a:t>ON</a:t>
            </a:r>
            <a:r>
              <a:rPr lang="en-PH" sz="2600" dirty="0"/>
              <a:t>, it allows the flow electricity </a:t>
            </a:r>
            <a:endParaRPr lang="en-PH" sz="2600" b="1" dirty="0">
              <a:solidFill>
                <a:srgbClr val="FF0000"/>
              </a:solidFill>
            </a:endParaRP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81566E6F-CFD2-BE30-4D10-65F4B48A813B}"/>
              </a:ext>
            </a:extLst>
          </p:cNvPr>
          <p:cNvSpPr txBox="1">
            <a:spLocks/>
          </p:cNvSpPr>
          <p:nvPr/>
        </p:nvSpPr>
        <p:spPr>
          <a:xfrm>
            <a:off x="2706436" y="5442791"/>
            <a:ext cx="715040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When it is turned </a:t>
            </a:r>
            <a:r>
              <a:rPr lang="en-PH" sz="2600" b="1" dirty="0">
                <a:solidFill>
                  <a:srgbClr val="FF0000"/>
                </a:solidFill>
              </a:rPr>
              <a:t>OFF</a:t>
            </a:r>
            <a:r>
              <a:rPr lang="en-PH" sz="2600" dirty="0"/>
              <a:t>, it stops the flow electricity.  </a:t>
            </a:r>
            <a:endParaRPr lang="en-PH" sz="2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hand pointing at a light switch&#10;&#10;Description automatically generated">
            <a:extLst>
              <a:ext uri="{FF2B5EF4-FFF2-40B4-BE49-F238E27FC236}">
                <a16:creationId xmlns:a16="http://schemas.microsoft.com/office/drawing/2014/main" id="{7C3C470D-A68D-6D16-D5B3-517426C6B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31" y="1722351"/>
            <a:ext cx="47625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9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Boolean Algebra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9" y="1390520"/>
            <a:ext cx="7957600" cy="469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There is a reason why </a:t>
            </a:r>
            <a:r>
              <a:rPr lang="en-PH" sz="2600" b="1" dirty="0">
                <a:solidFill>
                  <a:srgbClr val="0070C0"/>
                </a:solidFill>
              </a:rPr>
              <a:t>computers use the binary system</a:t>
            </a:r>
            <a:r>
              <a:rPr lang="en-PH" sz="2600" dirty="0"/>
              <a:t>.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11BD258B-7100-E878-CB87-EB95CD2DF6FE}"/>
              </a:ext>
            </a:extLst>
          </p:cNvPr>
          <p:cNvSpPr txBox="1">
            <a:spLocks/>
          </p:cNvSpPr>
          <p:nvPr/>
        </p:nvSpPr>
        <p:spPr>
          <a:xfrm>
            <a:off x="372899" y="3484180"/>
            <a:ext cx="3972078" cy="800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It’s called </a:t>
            </a:r>
            <a:r>
              <a:rPr lang="en-PH" sz="2600" b="1" dirty="0">
                <a:solidFill>
                  <a:srgbClr val="0070C0"/>
                </a:solidFill>
              </a:rPr>
              <a:t>Boolean Algebra!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62EF1230-CE9E-F904-0EF0-D26178CA1537}"/>
              </a:ext>
            </a:extLst>
          </p:cNvPr>
          <p:cNvSpPr txBox="1">
            <a:spLocks/>
          </p:cNvSpPr>
          <p:nvPr/>
        </p:nvSpPr>
        <p:spPr>
          <a:xfrm>
            <a:off x="372899" y="2205484"/>
            <a:ext cx="10789087" cy="1168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/>
              <a:t>An entire branch of mathematics that dealt exclusively with </a:t>
            </a:r>
            <a:r>
              <a:rPr lang="en-US" sz="2600" b="1" dirty="0">
                <a:solidFill>
                  <a:srgbClr val="00B050"/>
                </a:solidFill>
              </a:rPr>
              <a:t>TRUE</a:t>
            </a:r>
            <a:r>
              <a:rPr lang="en-US" sz="2600" dirty="0"/>
              <a:t> or </a:t>
            </a:r>
            <a:r>
              <a:rPr lang="en-US" sz="2600" b="1" dirty="0">
                <a:solidFill>
                  <a:srgbClr val="FF0000"/>
                </a:solidFill>
              </a:rPr>
              <a:t>FALSE</a:t>
            </a:r>
            <a:r>
              <a:rPr lang="en-US" sz="2600" dirty="0"/>
              <a:t> values had already existed and had all the necessary rules and operations for manipulating them.</a:t>
            </a:r>
            <a:endParaRPr lang="en-PH" sz="2600" dirty="0"/>
          </a:p>
        </p:txBody>
      </p:sp>
      <p:pic>
        <p:nvPicPr>
          <p:cNvPr id="3" name="Picture 2" descr="A person in a suit and bow tie&#10;&#10;Description automatically generated">
            <a:extLst>
              <a:ext uri="{FF2B5EF4-FFF2-40B4-BE49-F238E27FC236}">
                <a16:creationId xmlns:a16="http://schemas.microsoft.com/office/drawing/2014/main" id="{92916AC4-5E79-102D-48D7-D4D3FEDD8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29" y="3268305"/>
            <a:ext cx="1898957" cy="25319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2D451192-1434-D30D-E438-AA953311C838}"/>
              </a:ext>
            </a:extLst>
          </p:cNvPr>
          <p:cNvSpPr txBox="1">
            <a:spLocks/>
          </p:cNvSpPr>
          <p:nvPr/>
        </p:nvSpPr>
        <p:spPr>
          <a:xfrm>
            <a:off x="372897" y="4160013"/>
            <a:ext cx="8140481" cy="1168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/>
              <a:t>The rules of this system were formulated by </a:t>
            </a:r>
            <a:r>
              <a:rPr lang="en-US" sz="2600" b="1" dirty="0">
                <a:solidFill>
                  <a:srgbClr val="0070C0"/>
                </a:solidFill>
              </a:rPr>
              <a:t>George Boole</a:t>
            </a:r>
            <a:endParaRPr lang="en-PH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Algebra vs Boolean Algebra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9" y="1390520"/>
            <a:ext cx="11375564" cy="855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In “</a:t>
            </a:r>
            <a:r>
              <a:rPr lang="en-PH" sz="2600" b="1" dirty="0">
                <a:solidFill>
                  <a:srgbClr val="0070C0"/>
                </a:solidFill>
              </a:rPr>
              <a:t>regular” algebra</a:t>
            </a:r>
            <a:r>
              <a:rPr lang="en-PH" sz="2600" dirty="0"/>
              <a:t>, the values of variables are numbers and operations on those numbers are addition and multiplication</a:t>
            </a:r>
          </a:p>
        </p:txBody>
      </p:sp>
      <p:pic>
        <p:nvPicPr>
          <p:cNvPr id="6" name="Picture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7822FA73-5FD8-4F64-1FBB-C21C6837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81" y="2790785"/>
            <a:ext cx="3860038" cy="21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Algebra vs Boolean Algebra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9" y="1390520"/>
            <a:ext cx="11375564" cy="855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In </a:t>
            </a:r>
            <a:r>
              <a:rPr lang="en-PH" sz="2600" b="1" dirty="0" err="1">
                <a:solidFill>
                  <a:srgbClr val="0070C0"/>
                </a:solidFill>
              </a:rPr>
              <a:t>boolean</a:t>
            </a:r>
            <a:r>
              <a:rPr lang="en-PH" sz="2600" b="1" dirty="0">
                <a:solidFill>
                  <a:srgbClr val="0070C0"/>
                </a:solidFill>
              </a:rPr>
              <a:t> algebra</a:t>
            </a:r>
            <a:r>
              <a:rPr lang="en-PH" sz="2600" dirty="0"/>
              <a:t>, the values of variables are </a:t>
            </a:r>
            <a:r>
              <a:rPr lang="en-PH" sz="2600" b="1" dirty="0">
                <a:solidFill>
                  <a:srgbClr val="00B050"/>
                </a:solidFill>
              </a:rPr>
              <a:t>TRUE</a:t>
            </a:r>
            <a:r>
              <a:rPr lang="en-PH" sz="2600" dirty="0"/>
              <a:t> and </a:t>
            </a:r>
            <a:r>
              <a:rPr lang="en-PH" sz="2600" b="1" dirty="0">
                <a:solidFill>
                  <a:srgbClr val="FF0000"/>
                </a:solidFill>
              </a:rPr>
              <a:t>FALSE</a:t>
            </a:r>
            <a:r>
              <a:rPr lang="en-PH" sz="2600" dirty="0"/>
              <a:t> and the operations are logical</a:t>
            </a:r>
          </a:p>
        </p:txBody>
      </p:sp>
      <p:pic>
        <p:nvPicPr>
          <p:cNvPr id="3" name="Picture 2" descr="A diagram of a circuit&#10;&#10;Description automatically generated with medium confidence">
            <a:extLst>
              <a:ext uri="{FF2B5EF4-FFF2-40B4-BE49-F238E27FC236}">
                <a16:creationId xmlns:a16="http://schemas.microsoft.com/office/drawing/2014/main" id="{99C9DD3B-7B2D-52DC-D8F8-51EA54F17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68" y="2447925"/>
            <a:ext cx="3629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4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Boolean Algebra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D67D2CA-F5CA-8667-3A34-46521F2E08E3}"/>
              </a:ext>
            </a:extLst>
          </p:cNvPr>
          <p:cNvSpPr txBox="1">
            <a:spLocks/>
          </p:cNvSpPr>
          <p:nvPr/>
        </p:nvSpPr>
        <p:spPr>
          <a:xfrm>
            <a:off x="372899" y="1390521"/>
            <a:ext cx="8661919" cy="41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2600" dirty="0"/>
              <a:t>There are </a:t>
            </a:r>
            <a:r>
              <a:rPr lang="en-PH" sz="2600" b="1" dirty="0">
                <a:solidFill>
                  <a:srgbClr val="0070C0"/>
                </a:solidFill>
              </a:rPr>
              <a:t>three fundamental operations </a:t>
            </a:r>
            <a:r>
              <a:rPr lang="en-PH" sz="2600" dirty="0"/>
              <a:t>of in Boolean Algebra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52B2E64F-4A0B-7BD5-6F59-E08B70B30351}"/>
              </a:ext>
            </a:extLst>
          </p:cNvPr>
          <p:cNvSpPr txBox="1">
            <a:spLocks/>
          </p:cNvSpPr>
          <p:nvPr/>
        </p:nvSpPr>
        <p:spPr>
          <a:xfrm>
            <a:off x="372899" y="2234295"/>
            <a:ext cx="8661919" cy="137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2600" b="1" dirty="0"/>
              <a:t>AND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2600" b="1" dirty="0"/>
              <a:t>OR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2600" b="1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71388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2046</TotalTime>
  <Words>508</Words>
  <Application>Microsoft Office PowerPoint</Application>
  <PresentationFormat>Widescreen</PresentationFormat>
  <Paragraphs>127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Boolean Logic and Logic Gates</vt:lpstr>
      <vt:lpstr>Outline</vt:lpstr>
      <vt:lpstr>Recap: Binary Representation</vt:lpstr>
      <vt:lpstr>Transistors</vt:lpstr>
      <vt:lpstr>Transistors</vt:lpstr>
      <vt:lpstr>Boolean Algebra</vt:lpstr>
      <vt:lpstr>Algebra vs Boolean Algebra</vt:lpstr>
      <vt:lpstr>Algebra vs Boolean Algebra</vt:lpstr>
      <vt:lpstr>Boolean Algebra</vt:lpstr>
      <vt:lpstr>NOT Operator</vt:lpstr>
      <vt:lpstr>NOT Gate</vt:lpstr>
      <vt:lpstr>AND Operator</vt:lpstr>
      <vt:lpstr>AND Gate</vt:lpstr>
      <vt:lpstr>OR Operator</vt:lpstr>
      <vt:lpstr>OR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430</cp:revision>
  <dcterms:created xsi:type="dcterms:W3CDTF">2022-05-11T03:47:05Z</dcterms:created>
  <dcterms:modified xsi:type="dcterms:W3CDTF">2024-02-13T17:26:09Z</dcterms:modified>
</cp:coreProperties>
</file>