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7" r:id="rId5"/>
    <p:sldId id="291" r:id="rId6"/>
    <p:sldId id="408" r:id="rId7"/>
    <p:sldId id="426" r:id="rId8"/>
    <p:sldId id="414" r:id="rId9"/>
    <p:sldId id="418" r:id="rId10"/>
    <p:sldId id="427" r:id="rId11"/>
    <p:sldId id="429" r:id="rId12"/>
    <p:sldId id="431" r:id="rId13"/>
    <p:sldId id="4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5" autoAdjust="0"/>
    <p:restoredTop sz="94182" autoAdjust="0"/>
  </p:normalViewPr>
  <p:slideViewPr>
    <p:cSldViewPr snapToGrid="0">
      <p:cViewPr varScale="1">
        <p:scale>
          <a:sx n="84" d="100"/>
          <a:sy n="84" d="100"/>
        </p:scale>
        <p:origin x="96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21/09/2023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9932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556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286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21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9971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4468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889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468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21/09/2023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The Normal Equation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Normal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Equation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  <a:blipFill>
                <a:blip r:embed="rId4"/>
                <a:stretch>
                  <a:fillRect t="-236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25116C-B2BD-8502-39BE-A30CF797E250}"/>
                  </a:ext>
                </a:extLst>
              </p:cNvPr>
              <p:cNvSpPr txBox="1"/>
              <p:nvPr/>
            </p:nvSpPr>
            <p:spPr>
              <a:xfrm>
                <a:off x="3872921" y="1537368"/>
                <a:ext cx="4446157" cy="1038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3    6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6  14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25116C-B2BD-8502-39BE-A30CF797E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921" y="1537368"/>
                <a:ext cx="4446157" cy="1038682"/>
              </a:xfrm>
              <a:prstGeom prst="rect">
                <a:avLst/>
              </a:prstGeom>
              <a:blipFill>
                <a:blip r:embed="rId5"/>
                <a:stretch>
                  <a:fillRect b="-760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D5955A-5EF5-F214-8975-6BAF54A3BFDB}"/>
                  </a:ext>
                </a:extLst>
              </p:cNvPr>
              <p:cNvSpPr txBox="1"/>
              <p:nvPr/>
            </p:nvSpPr>
            <p:spPr>
              <a:xfrm>
                <a:off x="4017866" y="3208795"/>
                <a:ext cx="4156266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D5955A-5EF5-F214-8975-6BAF54A3B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66" y="3208795"/>
                <a:ext cx="4156266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7CC2B2-AD56-83C3-527F-323D50E9766B}"/>
                  </a:ext>
                </a:extLst>
              </p:cNvPr>
              <p:cNvSpPr txBox="1"/>
              <p:nvPr/>
            </p:nvSpPr>
            <p:spPr>
              <a:xfrm>
                <a:off x="4275565" y="4325247"/>
                <a:ext cx="3640868" cy="1440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=1+ </m:t>
                      </m:r>
                      <m:f>
                        <m:fPr>
                          <m:ctrlPr>
                            <a:rPr lang="en-US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7CC2B2-AD56-83C3-527F-323D50E97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65" y="4325247"/>
                <a:ext cx="3640868" cy="14404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4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</a:t>
            </a:r>
            <a:r>
              <a:rPr lang="en-US" sz="2900" b="1">
                <a:solidFill>
                  <a:schemeClr val="tx1"/>
                </a:solidFill>
                <a:latin typeface="Calibri Body"/>
              </a:rPr>
              <a:t>Normal Equation?</a:t>
            </a:r>
            <a:endParaRPr lang="en-US" sz="2900" b="1" dirty="0">
              <a:solidFill>
                <a:schemeClr val="tx1"/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/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/>
              </a:solidFill>
              <a:latin typeface="Calibri Body"/>
            </a:endParaRPr>
          </a:p>
          <a:p>
            <a:pPr algn="l"/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 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 Light (Headings)"/>
              </a:rPr>
              <a:t>The Normal Equation</a:t>
            </a:r>
            <a:endParaRPr lang="en-PH" b="1" dirty="0">
              <a:latin typeface="Calibri Light (Heading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2C17C-5432-6FB3-9E59-6819C1E0898A}"/>
              </a:ext>
            </a:extLst>
          </p:cNvPr>
          <p:cNvSpPr txBox="1"/>
          <p:nvPr/>
        </p:nvSpPr>
        <p:spPr>
          <a:xfrm>
            <a:off x="985379" y="1317030"/>
            <a:ext cx="102212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dirty="0">
                <a:solidFill>
                  <a:srgbClr val="273239"/>
                </a:solidFill>
                <a:effectLst/>
                <a:latin typeface="Calibri (Body)"/>
              </a:rPr>
              <a:t>We know the Linear Regression model is a parameterized model which means that the model’s behavior and predictions are determined by a set of parameters or coefficients in the model. </a:t>
            </a:r>
            <a:endParaRPr lang="en-PH" sz="30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0877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Calibri Light (Headings)"/>
              </a:rPr>
              <a:t>The Normal Equation</a:t>
            </a:r>
            <a:endParaRPr lang="en-PH" sz="5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2C17C-5432-6FB3-9E59-6819C1E0898A}"/>
              </a:ext>
            </a:extLst>
          </p:cNvPr>
          <p:cNvSpPr txBox="1"/>
          <p:nvPr/>
        </p:nvSpPr>
        <p:spPr>
          <a:xfrm>
            <a:off x="985379" y="1304504"/>
            <a:ext cx="102212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Normal Equation </a:t>
            </a:r>
            <a:r>
              <a:rPr lang="en-US" sz="3000" dirty="0"/>
              <a:t>is an approach to Linear Regression with a Least Square Cost Function. </a:t>
            </a:r>
          </a:p>
          <a:p>
            <a:endParaRPr lang="en-US" sz="3000" dirty="0"/>
          </a:p>
          <a:p>
            <a:r>
              <a:rPr lang="en-US" sz="3000" dirty="0"/>
              <a:t>We can use the normal equation to directly compute the parameters of a model that minimizes the Sum of the squared difference between the actual term and the predicted term. 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0423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b="1" dirty="0">
                          <a:latin typeface="Calibri Light (Headings)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4800" b="1" dirty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800" b="1" dirty="0">
                          <a:latin typeface="Calibri Light (Headings)"/>
                        </a:rPr>
                        <m:t>Normal</m:t>
                      </m:r>
                      <m:r>
                        <m:rPr>
                          <m:nor/>
                        </m:rPr>
                        <a:rPr lang="en-US" sz="4800" b="1" dirty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800" b="1" dirty="0">
                          <a:latin typeface="Calibri Light (Headings)"/>
                        </a:rPr>
                        <m:t>Equation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52C17C-5432-6FB3-9E59-6819C1E0898A}"/>
                  </a:ext>
                </a:extLst>
              </p:cNvPr>
              <p:cNvSpPr txBox="1"/>
              <p:nvPr/>
            </p:nvSpPr>
            <p:spPr>
              <a:xfrm>
                <a:off x="4114093" y="2718019"/>
                <a:ext cx="3963811" cy="875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5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𝑨𝒙</m:t>
                    </m:r>
                    <m:r>
                      <a:rPr lang="en-US" sz="5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5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PH" sz="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52C17C-5432-6FB3-9E59-6819C1E0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093" y="2718019"/>
                <a:ext cx="3963811" cy="8754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07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Normal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Equation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  <a:blipFill>
                <a:blip r:embed="rId4"/>
                <a:stretch>
                  <a:fillRect t="-236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A27A92-BC66-F1D2-AD5D-6D9F3137D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12744"/>
              </p:ext>
            </p:extLst>
          </p:nvPr>
        </p:nvGraphicFramePr>
        <p:xfrm>
          <a:off x="3324225" y="1335874"/>
          <a:ext cx="5543550" cy="418625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717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27717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1913936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3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3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705642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705642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861031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0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Normal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Equation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  <a:blipFill>
                <a:blip r:embed="rId4"/>
                <a:stretch>
                  <a:fillRect t="-236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A27A92-BC66-F1D2-AD5D-6D9F3137D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97979"/>
              </p:ext>
            </p:extLst>
          </p:nvPr>
        </p:nvGraphicFramePr>
        <p:xfrm>
          <a:off x="723900" y="1634490"/>
          <a:ext cx="4055744" cy="28711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2787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202787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122348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3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3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55041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7016F7-FD39-8740-140E-944F893AA970}"/>
                  </a:ext>
                </a:extLst>
              </p:cNvPr>
              <p:cNvSpPr txBox="1"/>
              <p:nvPr/>
            </p:nvSpPr>
            <p:spPr>
              <a:xfrm>
                <a:off x="6263867" y="2441154"/>
                <a:ext cx="2945130" cy="1257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PH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3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30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3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eqArr>
                          <m:eqArrPr>
                            <m:ctrlPr>
                              <a:rPr lang="en-PH" sz="3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3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30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7016F7-FD39-8740-140E-944F893AA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867" y="2441154"/>
                <a:ext cx="2945130" cy="1257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CE3913-4106-AC3B-D7D0-EB881D56C0C4}"/>
                  </a:ext>
                </a:extLst>
              </p:cNvPr>
              <p:cNvSpPr txBox="1"/>
              <p:nvPr/>
            </p:nvSpPr>
            <p:spPr>
              <a:xfrm>
                <a:off x="6096000" y="1329115"/>
                <a:ext cx="32808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Y</a:t>
                </a:r>
                <a:r>
                  <a:rPr lang="en-US" sz="4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d>
                      <m:d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4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PH" sz="4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CE3913-4106-AC3B-D7D0-EB881D56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29115"/>
                <a:ext cx="3280864" cy="707886"/>
              </a:xfrm>
              <a:prstGeom prst="rect">
                <a:avLst/>
              </a:prstGeom>
              <a:blipFill>
                <a:blip r:embed="rId6"/>
                <a:stretch>
                  <a:fillRect l="-6506" t="-14655" b="-3706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5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Normal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Equation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  <a:blipFill>
                <a:blip r:embed="rId4"/>
                <a:stretch>
                  <a:fillRect t="-236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7016F7-FD39-8740-140E-944F893AA970}"/>
                  </a:ext>
                </a:extLst>
              </p:cNvPr>
              <p:cNvSpPr txBox="1"/>
              <p:nvPr/>
            </p:nvSpPr>
            <p:spPr>
              <a:xfrm>
                <a:off x="3731005" y="1400426"/>
                <a:ext cx="4994683" cy="16278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2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7016F7-FD39-8740-140E-944F893AA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005" y="1400426"/>
                <a:ext cx="4994683" cy="16278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A717A-8170-37CA-E41B-39E380B4A144}"/>
                  </a:ext>
                </a:extLst>
              </p:cNvPr>
              <p:cNvSpPr txBox="1"/>
              <p:nvPr/>
            </p:nvSpPr>
            <p:spPr>
              <a:xfrm>
                <a:off x="2144140" y="3772825"/>
                <a:ext cx="8168414" cy="16278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1 1 1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1 2 3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2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1 1 1</m:t>
                            </m:r>
                          </m: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1 2 3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A717A-8170-37CA-E41B-39E380B4A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40" y="3772825"/>
                <a:ext cx="8168414" cy="16278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25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Normal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Equation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  <a:blipFill>
                <a:blip r:embed="rId4"/>
                <a:stretch>
                  <a:fillRect t="-236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A717A-8170-37CA-E41B-39E380B4A144}"/>
                  </a:ext>
                </a:extLst>
              </p:cNvPr>
              <p:cNvSpPr txBox="1"/>
              <p:nvPr/>
            </p:nvSpPr>
            <p:spPr>
              <a:xfrm>
                <a:off x="2144140" y="1429675"/>
                <a:ext cx="8168414" cy="16278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1 1 1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1 2 3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2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1 1 1</m:t>
                            </m:r>
                          </m: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1 2 3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A717A-8170-37CA-E41B-39E380B4A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40" y="1429675"/>
                <a:ext cx="8168414" cy="16278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25116C-B2BD-8502-39BE-A30CF797E250}"/>
                  </a:ext>
                </a:extLst>
              </p:cNvPr>
              <p:cNvSpPr txBox="1"/>
              <p:nvPr/>
            </p:nvSpPr>
            <p:spPr>
              <a:xfrm>
                <a:off x="4005268" y="3800508"/>
                <a:ext cx="4446157" cy="1038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3    6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6  14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25116C-B2BD-8502-39BE-A30CF797E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268" y="3800508"/>
                <a:ext cx="4446157" cy="1038682"/>
              </a:xfrm>
              <a:prstGeom prst="rect">
                <a:avLst/>
              </a:prstGeom>
              <a:blipFill>
                <a:blip r:embed="rId6"/>
                <a:stretch>
                  <a:fillRect b="-760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94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3271</TotalTime>
  <Words>235</Words>
  <Application>Microsoft Office PowerPoint</Application>
  <PresentationFormat>Widescreen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(Body)</vt:lpstr>
      <vt:lpstr>Calibri Body</vt:lpstr>
      <vt:lpstr>Calibri Light</vt:lpstr>
      <vt:lpstr>Calibri Light (Headings)</vt:lpstr>
      <vt:lpstr>Cambria Math</vt:lpstr>
      <vt:lpstr>Wingdings</vt:lpstr>
      <vt:lpstr>Office Theme</vt:lpstr>
      <vt:lpstr>The Normal Equation</vt:lpstr>
      <vt:lpstr>Outline</vt:lpstr>
      <vt:lpstr>The Normal Equation</vt:lpstr>
      <vt:lpstr>The Normal Equation</vt:lpstr>
      <vt:lpstr>"The Normal Equation"</vt:lpstr>
      <vt:lpstr>"The Normal Equation"</vt:lpstr>
      <vt:lpstr>"The Normal Equation"</vt:lpstr>
      <vt:lpstr>"The Normal Equation"</vt:lpstr>
      <vt:lpstr>"The Normal Equation"</vt:lpstr>
      <vt:lpstr>"The Normal Equation"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646</cp:revision>
  <dcterms:created xsi:type="dcterms:W3CDTF">2022-05-11T03:47:05Z</dcterms:created>
  <dcterms:modified xsi:type="dcterms:W3CDTF">2023-09-20T16:53:26Z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