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408" r:id="rId6"/>
    <p:sldId id="426" r:id="rId7"/>
    <p:sldId id="414" r:id="rId8"/>
    <p:sldId id="418" r:id="rId9"/>
    <p:sldId id="427" r:id="rId10"/>
    <p:sldId id="429" r:id="rId11"/>
    <p:sldId id="431" r:id="rId12"/>
    <p:sldId id="432" r:id="rId13"/>
    <p:sldId id="4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4170" autoAdjust="0"/>
  </p:normalViewPr>
  <p:slideViewPr>
    <p:cSldViewPr snapToGrid="0">
      <p:cViewPr varScale="1">
        <p:scale>
          <a:sx n="119" d="100"/>
          <a:sy n="11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046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8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46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89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6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93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The Normal Equation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8260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3872921" y="1537368"/>
                <a:ext cx="5443201" cy="1146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3    6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6  14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21" y="1537368"/>
                <a:ext cx="5443201" cy="1146724"/>
              </a:xfrm>
              <a:prstGeom prst="rect">
                <a:avLst/>
              </a:prstGeom>
              <a:blipFill>
                <a:blip r:embed="rId5"/>
                <a:stretch>
                  <a:fillRect b="-29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/>
              <p:nvPr/>
            </p:nvSpPr>
            <p:spPr>
              <a:xfrm>
                <a:off x="4017866" y="3208795"/>
                <a:ext cx="420300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5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66" y="3208795"/>
                <a:ext cx="4203009" cy="769441"/>
              </a:xfrm>
              <a:prstGeom prst="rect">
                <a:avLst/>
              </a:prstGeom>
              <a:blipFill>
                <a:blip r:embed="rId6"/>
                <a:stretch>
                  <a:fillRect l="-3313" r="-301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/>
              <p:nvPr/>
            </p:nvSpPr>
            <p:spPr>
              <a:xfrm>
                <a:off x="4275565" y="4325247"/>
                <a:ext cx="3726468" cy="1440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65" y="4325247"/>
                <a:ext cx="3726468" cy="1440459"/>
              </a:xfrm>
              <a:prstGeom prst="rect">
                <a:avLst/>
              </a:prstGeom>
              <a:blipFill>
                <a:blip r:embed="rId7"/>
                <a:stretch>
                  <a:fillRect l="-3729" t="-1739" r="-3051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 Light (Headings)"/>
              </a:rPr>
              <a:t>The Normal Equation</a:t>
            </a:r>
            <a:endParaRPr lang="en-PH" b="1" dirty="0"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17030"/>
            <a:ext cx="1022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We know the Linear Regression model is a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parameterized model 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which means that the model’s behavior and predictions are determined by a set of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parameters or coefficients in the model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. 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Calibri Light (Headings)"/>
              </a:rPr>
              <a:t>The Normal Equation</a:t>
            </a:r>
            <a:endParaRPr lang="en-PH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Normal Equation </a:t>
            </a:r>
            <a:r>
              <a:rPr lang="en-US" sz="3000" dirty="0"/>
              <a:t>is an approach to Linear Regression with the Least Square Cost Function. </a:t>
            </a:r>
          </a:p>
          <a:p>
            <a:endParaRPr lang="en-US" sz="3000" dirty="0"/>
          </a:p>
          <a:p>
            <a:r>
              <a:rPr lang="en-US" sz="3000" dirty="0"/>
              <a:t>We can use the normal equation to directly compute the parameters of a model that </a:t>
            </a:r>
            <a:r>
              <a:rPr lang="en-US" sz="3000" b="1" dirty="0">
                <a:solidFill>
                  <a:srgbClr val="00B0F0"/>
                </a:solidFill>
              </a:rPr>
              <a:t>minimizes the sum of the squared difference between the actual term and the predicted term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42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/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blipFill>
                <a:blip r:embed="rId5"/>
                <a:stretch>
                  <a:fillRect r="-160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2744"/>
              </p:ext>
            </p:extLst>
          </p:nvPr>
        </p:nvGraphicFramePr>
        <p:xfrm>
          <a:off x="3324225" y="1335874"/>
          <a:ext cx="5543550" cy="41862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9139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8610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97979"/>
              </p:ext>
            </p:extLst>
          </p:nvPr>
        </p:nvGraphicFramePr>
        <p:xfrm>
          <a:off x="723900" y="1634490"/>
          <a:ext cx="4055744" cy="28711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2787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02787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22348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19EF6-8F98-2BAF-F0FE-58B98B7E262A}"/>
                  </a:ext>
                </a:extLst>
              </p:cNvPr>
              <p:cNvSpPr txBox="1"/>
              <p:nvPr/>
            </p:nvSpPr>
            <p:spPr>
              <a:xfrm>
                <a:off x="5633290" y="4101755"/>
                <a:ext cx="5834810" cy="1220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19EF6-8F98-2BAF-F0FE-58B98B7E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90" y="4101755"/>
                <a:ext cx="5834810" cy="1220847"/>
              </a:xfrm>
              <a:prstGeom prst="rect">
                <a:avLst/>
              </a:prstGeom>
              <a:blipFill>
                <a:blip r:embed="rId5"/>
                <a:stretch>
                  <a:fillRect t="-7216" b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5BBE6-0DC4-9B95-5325-B9D414C92E54}"/>
                  </a:ext>
                </a:extLst>
              </p:cNvPr>
              <p:cNvSpPr txBox="1"/>
              <p:nvPr/>
            </p:nvSpPr>
            <p:spPr>
              <a:xfrm>
                <a:off x="5992320" y="2160743"/>
                <a:ext cx="3963811" cy="87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5BBE6-0DC4-9B95-5325-B9D414C9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20" y="2160743"/>
                <a:ext cx="3963811" cy="875496"/>
              </a:xfrm>
              <a:prstGeom prst="rect">
                <a:avLst/>
              </a:prstGeom>
              <a:blipFill>
                <a:blip r:embed="rId6"/>
                <a:stretch>
                  <a:fillRect r="-1597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/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blipFill>
                <a:blip r:embed="rId5"/>
                <a:stretch>
                  <a:fillRect t="-6202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blipFill>
                <a:blip r:embed="rId6"/>
                <a:stretch>
                  <a:fillRect t="-6977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blipFill>
                <a:blip r:embed="rId5"/>
                <a:stretch>
                  <a:fillRect t="-6202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4016026" y="380050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26" y="3800508"/>
                <a:ext cx="4446157" cy="1038682"/>
              </a:xfrm>
              <a:prstGeom prst="rect">
                <a:avLst/>
              </a:prstGeom>
              <a:blipFill>
                <a:blip r:embed="rId6"/>
                <a:stretch>
                  <a:fillRect t="-9639" b="-3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blipFill>
                <a:blip r:embed="rId5"/>
                <a:stretch>
                  <a:fillRect t="-833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F2F4E-A66F-7A62-C003-0CB2072BE839}"/>
                  </a:ext>
                </a:extLst>
              </p:cNvPr>
              <p:cNvSpPr txBox="1"/>
              <p:nvPr/>
            </p:nvSpPr>
            <p:spPr>
              <a:xfrm>
                <a:off x="2863410" y="3478580"/>
                <a:ext cx="6465178" cy="87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F2F4E-A66F-7A62-C003-0CB2072B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10" y="3478580"/>
                <a:ext cx="6465178" cy="879215"/>
              </a:xfrm>
              <a:prstGeom prst="rect">
                <a:avLst/>
              </a:prstGeom>
              <a:blipFill>
                <a:blip r:embed="rId6"/>
                <a:stretch>
                  <a:fillRect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3376</TotalTime>
  <Words>242</Words>
  <Application>Microsoft Macintosh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Light (Headings)</vt:lpstr>
      <vt:lpstr>Cambria Math</vt:lpstr>
      <vt:lpstr>Office Theme</vt:lpstr>
      <vt:lpstr>The Normal Equation</vt:lpstr>
      <vt:lpstr>The Normal Equation</vt:lpstr>
      <vt:lpstr>The Normal Equation</vt:lpstr>
      <vt:lpstr>"The Normal Equation"</vt:lpstr>
      <vt:lpstr>"The Normal Equation"</vt:lpstr>
      <vt:lpstr>"The Normal Equation"</vt:lpstr>
      <vt:lpstr>"The Normal Equation"</vt:lpstr>
      <vt:lpstr>"The Normal Equation"</vt:lpstr>
      <vt:lpstr>"The Normal Equation"</vt:lpstr>
      <vt:lpstr>"The Normal Equation"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665</cp:revision>
  <dcterms:created xsi:type="dcterms:W3CDTF">2022-05-11T03:47:05Z</dcterms:created>
  <dcterms:modified xsi:type="dcterms:W3CDTF">2023-09-21T00:03:01Z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