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91" r:id="rId6"/>
    <p:sldId id="408" r:id="rId7"/>
    <p:sldId id="414" r:id="rId8"/>
    <p:sldId id="416" r:id="rId9"/>
    <p:sldId id="424" r:id="rId10"/>
    <p:sldId id="425" r:id="rId11"/>
    <p:sldId id="418" r:id="rId12"/>
    <p:sldId id="417" r:id="rId13"/>
    <p:sldId id="423" r:id="rId14"/>
    <p:sldId id="422" r:id="rId15"/>
    <p:sldId id="4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 autoAdjust="0"/>
    <p:restoredTop sz="94182" autoAdjust="0"/>
  </p:normalViewPr>
  <p:slideViewPr>
    <p:cSldViewPr snapToGrid="0">
      <p:cViewPr varScale="1">
        <p:scale>
          <a:sx n="100" d="100"/>
          <a:sy n="100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3B-418F-8733-00EC8B658C11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93B-418F-8733-00EC8B658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93B-418F-8733-00EC8B658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3B-418F-8733-00EC8B658C11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93B-418F-8733-00EC8B658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Y-mean</c:v>
                </c:pt>
              </c:strCache>
            </c:strRef>
          </c:tx>
          <c:spPr>
            <a:ln w="635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93B-418F-8733-00EC8B658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3853119" y="960805"/>
          <a:ext cx="0" cy="51834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0.67106</cdr:x>
      <cdr:y>0.25166</cdr:y>
    </cdr:from>
    <cdr:to>
      <cdr:x>0.67106</cdr:x>
      <cdr:y>0.30526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5039046" y="1223311"/>
          <a:ext cx="0" cy="26056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0.82855</cdr:x>
      <cdr:y>0.15011</cdr:y>
    </cdr:from>
    <cdr:to>
      <cdr:x>0.82855</cdr:x>
      <cdr:y>0.16075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6221652" y="729700"/>
          <a:ext cx="0" cy="5170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0.19879</cdr:x>
      <cdr:y>0.33449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117602" y="1470810"/>
          <a:ext cx="0" cy="1163566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0.31861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2884829" y="869140"/>
          <a:ext cx="0" cy="531820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0.82403</cdr:x>
      <cdr:y>0.17755</cdr:y>
    </cdr:from>
    <cdr:to>
      <cdr:x>0.82403</cdr:x>
      <cdr:y>0.31283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4632728" y="780706"/>
          <a:ext cx="0" cy="59485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20/09/2023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479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293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877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556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21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540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978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0166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997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200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The Normal Equation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2914413" y="1461136"/>
                <a:ext cx="636317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13" y="1461136"/>
                <a:ext cx="6363172" cy="1352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45E627-4DF2-7B3F-80A5-BF1C551E6BF8}"/>
                  </a:ext>
                </a:extLst>
              </p:cNvPr>
              <p:cNvSpPr txBox="1"/>
              <p:nvPr/>
            </p:nvSpPr>
            <p:spPr>
              <a:xfrm>
                <a:off x="1860676" y="3028068"/>
                <a:ext cx="8730079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one of the values of the </a:t>
                </a:r>
                <a:r>
                  <a:rPr lang="en-US" sz="3000" b="1" dirty="0">
                    <a:solidFill>
                      <a:srgbClr val="00B050"/>
                    </a:solidFill>
                    <a:latin typeface="Calibri Body"/>
                  </a:rPr>
                  <a:t>dependent variable</a:t>
                </a:r>
                <a:endParaRPr lang="en-US" sz="3000" b="1" dirty="0">
                  <a:latin typeface="Calibri Body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𝒎𝒆𝒂𝒏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solidFill>
                      <a:srgbClr val="7030A0"/>
                    </a:solidFill>
                    <a:latin typeface="Calibri Body"/>
                  </a:rPr>
                  <a:t>mean of the dependent variables</a:t>
                </a:r>
              </a:p>
              <a:p>
                <a:endParaRPr lang="en-PH" sz="2600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45E627-4DF2-7B3F-80A5-BF1C551E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676" y="3028068"/>
                <a:ext cx="8730079" cy="2277547"/>
              </a:xfrm>
              <a:prstGeom prst="rect">
                <a:avLst/>
              </a:prstGeom>
              <a:blipFill>
                <a:blip r:embed="rId5"/>
                <a:stretch>
                  <a:fillRect l="-1397" t="-26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43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/>
        </p:nvGraphicFramePr>
        <p:xfrm>
          <a:off x="110317" y="1345250"/>
          <a:ext cx="5622025" cy="2828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440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47420862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066683627"/>
                    </a:ext>
                  </a:extLst>
                </a:gridCol>
              </a:tblGrid>
              <a:tr h="94717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Predicted Jeepney Fare (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PH" sz="1500" b="1" baseline="-25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-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30000" dirty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PH" sz="1500" b="1" baseline="30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–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mean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PH" sz="15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3.4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2610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B16BDF-4C6D-21C9-A7C2-8D49EB747A2F}"/>
              </a:ext>
            </a:extLst>
          </p:cNvPr>
          <p:cNvSpPr txBox="1"/>
          <p:nvPr/>
        </p:nvSpPr>
        <p:spPr>
          <a:xfrm>
            <a:off x="4334243" y="4201426"/>
            <a:ext cx="151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SST =</a:t>
            </a:r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6.0</a:t>
            </a:r>
            <a:endParaRPr lang="en-PH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FC4993-01A0-C009-8F39-096079D3B4F7}"/>
              </a:ext>
            </a:extLst>
          </p:cNvPr>
          <p:cNvGrpSpPr/>
          <p:nvPr/>
        </p:nvGrpSpPr>
        <p:grpSpPr>
          <a:xfrm>
            <a:off x="6096000" y="1253340"/>
            <a:ext cx="6026417" cy="4743015"/>
            <a:chOff x="852061" y="1401319"/>
            <a:chExt cx="9442430" cy="56979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49A69E-8F02-F399-690B-6B3D8C0801AD}"/>
                </a:ext>
              </a:extLst>
            </p:cNvPr>
            <p:cNvSpPr txBox="1"/>
            <p:nvPr/>
          </p:nvSpPr>
          <p:spPr>
            <a:xfrm>
              <a:off x="4472677" y="6683725"/>
              <a:ext cx="1935144" cy="41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773A3-BD63-5CC3-6CD0-65918099A55B}"/>
                </a:ext>
              </a:extLst>
            </p:cNvPr>
            <p:cNvSpPr txBox="1"/>
            <p:nvPr/>
          </p:nvSpPr>
          <p:spPr>
            <a:xfrm rot="16200000">
              <a:off x="143438" y="3649807"/>
              <a:ext cx="1863962" cy="44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4A1ED064-EBF2-A436-DD51-3A8E4AB6CC90}"/>
                </a:ext>
              </a:extLst>
            </p:cNvPr>
            <p:cNvGraphicFramePr/>
            <p:nvPr/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-630830" y="4580122"/>
                <a:ext cx="6363172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0830" y="4580122"/>
                <a:ext cx="6363172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45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48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4800"/>
                            <m:t> 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4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8E8BE8-E405-B160-CD22-E25703CBDFCD}"/>
                  </a:ext>
                </a:extLst>
              </p:cNvPr>
              <p:cNvSpPr txBox="1"/>
              <p:nvPr/>
            </p:nvSpPr>
            <p:spPr>
              <a:xfrm>
                <a:off x="3764332" y="1352376"/>
                <a:ext cx="4663334" cy="153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5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5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8E8BE8-E405-B160-CD22-E25703CBD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32" y="1352376"/>
                <a:ext cx="4663334" cy="1538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A0DAA-8E25-2903-4375-EA8B71429FDD}"/>
                  </a:ext>
                </a:extLst>
              </p:cNvPr>
              <p:cNvSpPr txBox="1"/>
              <p:nvPr/>
            </p:nvSpPr>
            <p:spPr>
              <a:xfrm>
                <a:off x="3764332" y="3308176"/>
                <a:ext cx="4663334" cy="87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n-US" sz="5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A0DAA-8E25-2903-4375-EA8B7142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32" y="3308176"/>
                <a:ext cx="4663334" cy="87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48A88FA-A78E-FA34-2B50-373EE8E56AA4}"/>
              </a:ext>
            </a:extLst>
          </p:cNvPr>
          <p:cNvSpPr txBox="1"/>
          <p:nvPr/>
        </p:nvSpPr>
        <p:spPr>
          <a:xfrm>
            <a:off x="1140994" y="4655634"/>
            <a:ext cx="10407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We can say that the </a:t>
            </a:r>
            <a:r>
              <a:rPr lang="en-US" sz="3000" b="1" dirty="0">
                <a:solidFill>
                  <a:srgbClr val="FF0000"/>
                </a:solidFill>
              </a:rPr>
              <a:t>price of fuel (X)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00B050"/>
                </a:solidFill>
              </a:rPr>
              <a:t>jeepney fare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(Y)</a:t>
            </a:r>
            <a:r>
              <a:rPr lang="en-US" sz="3000" dirty="0"/>
              <a:t> relationship accounts for </a:t>
            </a:r>
            <a:r>
              <a:rPr lang="en-US" sz="3000" b="1" dirty="0">
                <a:solidFill>
                  <a:srgbClr val="00B0F0"/>
                </a:solidFill>
              </a:rPr>
              <a:t>60% </a:t>
            </a:r>
            <a:r>
              <a:rPr lang="en-US" sz="3000" dirty="0"/>
              <a:t>of the variation 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54665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</a:t>
            </a:r>
            <a:r>
              <a:rPr lang="en-US" sz="2900" b="1">
                <a:solidFill>
                  <a:schemeClr val="tx1"/>
                </a:solidFill>
                <a:latin typeface="Calibri Body"/>
              </a:rPr>
              <a:t>Normal Equation?</a:t>
            </a:r>
            <a:endParaRPr lang="en-US" sz="2900" b="1" dirty="0">
              <a:solidFill>
                <a:schemeClr val="tx1"/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/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/>
              </a:solidFill>
              <a:latin typeface="Calibri Body"/>
            </a:endParaRPr>
          </a:p>
          <a:p>
            <a:pPr algn="l"/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 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sz="5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PH" sz="5400" b="1"/>
                          <m:t>Coefficient</m:t>
                        </m:r>
                        <m:r>
                          <m:rPr>
                            <m:nor/>
                          </m:rPr>
                          <a:rPr lang="en-PH" sz="5400" b="1"/>
                          <m:t> </m:t>
                        </m:r>
                        <m:r>
                          <m:rPr>
                            <m:nor/>
                          </m:rPr>
                          <a:rPr lang="en-PH" sz="5400" b="1"/>
                          <m:t>of</m:t>
                        </m:r>
                        <m:r>
                          <m:rPr>
                            <m:nor/>
                          </m:rPr>
                          <a:rPr lang="en-PH" sz="5400" b="1"/>
                          <m:t> </m:t>
                        </m:r>
                        <m:r>
                          <m:rPr>
                            <m:nor/>
                          </m:rPr>
                          <a:rPr lang="en-PH" sz="5400" b="1"/>
                          <m:t>Determination</m:t>
                        </m:r>
                        <m:r>
                          <m:rPr>
                            <m:nor/>
                          </m:rPr>
                          <a:rPr lang="en-PH" sz="5400"/>
                          <m:t> </m:t>
                        </m:r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PH" sz="5400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49153" b="-533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04504"/>
            <a:ext cx="10221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R-squared</a:t>
            </a:r>
            <a:r>
              <a:rPr lang="en-US" sz="3000" dirty="0"/>
              <a:t> is a statistical measure that tells you how well a regression model fits the data. </a:t>
            </a:r>
          </a:p>
          <a:p>
            <a:endParaRPr lang="en-US" sz="3000" dirty="0"/>
          </a:p>
          <a:p>
            <a:r>
              <a:rPr lang="en-US" sz="3000" dirty="0"/>
              <a:t>It tells you how well the model explains the variation in the data.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00877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54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5400"/>
                            <m:t> </m:t>
                          </m:r>
                          <m:r>
                            <a:rPr lang="en-US" sz="5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8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04504"/>
            <a:ext cx="1022123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R-squared</a:t>
            </a:r>
            <a:r>
              <a:rPr lang="en-US" sz="3000" dirty="0"/>
              <a:t> is measured on a scale from </a:t>
            </a:r>
            <a:r>
              <a:rPr lang="en-US" sz="3000" b="1" dirty="0">
                <a:solidFill>
                  <a:srgbClr val="00B0F0"/>
                </a:solidFill>
              </a:rPr>
              <a:t>0 to 1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A </a:t>
            </a:r>
            <a:r>
              <a:rPr lang="en-US" sz="3000" b="1" dirty="0">
                <a:solidFill>
                  <a:srgbClr val="FF0000"/>
                </a:solidFill>
              </a:rPr>
              <a:t>value of 0 </a:t>
            </a:r>
            <a:r>
              <a:rPr lang="en-US" sz="3000" dirty="0"/>
              <a:t>means that the model </a:t>
            </a:r>
            <a:r>
              <a:rPr lang="en-US" sz="3000" b="1" dirty="0">
                <a:solidFill>
                  <a:srgbClr val="FF0000"/>
                </a:solidFill>
              </a:rPr>
              <a:t>does not explain any of the variation in the data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A </a:t>
            </a:r>
            <a:r>
              <a:rPr lang="en-US" sz="3000" b="1" dirty="0">
                <a:solidFill>
                  <a:srgbClr val="00B050"/>
                </a:solidFill>
              </a:rPr>
              <a:t>value of 1 </a:t>
            </a:r>
            <a:r>
              <a:rPr lang="en-US" sz="3000" dirty="0"/>
              <a:t>means that the model </a:t>
            </a:r>
            <a:r>
              <a:rPr lang="en-US" sz="3000" b="1" dirty="0">
                <a:solidFill>
                  <a:srgbClr val="00B050"/>
                </a:solidFill>
              </a:rPr>
              <a:t>explains all of the variation in the data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95107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54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5400"/>
                            <m:t> </m:t>
                          </m:r>
                          <m:r>
                            <a:rPr lang="en-US" sz="5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8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A926EA-072D-CF68-CF09-1F24E244EAED}"/>
                  </a:ext>
                </a:extLst>
              </p:cNvPr>
              <p:cNvSpPr txBox="1"/>
              <p:nvPr/>
            </p:nvSpPr>
            <p:spPr>
              <a:xfrm>
                <a:off x="1637082" y="1232925"/>
                <a:ext cx="931049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𝑺𝒒𝒖𝒂𝒓𝒆𝒅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𝑬𝒓𝒓𝒐𝒓𝒔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𝑝𝑟𝑒𝑑𝑖𝑐𝑡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A926EA-072D-CF68-CF09-1F24E244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82" y="1232925"/>
                <a:ext cx="9310492" cy="1352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3D97C5-41EE-129A-A1CB-017D63C66666}"/>
                  </a:ext>
                </a:extLst>
              </p:cNvPr>
              <p:cNvSpPr txBox="1"/>
              <p:nvPr/>
            </p:nvSpPr>
            <p:spPr>
              <a:xfrm>
                <a:off x="459205" y="2919720"/>
                <a:ext cx="1075255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𝑺𝒒𝒖𝒂𝒓𝒆𝒅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3D97C5-41EE-129A-A1CB-017D63C66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2919720"/>
                <a:ext cx="10752552" cy="1352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590A3F-835F-B423-0514-48EE252ABBEC}"/>
                  </a:ext>
                </a:extLst>
              </p:cNvPr>
              <p:cNvSpPr txBox="1"/>
              <p:nvPr/>
            </p:nvSpPr>
            <p:spPr>
              <a:xfrm>
                <a:off x="3815132" y="4601428"/>
                <a:ext cx="4663334" cy="153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5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590A3F-835F-B423-0514-48EE252A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32" y="4601428"/>
                <a:ext cx="4663334" cy="1538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03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Error (SSE)</a:t>
            </a:r>
            <a:endParaRPr lang="en-PH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4313A-49C5-4EAC-FE6A-FFB5604578C3}"/>
              </a:ext>
            </a:extLst>
          </p:cNvPr>
          <p:cNvSpPr txBox="1"/>
          <p:nvPr/>
        </p:nvSpPr>
        <p:spPr>
          <a:xfrm>
            <a:off x="1034701" y="1519530"/>
            <a:ext cx="101225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SSE represents sum of squares error, also known as 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Body"/>
              </a:rPr>
              <a:t>residual sum of squares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. </a:t>
            </a:r>
          </a:p>
          <a:p>
            <a:pPr algn="l" fontAlgn="base"/>
            <a:endParaRPr lang="en-US" sz="3000" dirty="0">
              <a:solidFill>
                <a:srgbClr val="222222"/>
              </a:solidFill>
              <a:latin typeface="Calibri Body"/>
            </a:endParaRPr>
          </a:p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It is the difference between the </a:t>
            </a:r>
            <a:r>
              <a:rPr lang="en-US" sz="3000" b="1" i="0" dirty="0">
                <a:solidFill>
                  <a:srgbClr val="00B050"/>
                </a:solidFill>
                <a:effectLst/>
                <a:latin typeface="Calibri Body"/>
              </a:rPr>
              <a:t>observed value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 and the </a:t>
            </a:r>
            <a:r>
              <a:rPr lang="en-US" sz="3000" b="1" i="0" dirty="0">
                <a:solidFill>
                  <a:srgbClr val="FFC000"/>
                </a:solidFill>
                <a:effectLst/>
                <a:latin typeface="Calibri Body"/>
              </a:rPr>
              <a:t>predicted value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.</a:t>
            </a:r>
          </a:p>
          <a:p>
            <a:pPr algn="l" fontAlgn="base"/>
            <a:endParaRPr lang="en-US" sz="3000" b="0" i="0" dirty="0">
              <a:solidFill>
                <a:srgbClr val="222222"/>
              </a:solidFill>
              <a:effectLst/>
              <a:latin typeface="Calibri Body"/>
            </a:endParaRPr>
          </a:p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Usually, the lower the sum of squares error better model the regression. SSE is that part of the total variation which is not modeled by the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279791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Error (SSE)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BC90FD-8A70-4179-79EC-AAF359D02A19}"/>
                  </a:ext>
                </a:extLst>
              </p:cNvPr>
              <p:cNvSpPr txBox="1"/>
              <p:nvPr/>
            </p:nvSpPr>
            <p:spPr>
              <a:xfrm>
                <a:off x="3622893" y="1348684"/>
                <a:ext cx="494621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𝒑𝒓𝒆𝒅𝒊𝒄𝒕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BC90FD-8A70-4179-79EC-AAF359D02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93" y="1348684"/>
                <a:ext cx="4946212" cy="1352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DD4D8-7625-7880-5190-89B401047568}"/>
                  </a:ext>
                </a:extLst>
              </p:cNvPr>
              <p:cNvSpPr txBox="1"/>
              <p:nvPr/>
            </p:nvSpPr>
            <p:spPr>
              <a:xfrm>
                <a:off x="1727329" y="3002556"/>
                <a:ext cx="8756955" cy="2318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one of the values of the </a:t>
                </a:r>
                <a:r>
                  <a:rPr lang="en-US" sz="3000" b="1" dirty="0">
                    <a:solidFill>
                      <a:srgbClr val="00B050"/>
                    </a:solidFill>
                    <a:latin typeface="Calibri Body"/>
                  </a:rPr>
                  <a:t>dependent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one of the </a:t>
                </a:r>
                <a:r>
                  <a:rPr lang="en-US" sz="3000" b="1" dirty="0">
                    <a:solidFill>
                      <a:srgbClr val="FFC000"/>
                    </a:solidFill>
                    <a:latin typeface="Calibri Body"/>
                  </a:rPr>
                  <a:t>predicted values</a:t>
                </a:r>
              </a:p>
              <a:p>
                <a:endParaRPr lang="en-PH" sz="2600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DD4D8-7625-7880-5190-89B40104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329" y="3002556"/>
                <a:ext cx="8756955" cy="2318905"/>
              </a:xfrm>
              <a:prstGeom prst="rect">
                <a:avLst/>
              </a:prstGeom>
              <a:blipFill>
                <a:blip r:embed="rId5"/>
                <a:stretch>
                  <a:fillRect l="-1392" t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5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482336"/>
            <a:ext cx="11008894" cy="565154"/>
          </a:xfrm>
        </p:spPr>
        <p:txBody>
          <a:bodyPr>
            <a:noAutofit/>
          </a:bodyPr>
          <a:lstStyle/>
          <a:p>
            <a:r>
              <a:rPr lang="en-US" sz="5000" b="1" dirty="0"/>
              <a:t>Sum of Squared Errors (SSE)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/>
        </p:nvGraphicFramePr>
        <p:xfrm>
          <a:off x="110317" y="1345250"/>
          <a:ext cx="5622025" cy="2828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440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47420862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066683627"/>
                    </a:ext>
                  </a:extLst>
                </a:gridCol>
              </a:tblGrid>
              <a:tr h="94717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Predicted Jeepney Fare (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PH" sz="1500" b="1" baseline="-25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-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30000" dirty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PH" sz="1500" b="1" baseline="30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–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PH" sz="15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3.4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2610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0.04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B16BDF-4C6D-21C9-A7C2-8D49EB747A2F}"/>
              </a:ext>
            </a:extLst>
          </p:cNvPr>
          <p:cNvSpPr txBox="1"/>
          <p:nvPr/>
        </p:nvSpPr>
        <p:spPr>
          <a:xfrm>
            <a:off x="4360974" y="4240966"/>
            <a:ext cx="147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SSE</a:t>
            </a:r>
            <a:r>
              <a:rPr lang="en-PH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2.4</a:t>
            </a:r>
            <a:endParaRPr lang="en-PH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FC4993-01A0-C009-8F39-096079D3B4F7}"/>
              </a:ext>
            </a:extLst>
          </p:cNvPr>
          <p:cNvGrpSpPr/>
          <p:nvPr/>
        </p:nvGrpSpPr>
        <p:grpSpPr>
          <a:xfrm>
            <a:off x="6096000" y="1253340"/>
            <a:ext cx="6026417" cy="4743015"/>
            <a:chOff x="852061" y="1401319"/>
            <a:chExt cx="9442430" cy="56979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49A69E-8F02-F399-690B-6B3D8C0801AD}"/>
                </a:ext>
              </a:extLst>
            </p:cNvPr>
            <p:cNvSpPr txBox="1"/>
            <p:nvPr/>
          </p:nvSpPr>
          <p:spPr>
            <a:xfrm>
              <a:off x="4472677" y="6683725"/>
              <a:ext cx="1935144" cy="41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773A3-BD63-5CC3-6CD0-65918099A55B}"/>
                </a:ext>
              </a:extLst>
            </p:cNvPr>
            <p:cNvSpPr txBox="1"/>
            <p:nvPr/>
          </p:nvSpPr>
          <p:spPr>
            <a:xfrm rot="16200000">
              <a:off x="143438" y="3649807"/>
              <a:ext cx="1863962" cy="44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4A1ED064-EBF2-A436-DD51-3A8E4AB6CC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52297009"/>
                </p:ext>
              </p:extLst>
            </p:nvPr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60B189-A8A1-778C-3F8B-8E26C3C61F6E}"/>
                  </a:ext>
                </a:extLst>
              </p:cNvPr>
              <p:cNvSpPr txBox="1"/>
              <p:nvPr/>
            </p:nvSpPr>
            <p:spPr>
              <a:xfrm>
                <a:off x="552714" y="4809612"/>
                <a:ext cx="3467100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𝒑𝒓𝒆𝒅𝒊𝒄𝒕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60B189-A8A1-778C-3F8B-8E26C3C61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4" y="4809612"/>
                <a:ext cx="3467100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0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2914413" y="4198073"/>
                <a:ext cx="6363172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13" y="4198073"/>
                <a:ext cx="6363172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24313A-49C5-4EAC-FE6A-FFB5604578C3}"/>
              </a:ext>
            </a:extLst>
          </p:cNvPr>
          <p:cNvSpPr txBox="1"/>
          <p:nvPr/>
        </p:nvSpPr>
        <p:spPr>
          <a:xfrm>
            <a:off x="1034701" y="1557108"/>
            <a:ext cx="1012259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22222"/>
                </a:solidFill>
                <a:latin typeface="Calibri (Body)"/>
              </a:rPr>
              <a:t>SST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 represents the total sum of squares. It is the squared values of the dependent variable to the sample mean. </a:t>
            </a:r>
          </a:p>
          <a:p>
            <a:endParaRPr lang="en-US" sz="3000" dirty="0">
              <a:solidFill>
                <a:srgbClr val="222222"/>
              </a:solidFill>
              <a:latin typeface="Calibri (Body)"/>
            </a:endParaRPr>
          </a:p>
          <a:p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In other words, the total sum of squares measures 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(Body)"/>
              </a:rPr>
              <a:t>the variation in a sample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.</a:t>
            </a:r>
            <a:endParaRPr lang="en-PH" sz="3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5691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3236</TotalTime>
  <Words>524</Words>
  <Application>Microsoft Office PowerPoint</Application>
  <PresentationFormat>Widescreen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The Normal Equation</vt:lpstr>
      <vt:lpstr>Outline</vt:lpstr>
      <vt:lpstr>〖"Coefficient of Determination " (R〗^2)</vt:lpstr>
      <vt:lpstr>〖"Coefficient of Determination " (R〗^2 ")"</vt:lpstr>
      <vt:lpstr>〖"Coefficient of Determination " (R〗^2 ")"</vt:lpstr>
      <vt:lpstr>Sum of Squares Error (SSE)</vt:lpstr>
      <vt:lpstr>Sum of Squares Error (SSE)</vt:lpstr>
      <vt:lpstr>Sum of Squared Errors (SSE)</vt:lpstr>
      <vt:lpstr>Sum of Squares Total (SST)</vt:lpstr>
      <vt:lpstr>Sum of Squares Total (SST)</vt:lpstr>
      <vt:lpstr>Sum of Squares Total (SST)</vt:lpstr>
      <vt:lpstr>〖"Coefficient of Determination " (R〗^2 ")"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640</cp:revision>
  <dcterms:created xsi:type="dcterms:W3CDTF">2022-05-11T03:47:05Z</dcterms:created>
  <dcterms:modified xsi:type="dcterms:W3CDTF">2023-09-20T13:31:56Z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