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408" r:id="rId7"/>
    <p:sldId id="414" r:id="rId8"/>
    <p:sldId id="416" r:id="rId9"/>
    <p:sldId id="424" r:id="rId10"/>
    <p:sldId id="425" r:id="rId11"/>
    <p:sldId id="418" r:id="rId12"/>
    <p:sldId id="417" r:id="rId13"/>
    <p:sldId id="423" r:id="rId14"/>
    <p:sldId id="422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94170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Y-mean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0.19879</cdr:x>
      <cdr:y>0.33449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117602" y="1470810"/>
          <a:ext cx="0" cy="1163566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0.31861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2884829" y="869140"/>
          <a:ext cx="0" cy="531820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0.82403</cdr:x>
      <cdr:y>0.17755</cdr:y>
    </cdr:from>
    <cdr:to>
      <cdr:x>0.82403</cdr:x>
      <cdr:y>0.31283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4632728" y="780706"/>
          <a:ext cx="0" cy="59485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79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9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7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40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7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16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0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5000" b="1" dirty="0"/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5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0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4"/>
                <a:stretch>
                  <a:fillRect l="-133" r="-67" b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/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solidFill>
                      <a:srgbClr val="7030A0"/>
                    </a:solidFill>
                    <a:latin typeface="Calibri Body"/>
                  </a:rPr>
                  <a:t>mean of the dependent variables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blipFill>
                <a:blip r:embed="rId5"/>
                <a:stretch>
                  <a:fillRect l="-1397" t="-26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3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mean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34243" y="4201426"/>
            <a:ext cx="15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SST =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6.0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5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48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4800"/>
                            <m:t> 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4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/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/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8A88FA-A78E-FA34-2B50-373EE8E56AA4}"/>
              </a:ext>
            </a:extLst>
          </p:cNvPr>
          <p:cNvSpPr txBox="1"/>
          <p:nvPr/>
        </p:nvSpPr>
        <p:spPr>
          <a:xfrm>
            <a:off x="1140994" y="4655634"/>
            <a:ext cx="10407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We can say that the </a:t>
            </a:r>
            <a:r>
              <a:rPr lang="en-US" sz="3000" b="1" dirty="0">
                <a:solidFill>
                  <a:srgbClr val="FF0000"/>
                </a:solidFill>
              </a:rPr>
              <a:t>price of fuel (X)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50"/>
                </a:solidFill>
              </a:rPr>
              <a:t>jeepney fare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(Y)</a:t>
            </a:r>
            <a:r>
              <a:rPr lang="en-US" sz="3000" dirty="0"/>
              <a:t> relationship accounts for </a:t>
            </a:r>
            <a:r>
              <a:rPr lang="en-US" sz="3000" b="1" dirty="0">
                <a:solidFill>
                  <a:srgbClr val="00B0F0"/>
                </a:solidFill>
              </a:rPr>
              <a:t>60% </a:t>
            </a:r>
            <a:r>
              <a:rPr lang="en-US" sz="3000" dirty="0"/>
              <a:t>of the variation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46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r>
                  <a:rPr lang="en-US" sz="2900" b="1" dirty="0">
                    <a:latin typeface="Calibri Body"/>
                  </a:rPr>
                  <a:t>What is </a:t>
                </a:r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)</a:t>
                </a: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algn="l"/>
                <a:r>
                  <a:rPr lang="en-US" sz="2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Body"/>
                  </a:rPr>
                  <a:t> </a:t>
                </a:r>
              </a:p>
              <a:p>
                <a:pPr algn="l"/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  <a:blipFill>
                <a:blip r:embed="rId4"/>
                <a:stretch>
                  <a:fillRect l="-919" t="-28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5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PH" sz="5400" b="1"/>
                          <m:t>Coefficient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of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Determination</m:t>
                        </m:r>
                        <m:r>
                          <m:rPr>
                            <m:nor/>
                          </m:rPr>
                          <a:rPr lang="en-PH" sz="5400"/>
                          <m:t> 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4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49153" b="-533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a statistical measure that tells you how well a regression model fits the data. </a:t>
            </a:r>
          </a:p>
          <a:p>
            <a:endParaRPr lang="en-US" sz="3000" dirty="0"/>
          </a:p>
          <a:p>
            <a:r>
              <a:rPr lang="en-US" sz="3000" dirty="0"/>
              <a:t>It tells you how well the model explains the variation in the data.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measured on a scale from </a:t>
            </a:r>
            <a:r>
              <a:rPr lang="en-US" sz="3000" b="1" dirty="0">
                <a:solidFill>
                  <a:srgbClr val="00B0F0"/>
                </a:solidFill>
              </a:rPr>
              <a:t>0 to 1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value of 0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FF0000"/>
                </a:solidFill>
              </a:rPr>
              <a:t>does not explain any of the variation in the data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00B050"/>
                </a:solidFill>
              </a:rPr>
              <a:t>value of 1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00B050"/>
                </a:solidFill>
              </a:rPr>
              <a:t>explains all of the variation in the data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/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𝑬𝒓𝒓𝒐𝒓𝒔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/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/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19530"/>
            <a:ext cx="101225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SSE represents sum of squares error, also known as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</a:rPr>
              <a:t>residual sum of squares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 </a:t>
            </a:r>
          </a:p>
          <a:p>
            <a:pPr algn="l" fontAlgn="base"/>
            <a:endParaRPr lang="en-US" sz="3000" dirty="0">
              <a:solidFill>
                <a:srgbClr val="222222"/>
              </a:solidFill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It is the difference between the </a:t>
            </a:r>
            <a:r>
              <a:rPr lang="en-US" sz="3000" b="1" i="0" dirty="0">
                <a:solidFill>
                  <a:srgbClr val="00B050"/>
                </a:solidFill>
                <a:effectLst/>
                <a:latin typeface="Calibri Body"/>
              </a:rPr>
              <a:t>observed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 and the </a:t>
            </a:r>
            <a:r>
              <a:rPr lang="en-US" sz="3000" b="1" i="0" dirty="0">
                <a:solidFill>
                  <a:srgbClr val="FFC000"/>
                </a:solidFill>
                <a:effectLst/>
                <a:latin typeface="Calibri Body"/>
              </a:rPr>
              <a:t>predicted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</a:t>
            </a:r>
          </a:p>
          <a:p>
            <a:pPr algn="l" fontAlgn="base"/>
            <a:endParaRPr lang="en-US" sz="3000" b="0" i="0" dirty="0">
              <a:solidFill>
                <a:srgbClr val="222222"/>
              </a:solidFill>
              <a:effectLst/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Usually, the lower the sum of squares error better model the regression. SSE is that part of the total variation which is not modeled by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797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/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/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one of the </a:t>
                </a:r>
                <a:r>
                  <a:rPr lang="en-US" sz="3000" b="1" dirty="0">
                    <a:solidFill>
                      <a:srgbClr val="FFC000"/>
                    </a:solidFill>
                    <a:latin typeface="Calibri Body"/>
                  </a:rPr>
                  <a:t>predicted values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blipFill>
                <a:blip r:embed="rId5"/>
                <a:stretch>
                  <a:fillRect l="-1392" t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82336"/>
            <a:ext cx="11008894" cy="565154"/>
          </a:xfrm>
        </p:spPr>
        <p:txBody>
          <a:bodyPr>
            <a:noAutofit/>
          </a:bodyPr>
          <a:lstStyle/>
          <a:p>
            <a:r>
              <a:rPr lang="en-US" sz="5000" b="1" dirty="0"/>
              <a:t>Sum of Squared Errors (SSE)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60974" y="4240966"/>
            <a:ext cx="14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SSE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2.4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2297009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/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57108"/>
            <a:ext cx="1012259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22222"/>
                </a:solidFill>
                <a:latin typeface="Calibri (Body)"/>
              </a:rPr>
              <a:t>SST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 represents the total sum of squares. It is the squared values of the dependent variable to the sample mean. </a:t>
            </a:r>
          </a:p>
          <a:p>
            <a:endParaRPr lang="en-US" sz="3000" dirty="0">
              <a:solidFill>
                <a:srgbClr val="222222"/>
              </a:solidFill>
              <a:latin typeface="Calibri (Body)"/>
            </a:endParaRPr>
          </a:p>
          <a:p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In other words, the total sum of squares measures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the variation in a sample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.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691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3213</TotalTime>
  <Words>530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Coefficient of Determination (R^2)</vt:lpstr>
      <vt:lpstr>Outline</vt:lpstr>
      <vt:lpstr>〖"Coefficient of Determination " (R〗^2)</vt:lpstr>
      <vt:lpstr>〖"Coefficient of Determination " (R〗^2 ")"</vt:lpstr>
      <vt:lpstr>〖"Coefficient of Determination " (R〗^2 ")"</vt:lpstr>
      <vt:lpstr>Sum of Squares Error (SSE)</vt:lpstr>
      <vt:lpstr>Sum of Squares Error (SSE)</vt:lpstr>
      <vt:lpstr>Sum of Squared Errors (SSE)</vt:lpstr>
      <vt:lpstr>Sum of Squares Total (SST)</vt:lpstr>
      <vt:lpstr>Sum of Squares Total (SST)</vt:lpstr>
      <vt:lpstr>Sum of Squares Total (SST)</vt:lpstr>
      <vt:lpstr>〖"Coefficient of Determination " (R〗^2 ")"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637</cp:revision>
  <dcterms:created xsi:type="dcterms:W3CDTF">2022-05-11T03:47:05Z</dcterms:created>
  <dcterms:modified xsi:type="dcterms:W3CDTF">2023-09-17T15:54:00Z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