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ppt/ink/ink3.xml" ContentType="application/inkml+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7" r:id="rId5"/>
    <p:sldId id="272"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6" autoAdjust="0"/>
    <p:restoredTop sz="94131" autoAdjust="0"/>
  </p:normalViewPr>
  <p:slideViewPr>
    <p:cSldViewPr snapToGrid="0">
      <p:cViewPr varScale="1">
        <p:scale>
          <a:sx n="153" d="100"/>
          <a:sy n="153" d="100"/>
        </p:scale>
        <p:origin x="6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2T04:50:42.113"/>
    </inkml:context>
    <inkml:brush xml:id="br0">
      <inkml:brushProperty name="width" value="0.05292" units="cm"/>
      <inkml:brushProperty name="height" value="0.05292" units="cm"/>
      <inkml:brushProperty name="color" value="#FF0000"/>
    </inkml:brush>
  </inkml:definitions>
  <inkml:trace contextRef="#ctx0" brushRef="#br0">31327 12846 0,'0'-14'15,"-14"14"-15,-12 0 16,26-13 0,-13 13-16,13-13 15,-13 13-15,-1 0 16,14-27-16,-13 27 0,0-13 16,0 13-16,13-13 15,-27 13-15,14 0 16,13-13-16,-13 13 0,-1-14 15,1 14 1,0 0 0,13-13-16,-13 13 0,-14 0 15,27-13-15,-13 13 0,0 0 16,0 0-16,13-26 16,-14 26-16,1 0 0,0 0 15,-40 0 1,40 0-16,0 0 15,-1 0-15,1 0 0,0 0 16,-14 0-16,14 0 16,0 0-16,13 13 15,-13-13-15,0 13 16,-1-13-16,14 13 0,-13-13 16,13 13-16,-26-13 0,26 14 0,-14-14 15,14 13-15,-13-13 0,13 13 16,-13-13-16,13 27 0,0-14 15,0 0-15,0 0 16,0 1-16,0-1 16,0 0-16,0 13 15,0-12 1,0-1-16,0 0 16,13-13-16,-13 13 15,13-13-15,-13 14 16,27-14-16,-27 13 0,13-13 15,-13 26 1,13-26-16,-13 14 16,14-14-16,-1 0 15,-13 13-15,13-13 16,-13 13-16,13-13 16,14 13-16,-14-13 31,-13 13-31,13-13 15,0 0-15,1 0 16,-14 14-16,13-14 16,0 0-16,13 0 15,-12 0 1,-14 13 0,13-13-1,0 0-15,0 0 16,1 0-1,-1 0 1,0 0 0,14 0-16,-27-13 15,13 13-15,-13-14 16,13 14-16,-13-13 16,13 13-16,-13-13 15,13 13-15,-13-13 0,14 13 16,-14-13-1,13-14 1,13 27 0,-26-13 15,14 13-15,-14-13 15,13 13 16,-13-14-47,13 14 62,-13-13-46,13 13-16,1-13 31,-14 0-15,13 13-1,-13-27-15,26 27 16,-26-13 0,0 0 77</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2T04:47:48.233"/>
    </inkml:context>
    <inkml:brush xml:id="br0">
      <inkml:brushProperty name="width" value="0.05292" units="cm"/>
      <inkml:brushProperty name="height" value="0.05292" units="cm"/>
      <inkml:brushProperty name="color" value="#FF0000"/>
    </inkml:brush>
  </inkml:definitions>
  <inkml:trace contextRef="#ctx0" brushRef="#br0">21669 14274 0,'-13'0'125,"0"-13"-109,0 13 0,-1 0-1,1 0 1,0 0 0,0 0-16,0 0 15,-14 0 1,14 0-16,0 0 15,-1 0 1,1 0-16,0 0 16,0 0-1,-14 0 1,14 0 0,0 0-1,0 0 1,13 13-1,-14-13-15,1 0 32,13 14-32,-13-14 15,13 26-15,-27-26 16,27 13 0,-13-13-16,13 13 15,-13-13 1,13 14-1,-13-14 1,13 13 0,-14-13-1,14 13 1,0 0-16,-13-13 16,13 14-16,0 12 15,0-13 16,0 0-15,0 1 0,0-1-16,0 0 15,0 0-15,0 14 16,0-14 0,0 0-16,0 1 15,13-14 1,-13 13 15,14-13-15,-14 13-1,13-13 1,-13 13-16,13-13 16,-13 27-16,0-14 31,27-13-31,-14 0 15,-13 13-15,13-13 32,-13 13-32,13-13 15,-13 14 1,14-14 0,-1 0-1,-13 13-15,13-13 16,13 0-1,-12 13 1,-1-13 0,0 0-1,0 0 1,1 0 15,-1 0-15,13 0-1,-12 0 17,-1 0-17,0 0 1,0 0 15,0 0 0,1 0 1,-14-13-1,13 13-31,-13-13 31,26 13-31,-26-14 31,14 14-15,-14-13 0,13 13-16,-13-13 15,0-14 1,13 27-16,-13-13 16,0 0 15,13 13-31,-13-13 15,0 0 1,14 13-16,-14-14 16,0 1-1,13 13-15,-13-26 16,0 12 0,26 14-1,-26-13-15,0 0 16,0 0-16,13 13 15,-13-14-15,0 1 16,0-13 0,0 13-1,14 13-15,-14-14 16,0 1 15,0 0 0,0 0 16,0-1-15,0 1-17,-14-13 79,-12 26-32,26-13-30,-13 13-17,0 0 32,-1 0 16,14-14-16,-13 14-32,0 0 141</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2T04:49:48.204"/>
    </inkml:context>
    <inkml:brush xml:id="br0">
      <inkml:brushProperty name="width" value="0.05292" units="cm"/>
      <inkml:brushProperty name="height" value="0.05292" units="cm"/>
      <inkml:brushProperty name="color" value="#FF0000"/>
    </inkml:brush>
  </inkml:definitions>
  <inkml:trace contextRef="#ctx0" brushRef="#br0">30387 13097 0,'-13'0'32,"-13"0"-32,12 0 15,14 13-15,-13-13 0,13 13 0,-13-13 0,0 0 16,13 14-16,-13-14 0,-1 26 0,-12-26 0,26 13 0,-13-13 16,13 13-16,-14-13 0,14 14 0,-13-14 0,13 13 0,-13-13 15,13 13-15,-13 14 0,13-1 16,-14-26-16,14 13 0,0 1 0,0-1 0,0 0 15,0 0-15,0 0 0,0 14 16,0-14-16,0 0 0,14-13 16,-14 14-16,13-1 0,-13 0 15,13-13-15,0 13 0,1-13 0,-14 27 0,26-27 16,-26 13-16,13-13 0,1 13 0,-1-13 0,0 13 0,0-13 16,0 0-16,-13 14 0,27-14 0,-14 0 0,-13 13 0,13-13 0,1 0 0,-14 13 0,13-13 15,0 0-15,0 0 0,14 27 0,-14-27 0,0 0 0,-13 13 0,27-13 0,-14 0 16,172 26-1,-172-26-15,1 0 0,-1 0 0,0 0 16,14 0-16,-14 0 0,0 0 0,0 0 0,0 0 16,1 0-16,-1 0 0,13 0 0,-12 0 0,-1 0 0,0 0 15,0 0-15,0-13 0,1 13 16,-14-13-16,0-14 0,26 27 0,-26-13 16,0 0-16,0 0 0,0-1 15,0 1-15,0 0 0,0-13 16,0 12-16,0 1 15,0 0-15,0 0 16,0-1-16,0 1 16,-13 13-16,13-26 0,-13 12 15,13 1 1,-14 13-16,14-13 0,-13 13 0,0-13 16,0 13-1,13-13-15,-13 13 0,13-14 16,-27 14-16,27-26 15,-13 26-15,0 0 16,13-13 0,-14 13-16,1 0 0,0 0 0,13-14 15,-13 14-15,-14 0 0,14 0 0,13-13 0,-13 13 16,0 0-16,13-13 0,-14 13 0,1 0 0,0-13 16,-14 13-16,14 0 0,13-14 0,-13 14 15,0 0-15,13-13 0,-13 13 0,-1 0 16,14-26-16,-13 26 0,0 0 0,-14 0 15,14 0-15,13-13 0,-13 13 0,0 0 0,-1 0 16,1 0-16,0-14 0,-27 14 0,27 0 0,0 0 0,0-13 16,-1 13-16,1 0 0,-13 0 0,-1-13 0,14 13 0,0 0 15,0 0-15,-1 0 0,-12-13 0,13 13 0,-1 0 16,1 0-16,-13 0 16,12 0-16,1 0 0,-13 0 15,13 0-15,-1 0 16,1 0-1,0 0 1</inkml:trace>
  <inkml:trace contextRef="#ctx0" brushRef="#br0" timeOffset="20332.75">30282 14142 0</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2T04:49:27.708"/>
    </inkml:context>
    <inkml:brush xml:id="br0">
      <inkml:brushProperty name="width" value="0.05292" units="cm"/>
      <inkml:brushProperty name="height" value="0.05292" units="cm"/>
      <inkml:brushProperty name="color" value="#FF0000"/>
    </inkml:brush>
  </inkml:definitions>
  <inkml:trace contextRef="#ctx0" brushRef="#br0">30784 13203 0,'0'-27'31,"-26"27"-15,13 0 0,-1 0-16,1 0 15,0 0-15,13-13 0,-13 13 16,-1 0-16,-12 0 0,13 0 15,0 0-15,-1 0 0,14-13 0,-13 13 16,0 0-16,0 0 0,-1 0 0,-12 0 0,13 0 0,-27-13 16,27 13-16,0 0 15,-14 0-15,14 0 0,0 0 16,-1 0 0,1 0-1,0 0-15,0 0 16,-14 0-16,14 0 15,0 0-15,0 0 0,-1 0 0,1 0 16,0 0-16,0 0 0,-14 0 16,14 0-16,13 13 0,-13-13 0,-1 0 15,1 0-15,0 0 0,13 13 0,-13-13 0,-14 0 16,27 26-16,-13-26 0,0 0 16,13 14-16,-13-14 0,13 13 15,-14-13-15,1 13 16,0 0-16,-13 1 15,12-14-15,14 13 0,-13-13 16,13 26-16,-13-26 0,13 14 0,0-1 16,-13-13-16,13 13 15,0 0-15,-14-13 16,14 13-16,0 1 16,0-1-1,0 13-15,0-12 16,0-1-16,0 0 15,0 0-15,0 1 16,0-1-16,14 13 16,-14-13-16,13-13 0,-13 14 15,13-14-15,-13 13 16,13-13-16,-13 13 0,27-13 16,-27 13-16,13-13 0,0 0 15,-13 14-15,13-14 16,-13 26-16,14-26 0,-14 13 0,13-13 0,-13 13 15,13-13-15,14 14 0,-14-14 16,-13 13-16,13-13 0,-13 13 0,13-13 16,-13 13-16,13-13 0,1 0 15,-14 27-15,13-27 0,13 13 16,-12-13-16,-1 0 16,-13 13-16,13-13 15,0 0-15,1 0 16,-1 0-16,-13 14 0,13-14 15,13 0 1,-12 0 0,-1 0-16,0 0 15,0 0 1,1 0-16,-1 0 16,27 0-1,-27 0-15,-13-14 0,13 14 0,0 0 16,-13-13-16,13 13 0,1 0 15,-14-26-15,26 26 0,-26-14 0,13 14 16,-13-13-16,14 13 0,-14-13 16,13 13-16,-13-13 0,13 13 15,-13-14-15,13 14 0,-13-13 16,14 13 0,-14-26-16,13 13 15,-13-1 1,26 14-1,-26-13-15,13 13 0,-13-13 16,14 13-16,-14-13 16,0-1-16,13 14 15,-13-26-15,0 13 0,13 0 16,-13-1 0,13 1-16,-13 0 15,0 0-15,14 13 0,-14-27 16,0 14-16,26 13 0,-26-13 15,0-1-15,0 1 16,0 0 0,13 13-16,-13-13 15,0 0 1,0-14 0,14 27-16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17/09/2023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3718433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114754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2310051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3506799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592992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1631467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196330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249916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1645949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45133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4119309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209565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3769835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2091911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550337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17/09/2023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17/09/2023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17/09/2023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17/09/2023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17/09/2023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17/09/2023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17/09/2023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17/09/2023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17/09/2023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17/09/2023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17/09/2023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17/09/2023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customXml" Target="../ink/ink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customXml" Target="../ink/ink3.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customXml" Target="../ink/ink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b="1" dirty="0"/>
              <a:t>Feature Scaling</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normAutofit lnSpcReduction="10000"/>
          </a:bodyPr>
          <a:lstStyle/>
          <a:p>
            <a:pPr algn="l"/>
            <a:r>
              <a:rPr lang="en-PH" sz="2400" b="1" dirty="0"/>
              <a:t>Presented by:</a:t>
            </a:r>
          </a:p>
          <a:p>
            <a:pPr algn="l"/>
            <a:r>
              <a:rPr lang="en-PH" sz="2400" dirty="0"/>
              <a:t>Elizer Ponio Jr.</a:t>
            </a:r>
          </a:p>
          <a:p>
            <a:pPr algn="l"/>
            <a:r>
              <a:rPr lang="en-PH" sz="2400" dirty="0"/>
              <a:t>Department of Computer Science</a:t>
            </a:r>
          </a:p>
          <a:p>
            <a:pPr algn="l"/>
            <a:r>
              <a:rPr lang="en-PH" sz="2400" dirty="0"/>
              <a:t>College of Computing and Information Technologies</a:t>
            </a:r>
          </a:p>
          <a:p>
            <a:pPr algn="l"/>
            <a:endParaRPr lang="en-PH"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p:pic>
        <p:nvPicPr>
          <p:cNvPr id="4" name="Picture 3" descr="A graph of a normalized house&#10;&#10;Description automatically generated">
            <a:extLst>
              <a:ext uri="{FF2B5EF4-FFF2-40B4-BE49-F238E27FC236}">
                <a16:creationId xmlns:a16="http://schemas.microsoft.com/office/drawing/2014/main" id="{FD98F9E7-33D4-0ACF-1C9D-5F67C9092D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9455" y="1183942"/>
            <a:ext cx="6030215" cy="4522661"/>
          </a:xfrm>
          <a:prstGeom prst="rect">
            <a:avLst/>
          </a:prstGeom>
        </p:spPr>
      </p:pic>
      <p:sp>
        <p:nvSpPr>
          <p:cNvPr id="7" name="TextBox 6">
            <a:extLst>
              <a:ext uri="{FF2B5EF4-FFF2-40B4-BE49-F238E27FC236}">
                <a16:creationId xmlns:a16="http://schemas.microsoft.com/office/drawing/2014/main" id="{C6AE66BE-FE53-D25C-AD1B-11C466F95156}"/>
              </a:ext>
            </a:extLst>
          </p:cNvPr>
          <p:cNvSpPr txBox="1"/>
          <p:nvPr/>
        </p:nvSpPr>
        <p:spPr>
          <a:xfrm>
            <a:off x="483223" y="1744039"/>
            <a:ext cx="4702552" cy="3046988"/>
          </a:xfrm>
          <a:prstGeom prst="rect">
            <a:avLst/>
          </a:prstGeom>
          <a:noFill/>
        </p:spPr>
        <p:txBody>
          <a:bodyPr wrap="square" rtlCol="0">
            <a:spAutoFit/>
          </a:bodyPr>
          <a:lstStyle/>
          <a:p>
            <a:pPr algn="just"/>
            <a:r>
              <a:rPr lang="en-US" sz="2400" dirty="0"/>
              <a:t>Min-max normalization has one fairly significant downside: </a:t>
            </a:r>
            <a:r>
              <a:rPr lang="en-US" sz="2400" b="1" dirty="0">
                <a:solidFill>
                  <a:srgbClr val="FF0000"/>
                </a:solidFill>
              </a:rPr>
              <a:t>it does not handle outliers very well</a:t>
            </a:r>
            <a:r>
              <a:rPr lang="en-US" sz="2400" dirty="0"/>
              <a:t>. For example, if you have 99 values between 0 and 40, and one value is 100, then the 99 values will all be transformed to a value between 0 and 0.4. </a:t>
            </a:r>
          </a:p>
        </p:txBody>
      </p:sp>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16C8B1FD-0612-8DBC-91B6-13CB32A6CBAE}"/>
                  </a:ext>
                </a:extLst>
              </p14:cNvPr>
              <p14:cNvContentPartPr/>
              <p14:nvPr/>
            </p14:nvContentPartPr>
            <p14:xfrm>
              <a:off x="11053800" y="4562640"/>
              <a:ext cx="224280" cy="152640"/>
            </p14:xfrm>
          </p:contentPart>
        </mc:Choice>
        <mc:Fallback xmlns="">
          <p:pic>
            <p:nvPicPr>
              <p:cNvPr id="8" name="Ink 7">
                <a:extLst>
                  <a:ext uri="{FF2B5EF4-FFF2-40B4-BE49-F238E27FC236}">
                    <a16:creationId xmlns:a16="http://schemas.microsoft.com/office/drawing/2014/main" id="{16C8B1FD-0612-8DBC-91B6-13CB32A6CBAE}"/>
                  </a:ext>
                </a:extLst>
              </p:cNvPr>
              <p:cNvPicPr/>
              <p:nvPr/>
            </p:nvPicPr>
            <p:blipFill>
              <a:blip r:embed="rId6"/>
              <a:stretch>
                <a:fillRect/>
              </a:stretch>
            </p:blipFill>
            <p:spPr>
              <a:xfrm>
                <a:off x="11044440" y="4553280"/>
                <a:ext cx="243000" cy="171360"/>
              </a:xfrm>
              <a:prstGeom prst="rect">
                <a:avLst/>
              </a:prstGeom>
            </p:spPr>
          </p:pic>
        </mc:Fallback>
      </mc:AlternateContent>
    </p:spTree>
    <p:extLst>
      <p:ext uri="{BB962C8B-B14F-4D97-AF65-F5344CB8AC3E}">
        <p14:creationId xmlns:p14="http://schemas.microsoft.com/office/powerpoint/2010/main" val="344994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Z-Score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37851" y="1466697"/>
            <a:ext cx="11316295" cy="1077218"/>
          </a:xfrm>
          <a:prstGeom prst="rect">
            <a:avLst/>
          </a:prstGeom>
          <a:noFill/>
        </p:spPr>
        <p:txBody>
          <a:bodyPr wrap="square" rtlCol="0">
            <a:spAutoFit/>
          </a:bodyPr>
          <a:lstStyle/>
          <a:p>
            <a:pPr algn="just"/>
            <a:r>
              <a:rPr lang="en-US" sz="3200" b="0" i="0" dirty="0">
                <a:solidFill>
                  <a:srgbClr val="10162F"/>
                </a:solidFill>
                <a:effectLst/>
                <a:latin typeface="Apercu"/>
              </a:rPr>
              <a:t>Z-score normalization is a strategy of normalizing data that avoids the outlier issue. The formula for Z-score normalization is given by:</a:t>
            </a:r>
            <a:endParaRPr lang="en-US" sz="3000" b="1" dirty="0">
              <a:solidFill>
                <a:srgbClr val="00B05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AF35BA4-751C-4F50-0D8B-71BC5497DFB8}"/>
                  </a:ext>
                </a:extLst>
              </p:cNvPr>
              <p:cNvSpPr txBox="1"/>
              <p:nvPr/>
            </p:nvSpPr>
            <p:spPr>
              <a:xfrm>
                <a:off x="2963968" y="3158705"/>
                <a:ext cx="6264060" cy="11553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00B050"/>
                          </a:solidFill>
                          <a:latin typeface="Cambria Math" panose="02040503050406030204" pitchFamily="18" charset="0"/>
                          <a:ea typeface="Cambria Math" panose="02040503050406030204" pitchFamily="18" charset="0"/>
                        </a:rPr>
                        <m:t>𝒁</m:t>
                      </m:r>
                      <m:r>
                        <a:rPr lang="en-US" sz="4000" b="1" i="1" smtClean="0">
                          <a:solidFill>
                            <a:schemeClr val="tx1"/>
                          </a:solidFill>
                          <a:latin typeface="Cambria Math" panose="02040503050406030204" pitchFamily="18" charset="0"/>
                          <a:ea typeface="Cambria Math" panose="02040503050406030204" pitchFamily="18" charset="0"/>
                        </a:rPr>
                        <m:t>=</m:t>
                      </m:r>
                      <m:r>
                        <a:rPr lang="en-US" sz="4000" b="1" i="1" smtClean="0">
                          <a:solidFill>
                            <a:srgbClr val="0070C0"/>
                          </a:solidFill>
                          <a:latin typeface="Cambria Math" panose="02040503050406030204" pitchFamily="18" charset="0"/>
                          <a:ea typeface="Cambria Math" panose="02040503050406030204" pitchFamily="18" charset="0"/>
                        </a:rPr>
                        <m:t> </m:t>
                      </m:r>
                      <m:f>
                        <m:fPr>
                          <m:ctrlPr>
                            <a:rPr lang="en-PH" sz="4000" b="1" i="1" smtClean="0">
                              <a:solidFill>
                                <a:schemeClr val="tx1"/>
                              </a:solidFill>
                              <a:latin typeface="Cambria Math" panose="02040503050406030204" pitchFamily="18" charset="0"/>
                              <a:ea typeface="Cambria Math" panose="02040503050406030204" pitchFamily="18" charset="0"/>
                            </a:rPr>
                          </m:ctrlPr>
                        </m:fPr>
                        <m:num>
                          <m:r>
                            <m:rPr>
                              <m:nor/>
                            </m:rPr>
                            <a:rPr lang="en-US" sz="4000" b="1" smtClean="0">
                              <a:solidFill>
                                <a:schemeClr val="tx1"/>
                              </a:solidFill>
                              <a:latin typeface="Cambria Math" panose="02040503050406030204" pitchFamily="18" charset="0"/>
                              <a:ea typeface="Cambria Math" panose="02040503050406030204" pitchFamily="18" charset="0"/>
                            </a:rPr>
                            <m:t>x</m:t>
                          </m:r>
                          <m:r>
                            <m:rPr>
                              <m:nor/>
                            </m:rPr>
                            <a:rPr lang="en-US" sz="4000" b="1" i="1"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chemeClr val="tx1"/>
                              </a:solidFill>
                              <a:latin typeface="Cambria Math" panose="02040503050406030204" pitchFamily="18" charset="0"/>
                              <a:ea typeface="Cambria Math" panose="02040503050406030204" pitchFamily="18" charset="0"/>
                            </a:rPr>
                            <m:t>− </m:t>
                          </m:r>
                          <m:r>
                            <a:rPr lang="en-US" sz="4000" b="1" i="1" dirty="0" smtClean="0">
                              <a:solidFill>
                                <a:srgbClr val="00B0F0"/>
                              </a:solidFill>
                              <a:latin typeface="Cambria Math" panose="02040503050406030204" pitchFamily="18" charset="0"/>
                              <a:ea typeface="Cambria Math" panose="02040503050406030204" pitchFamily="18" charset="0"/>
                            </a:rPr>
                            <m:t>𝒎𝒆𝒂𝒏</m:t>
                          </m:r>
                        </m:num>
                        <m:den>
                          <m:r>
                            <m:rPr>
                              <m:nor/>
                            </m:rPr>
                            <a:rPr lang="en-US" sz="4000" b="1" dirty="0" smtClean="0">
                              <a:solidFill>
                                <a:srgbClr val="FF0000"/>
                              </a:solidFill>
                              <a:latin typeface="Cambria Math" panose="02040503050406030204" pitchFamily="18" charset="0"/>
                              <a:ea typeface="Cambria Math" panose="02040503050406030204" pitchFamily="18" charset="0"/>
                            </a:rPr>
                            <m:t>sd</m:t>
                          </m:r>
                          <m:r>
                            <m:rPr>
                              <m:nor/>
                            </m:rPr>
                            <a:rPr lang="en-US" sz="4000" b="1" i="1" dirty="0" smtClean="0">
                              <a:solidFill>
                                <a:srgbClr val="FF0000"/>
                              </a:solidFill>
                              <a:latin typeface="Cambria Math" panose="02040503050406030204" pitchFamily="18" charset="0"/>
                              <a:ea typeface="Cambria Math" panose="02040503050406030204" pitchFamily="18" charset="0"/>
                            </a:rPr>
                            <m:t> </m:t>
                          </m:r>
                        </m:den>
                      </m:f>
                    </m:oMath>
                  </m:oMathPara>
                </a14:m>
                <a:endParaRPr lang="en-PH" sz="4000" b="1" dirty="0">
                  <a:solidFill>
                    <a:srgbClr val="0070C0"/>
                  </a:solidFill>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AF35BA4-751C-4F50-0D8B-71BC5497DFB8}"/>
                  </a:ext>
                </a:extLst>
              </p:cNvPr>
              <p:cNvSpPr txBox="1">
                <a:spLocks noRot="1" noChangeAspect="1" noMove="1" noResize="1" noEditPoints="1" noAdjustHandles="1" noChangeArrowheads="1" noChangeShapeType="1" noTextEdit="1"/>
              </p:cNvSpPr>
              <p:nvPr/>
            </p:nvSpPr>
            <p:spPr>
              <a:xfrm>
                <a:off x="2963968" y="3158705"/>
                <a:ext cx="6264060" cy="1155381"/>
              </a:xfrm>
              <a:prstGeom prst="rect">
                <a:avLst/>
              </a:prstGeom>
              <a:blipFill>
                <a:blip r:embed="rId4"/>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48571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Z-Score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AF35BA4-751C-4F50-0D8B-71BC5497DFB8}"/>
                  </a:ext>
                </a:extLst>
              </p:cNvPr>
              <p:cNvSpPr txBox="1"/>
              <p:nvPr/>
            </p:nvSpPr>
            <p:spPr>
              <a:xfrm>
                <a:off x="2779733" y="1483444"/>
                <a:ext cx="6264060" cy="11553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00B050"/>
                          </a:solidFill>
                          <a:latin typeface="Cambria Math" panose="02040503050406030204" pitchFamily="18" charset="0"/>
                          <a:ea typeface="Cambria Math" panose="02040503050406030204" pitchFamily="18" charset="0"/>
                        </a:rPr>
                        <m:t>𝒁</m:t>
                      </m:r>
                      <m:r>
                        <a:rPr lang="en-US" sz="4000" b="1" i="1" smtClean="0">
                          <a:solidFill>
                            <a:schemeClr val="tx1"/>
                          </a:solidFill>
                          <a:latin typeface="Cambria Math" panose="02040503050406030204" pitchFamily="18" charset="0"/>
                          <a:ea typeface="Cambria Math" panose="02040503050406030204" pitchFamily="18" charset="0"/>
                        </a:rPr>
                        <m:t>=</m:t>
                      </m:r>
                      <m:r>
                        <a:rPr lang="en-US" sz="4000" b="1" i="1" smtClean="0">
                          <a:solidFill>
                            <a:srgbClr val="0070C0"/>
                          </a:solidFill>
                          <a:latin typeface="Cambria Math" panose="02040503050406030204" pitchFamily="18" charset="0"/>
                          <a:ea typeface="Cambria Math" panose="02040503050406030204" pitchFamily="18" charset="0"/>
                        </a:rPr>
                        <m:t> </m:t>
                      </m:r>
                      <m:f>
                        <m:fPr>
                          <m:ctrlPr>
                            <a:rPr lang="en-PH" sz="4000" b="1" i="1" smtClean="0">
                              <a:solidFill>
                                <a:schemeClr val="tx1"/>
                              </a:solidFill>
                              <a:latin typeface="Cambria Math" panose="02040503050406030204" pitchFamily="18" charset="0"/>
                              <a:ea typeface="Cambria Math" panose="02040503050406030204" pitchFamily="18" charset="0"/>
                            </a:rPr>
                          </m:ctrlPr>
                        </m:fPr>
                        <m:num>
                          <m:r>
                            <m:rPr>
                              <m:nor/>
                            </m:rPr>
                            <a:rPr lang="en-US" sz="4000" b="1" smtClean="0">
                              <a:solidFill>
                                <a:schemeClr val="tx1"/>
                              </a:solidFill>
                              <a:latin typeface="Cambria Math" panose="02040503050406030204" pitchFamily="18" charset="0"/>
                              <a:ea typeface="Cambria Math" panose="02040503050406030204" pitchFamily="18" charset="0"/>
                            </a:rPr>
                            <m:t>x</m:t>
                          </m:r>
                          <m:r>
                            <m:rPr>
                              <m:nor/>
                            </m:rPr>
                            <a:rPr lang="en-US" sz="4000" b="1" i="1"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chemeClr val="tx1"/>
                              </a:solidFill>
                              <a:latin typeface="Cambria Math" panose="02040503050406030204" pitchFamily="18" charset="0"/>
                              <a:ea typeface="Cambria Math" panose="02040503050406030204" pitchFamily="18" charset="0"/>
                            </a:rPr>
                            <m:t>− </m:t>
                          </m:r>
                          <m:r>
                            <a:rPr lang="en-US" sz="4000" b="1" i="1" dirty="0" smtClean="0">
                              <a:solidFill>
                                <a:srgbClr val="00B0F0"/>
                              </a:solidFill>
                              <a:latin typeface="Cambria Math" panose="02040503050406030204" pitchFamily="18" charset="0"/>
                              <a:ea typeface="Cambria Math" panose="02040503050406030204" pitchFamily="18" charset="0"/>
                            </a:rPr>
                            <m:t>𝒎𝒆𝒂𝒏</m:t>
                          </m:r>
                        </m:num>
                        <m:den>
                          <m:r>
                            <m:rPr>
                              <m:nor/>
                            </m:rPr>
                            <a:rPr lang="en-US" sz="4000" b="1" dirty="0" smtClean="0">
                              <a:solidFill>
                                <a:srgbClr val="FF0000"/>
                              </a:solidFill>
                              <a:latin typeface="Cambria Math" panose="02040503050406030204" pitchFamily="18" charset="0"/>
                              <a:ea typeface="Cambria Math" panose="02040503050406030204" pitchFamily="18" charset="0"/>
                            </a:rPr>
                            <m:t>sd</m:t>
                          </m:r>
                          <m:r>
                            <m:rPr>
                              <m:nor/>
                            </m:rPr>
                            <a:rPr lang="en-US" sz="4000" b="1" i="1" dirty="0" smtClean="0">
                              <a:solidFill>
                                <a:srgbClr val="FF0000"/>
                              </a:solidFill>
                              <a:latin typeface="Cambria Math" panose="02040503050406030204" pitchFamily="18" charset="0"/>
                              <a:ea typeface="Cambria Math" panose="02040503050406030204" pitchFamily="18" charset="0"/>
                            </a:rPr>
                            <m:t> </m:t>
                          </m:r>
                        </m:den>
                      </m:f>
                    </m:oMath>
                  </m:oMathPara>
                </a14:m>
                <a:endParaRPr lang="en-PH" sz="4000" b="1" dirty="0">
                  <a:solidFill>
                    <a:srgbClr val="0070C0"/>
                  </a:solidFill>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AF35BA4-751C-4F50-0D8B-71BC5497DFB8}"/>
                  </a:ext>
                </a:extLst>
              </p:cNvPr>
              <p:cNvSpPr txBox="1">
                <a:spLocks noRot="1" noChangeAspect="1" noMove="1" noResize="1" noEditPoints="1" noAdjustHandles="1" noChangeArrowheads="1" noChangeShapeType="1" noTextEdit="1"/>
              </p:cNvSpPr>
              <p:nvPr/>
            </p:nvSpPr>
            <p:spPr>
              <a:xfrm>
                <a:off x="2779733" y="1483444"/>
                <a:ext cx="6264060" cy="1155381"/>
              </a:xfrm>
              <a:prstGeom prst="rect">
                <a:avLst/>
              </a:prstGeom>
              <a:blipFill>
                <a:blip r:embed="rId4"/>
                <a:stretch>
                  <a:fillRect/>
                </a:stretch>
              </a:blipFill>
            </p:spPr>
            <p:txBody>
              <a:bodyPr/>
              <a:lstStyle/>
              <a:p>
                <a:r>
                  <a:rPr lang="en-PH">
                    <a:noFill/>
                  </a:rPr>
                  <a:t> </a:t>
                </a:r>
              </a:p>
            </p:txBody>
          </p:sp>
        </mc:Fallback>
      </mc:AlternateContent>
      <p:sp>
        <p:nvSpPr>
          <p:cNvPr id="3" name="TextBox 2">
            <a:extLst>
              <a:ext uri="{FF2B5EF4-FFF2-40B4-BE49-F238E27FC236}">
                <a16:creationId xmlns:a16="http://schemas.microsoft.com/office/drawing/2014/main" id="{2977ADF6-BC9B-4AC0-60B8-06352577B4F4}"/>
              </a:ext>
            </a:extLst>
          </p:cNvPr>
          <p:cNvSpPr txBox="1"/>
          <p:nvPr/>
        </p:nvSpPr>
        <p:spPr>
          <a:xfrm>
            <a:off x="1300619" y="2793051"/>
            <a:ext cx="10223326" cy="3046988"/>
          </a:xfrm>
          <a:prstGeom prst="rect">
            <a:avLst/>
          </a:prstGeom>
          <a:noFill/>
        </p:spPr>
        <p:txBody>
          <a:bodyPr wrap="square">
            <a:spAutoFit/>
          </a:bodyPr>
          <a:lstStyle/>
          <a:p>
            <a:r>
              <a:rPr lang="en-US" sz="2400" b="1" dirty="0">
                <a:latin typeface="Cambria Math" panose="02040503050406030204" pitchFamily="18" charset="0"/>
                <a:ea typeface="Cambria Math" panose="02040503050406030204" pitchFamily="18" charset="0"/>
              </a:rPr>
              <a:t>where:</a:t>
            </a:r>
            <a:endParaRPr lang="en-US" sz="2400" dirty="0">
              <a:latin typeface="Cambria Math" panose="02040503050406030204" pitchFamily="18" charset="0"/>
              <a:ea typeface="Cambria Math" panose="02040503050406030204" pitchFamily="18" charset="0"/>
            </a:endParaRPr>
          </a:p>
          <a:p>
            <a:r>
              <a:rPr lang="en-US" sz="2400" b="1" dirty="0">
                <a:solidFill>
                  <a:srgbClr val="00B050"/>
                </a:solidFill>
                <a:latin typeface="Cambria Math" panose="02040503050406030204" pitchFamily="18" charset="0"/>
                <a:ea typeface="Cambria Math" panose="02040503050406030204" pitchFamily="18" charset="0"/>
              </a:rPr>
              <a:t>Z</a:t>
            </a:r>
            <a:r>
              <a:rPr lang="en-US" sz="2400" dirty="0">
                <a:latin typeface="Cambria Math" panose="02040503050406030204" pitchFamily="18" charset="0"/>
                <a:ea typeface="Cambria Math" panose="02040503050406030204" pitchFamily="18" charset="0"/>
              </a:rPr>
              <a:t>  is the normalized form of  </a:t>
            </a:r>
            <a:r>
              <a:rPr lang="en-US" sz="2400" b="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 </a:t>
            </a:r>
          </a:p>
          <a:p>
            <a:br>
              <a:rPr lang="en-US" sz="2400" dirty="0">
                <a:latin typeface="Cambria Math" panose="02040503050406030204" pitchFamily="18" charset="0"/>
                <a:ea typeface="Cambria Math" panose="02040503050406030204" pitchFamily="18" charset="0"/>
              </a:rPr>
            </a:br>
            <a:r>
              <a:rPr lang="en-US" sz="2400" b="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  is the feature vector from the original data set</a:t>
            </a:r>
          </a:p>
          <a:p>
            <a:br>
              <a:rPr lang="en-US" sz="2400" dirty="0">
                <a:latin typeface="Cambria Math" panose="02040503050406030204" pitchFamily="18" charset="0"/>
                <a:ea typeface="Cambria Math" panose="02040503050406030204" pitchFamily="18" charset="0"/>
              </a:rPr>
            </a:br>
            <a:r>
              <a:rPr lang="en-US" sz="2400" b="1" dirty="0">
                <a:solidFill>
                  <a:srgbClr val="00B0F0"/>
                </a:solidFill>
                <a:latin typeface="Cambria Math" panose="02040503050406030204" pitchFamily="18" charset="0"/>
                <a:ea typeface="Cambria Math" panose="02040503050406030204" pitchFamily="18" charset="0"/>
              </a:rPr>
              <a:t>mean</a:t>
            </a:r>
            <a:r>
              <a:rPr lang="en-US" sz="2400" dirty="0">
                <a:latin typeface="Cambria Math" panose="02040503050406030204" pitchFamily="18" charset="0"/>
                <a:ea typeface="Cambria Math" panose="02040503050406030204" pitchFamily="18" charset="0"/>
              </a:rPr>
              <a:t>  is the mean of the feature vector </a:t>
            </a:r>
            <a:r>
              <a:rPr lang="en-US" sz="2400" b="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 </a:t>
            </a:r>
          </a:p>
          <a:p>
            <a:br>
              <a:rPr lang="en-US" sz="2400" dirty="0">
                <a:latin typeface="Cambria Math" panose="02040503050406030204" pitchFamily="18" charset="0"/>
                <a:ea typeface="Cambria Math" panose="02040503050406030204" pitchFamily="18" charset="0"/>
              </a:rPr>
            </a:br>
            <a:r>
              <a:rPr lang="en-US" sz="2400" b="1" dirty="0" err="1">
                <a:solidFill>
                  <a:srgbClr val="FF0000"/>
                </a:solidFill>
                <a:latin typeface="Cambria Math" panose="02040503050406030204" pitchFamily="18" charset="0"/>
                <a:ea typeface="Cambria Math" panose="02040503050406030204" pitchFamily="18" charset="0"/>
              </a:rPr>
              <a:t>sd</a:t>
            </a:r>
            <a:r>
              <a:rPr lang="en-US" sz="2400" dirty="0">
                <a:latin typeface="Cambria Math" panose="02040503050406030204" pitchFamily="18" charset="0"/>
                <a:ea typeface="Cambria Math" panose="02040503050406030204" pitchFamily="18" charset="0"/>
              </a:rPr>
              <a:t>  is the standard deviation of  </a:t>
            </a:r>
            <a:r>
              <a:rPr lang="en-US" sz="2400" b="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777786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Z-Score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p:sp>
        <p:nvSpPr>
          <p:cNvPr id="7" name="TextBox 6">
            <a:extLst>
              <a:ext uri="{FF2B5EF4-FFF2-40B4-BE49-F238E27FC236}">
                <a16:creationId xmlns:a16="http://schemas.microsoft.com/office/drawing/2014/main" id="{C6AE66BE-FE53-D25C-AD1B-11C466F95156}"/>
              </a:ext>
            </a:extLst>
          </p:cNvPr>
          <p:cNvSpPr txBox="1"/>
          <p:nvPr/>
        </p:nvSpPr>
        <p:spPr>
          <a:xfrm>
            <a:off x="426856" y="1905506"/>
            <a:ext cx="4702552" cy="3046988"/>
          </a:xfrm>
          <a:prstGeom prst="rect">
            <a:avLst/>
          </a:prstGeom>
          <a:noFill/>
        </p:spPr>
        <p:txBody>
          <a:bodyPr wrap="square" rtlCol="0">
            <a:spAutoFit/>
          </a:bodyPr>
          <a:lstStyle/>
          <a:p>
            <a:pPr algn="just"/>
            <a:r>
              <a:rPr lang="en-US" sz="2400" b="0" i="0" dirty="0">
                <a:solidFill>
                  <a:srgbClr val="10162F"/>
                </a:solidFill>
                <a:effectLst/>
                <a:latin typeface="Apercu"/>
              </a:rPr>
              <a:t>While the data still </a:t>
            </a:r>
            <a:r>
              <a:rPr lang="en-US" sz="2400" b="0" i="1" dirty="0">
                <a:solidFill>
                  <a:srgbClr val="10162F"/>
                </a:solidFill>
                <a:effectLst/>
                <a:latin typeface="Apercu"/>
              </a:rPr>
              <a:t>looks</a:t>
            </a:r>
            <a:r>
              <a:rPr lang="en-US" sz="2400" b="0" i="0" dirty="0">
                <a:solidFill>
                  <a:srgbClr val="10162F"/>
                </a:solidFill>
                <a:effectLst/>
                <a:latin typeface="Apercu"/>
              </a:rPr>
              <a:t> squished, notice that the points are now on roughly the same scale for both features — almost all points are between -2 and 2 on both the x-axis and y-axis. The only potential downside is that the features aren’t on the </a:t>
            </a:r>
            <a:r>
              <a:rPr lang="en-US" sz="2400" b="0" i="1" dirty="0">
                <a:solidFill>
                  <a:srgbClr val="10162F"/>
                </a:solidFill>
                <a:effectLst/>
                <a:latin typeface="Apercu"/>
              </a:rPr>
              <a:t>exact</a:t>
            </a:r>
            <a:r>
              <a:rPr lang="en-US" sz="2400" b="0" i="0" dirty="0">
                <a:solidFill>
                  <a:srgbClr val="10162F"/>
                </a:solidFill>
                <a:effectLst/>
                <a:latin typeface="Apercu"/>
              </a:rPr>
              <a:t> same scale.</a:t>
            </a:r>
            <a:endParaRPr lang="en-US" sz="2400" dirty="0"/>
          </a:p>
        </p:txBody>
      </p:sp>
      <p:pic>
        <p:nvPicPr>
          <p:cNvPr id="3" name="Picture 2" descr="A graph of numbers and a number of houses&#10;&#10;Description automatically generated with medium confidence">
            <a:extLst>
              <a:ext uri="{FF2B5EF4-FFF2-40B4-BE49-F238E27FC236}">
                <a16:creationId xmlns:a16="http://schemas.microsoft.com/office/drawing/2014/main" id="{88B62630-1DDC-7E50-2228-17AB9FA4E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603" y="1381195"/>
            <a:ext cx="6015120" cy="4511340"/>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B7F9C44-C963-36E3-5039-3B2EF2303F9A}"/>
                  </a:ext>
                </a:extLst>
              </p14:cNvPr>
              <p14:cNvContentPartPr/>
              <p14:nvPr/>
            </p14:nvContentPartPr>
            <p14:xfrm>
              <a:off x="7653240" y="5133960"/>
              <a:ext cx="195840" cy="167040"/>
            </p14:xfrm>
          </p:contentPart>
        </mc:Choice>
        <mc:Fallback xmlns="">
          <p:pic>
            <p:nvPicPr>
              <p:cNvPr id="6" name="Ink 5">
                <a:extLst>
                  <a:ext uri="{FF2B5EF4-FFF2-40B4-BE49-F238E27FC236}">
                    <a16:creationId xmlns:a16="http://schemas.microsoft.com/office/drawing/2014/main" id="{0B7F9C44-C963-36E3-5039-3B2EF2303F9A}"/>
                  </a:ext>
                </a:extLst>
              </p:cNvPr>
              <p:cNvPicPr/>
              <p:nvPr/>
            </p:nvPicPr>
            <p:blipFill>
              <a:blip r:embed="rId6"/>
              <a:stretch>
                <a:fillRect/>
              </a:stretch>
            </p:blipFill>
            <p:spPr>
              <a:xfrm>
                <a:off x="7643880" y="5124600"/>
                <a:ext cx="2145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12F7918D-CAD3-C99A-DDEB-CDE327E5B495}"/>
                  </a:ext>
                </a:extLst>
              </p14:cNvPr>
              <p14:cNvContentPartPr/>
              <p14:nvPr/>
            </p14:nvContentPartPr>
            <p14:xfrm>
              <a:off x="10825200" y="4710240"/>
              <a:ext cx="338400" cy="381240"/>
            </p14:xfrm>
          </p:contentPart>
        </mc:Choice>
        <mc:Fallback xmlns="">
          <p:pic>
            <p:nvPicPr>
              <p:cNvPr id="8" name="Ink 7">
                <a:extLst>
                  <a:ext uri="{FF2B5EF4-FFF2-40B4-BE49-F238E27FC236}">
                    <a16:creationId xmlns:a16="http://schemas.microsoft.com/office/drawing/2014/main" id="{12F7918D-CAD3-C99A-DDEB-CDE327E5B495}"/>
                  </a:ext>
                </a:extLst>
              </p:cNvPr>
              <p:cNvPicPr/>
              <p:nvPr/>
            </p:nvPicPr>
            <p:blipFill>
              <a:blip r:embed="rId8"/>
              <a:stretch>
                <a:fillRect/>
              </a:stretch>
            </p:blipFill>
            <p:spPr>
              <a:xfrm>
                <a:off x="10815840" y="4700880"/>
                <a:ext cx="357120" cy="399960"/>
              </a:xfrm>
              <a:prstGeom prst="rect">
                <a:avLst/>
              </a:prstGeom>
            </p:spPr>
          </p:pic>
        </mc:Fallback>
      </mc:AlternateContent>
    </p:spTree>
    <p:extLst>
      <p:ext uri="{BB962C8B-B14F-4D97-AF65-F5344CB8AC3E}">
        <p14:creationId xmlns:p14="http://schemas.microsoft.com/office/powerpoint/2010/main" val="149598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p:sp>
        <p:nvSpPr>
          <p:cNvPr id="7" name="TextBox 6">
            <a:extLst>
              <a:ext uri="{FF2B5EF4-FFF2-40B4-BE49-F238E27FC236}">
                <a16:creationId xmlns:a16="http://schemas.microsoft.com/office/drawing/2014/main" id="{C6AE66BE-FE53-D25C-AD1B-11C466F95156}"/>
              </a:ext>
            </a:extLst>
          </p:cNvPr>
          <p:cNvSpPr txBox="1"/>
          <p:nvPr/>
        </p:nvSpPr>
        <p:spPr>
          <a:xfrm>
            <a:off x="470697" y="1584249"/>
            <a:ext cx="4702552" cy="4154984"/>
          </a:xfrm>
          <a:prstGeom prst="rect">
            <a:avLst/>
          </a:prstGeom>
          <a:noFill/>
        </p:spPr>
        <p:txBody>
          <a:bodyPr wrap="square" rtlCol="0">
            <a:spAutoFit/>
          </a:bodyPr>
          <a:lstStyle/>
          <a:p>
            <a:pPr algn="just"/>
            <a:r>
              <a:rPr lang="en-US" sz="2400" b="0" i="0" dirty="0">
                <a:solidFill>
                  <a:srgbClr val="10162F"/>
                </a:solidFill>
                <a:effectLst/>
                <a:latin typeface="Apercu"/>
              </a:rPr>
              <a:t>With </a:t>
            </a:r>
            <a:r>
              <a:rPr lang="en-US" sz="2400" b="1" i="0" dirty="0">
                <a:solidFill>
                  <a:srgbClr val="0070C0"/>
                </a:solidFill>
                <a:effectLst/>
                <a:latin typeface="Apercu"/>
              </a:rPr>
              <a:t>min-max normalization</a:t>
            </a:r>
            <a:r>
              <a:rPr lang="en-US" sz="2400" b="0" i="0" dirty="0">
                <a:solidFill>
                  <a:srgbClr val="10162F"/>
                </a:solidFill>
                <a:effectLst/>
                <a:latin typeface="Apercu"/>
              </a:rPr>
              <a:t>, we were guaranteed to reshape both of our features to be between 0 and 1. Using </a:t>
            </a:r>
            <a:r>
              <a:rPr lang="en-US" sz="2400" b="1" i="0" dirty="0">
                <a:solidFill>
                  <a:srgbClr val="7030A0"/>
                </a:solidFill>
                <a:effectLst/>
                <a:latin typeface="Apercu"/>
              </a:rPr>
              <a:t>z-score normalization</a:t>
            </a:r>
            <a:r>
              <a:rPr lang="en-US" sz="2400" b="0" i="0" dirty="0">
                <a:solidFill>
                  <a:srgbClr val="10162F"/>
                </a:solidFill>
                <a:effectLst/>
                <a:latin typeface="Apercu"/>
              </a:rPr>
              <a:t>, the x-axis now has a range from about -1.5 to 1.5 while the y-axis has a range from about -2 to 2. This is certainly better than before; the x-axis, which previously had a range of 0 to 40, is no longer dominating the y-axis.</a:t>
            </a:r>
            <a:endParaRPr lang="en-US" sz="2400" dirty="0"/>
          </a:p>
        </p:txBody>
      </p:sp>
      <p:pic>
        <p:nvPicPr>
          <p:cNvPr id="3" name="Picture 2" descr="A graph of numbers and a number of houses&#10;&#10;Description automatically generated with medium confidence">
            <a:extLst>
              <a:ext uri="{FF2B5EF4-FFF2-40B4-BE49-F238E27FC236}">
                <a16:creationId xmlns:a16="http://schemas.microsoft.com/office/drawing/2014/main" id="{88B62630-1DDC-7E50-2228-17AB9FA4E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603" y="1381195"/>
            <a:ext cx="6015120" cy="4511340"/>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09D41A34-C436-94AF-F04C-A52416FDD339}"/>
                  </a:ext>
                </a:extLst>
              </p14:cNvPr>
              <p14:cNvContentPartPr/>
              <p14:nvPr/>
            </p14:nvContentPartPr>
            <p14:xfrm>
              <a:off x="10772640" y="4729320"/>
              <a:ext cx="315000" cy="228960"/>
            </p14:xfrm>
          </p:contentPart>
        </mc:Choice>
        <mc:Fallback xmlns="">
          <p:pic>
            <p:nvPicPr>
              <p:cNvPr id="2" name="Ink 1">
                <a:extLst>
                  <a:ext uri="{FF2B5EF4-FFF2-40B4-BE49-F238E27FC236}">
                    <a16:creationId xmlns:a16="http://schemas.microsoft.com/office/drawing/2014/main" id="{09D41A34-C436-94AF-F04C-A52416FDD339}"/>
                  </a:ext>
                </a:extLst>
              </p:cNvPr>
              <p:cNvPicPr/>
              <p:nvPr/>
            </p:nvPicPr>
            <p:blipFill>
              <a:blip r:embed="rId6"/>
              <a:stretch>
                <a:fillRect/>
              </a:stretch>
            </p:blipFill>
            <p:spPr>
              <a:xfrm>
                <a:off x="10763280" y="4719960"/>
                <a:ext cx="333720" cy="247680"/>
              </a:xfrm>
              <a:prstGeom prst="rect">
                <a:avLst/>
              </a:prstGeom>
            </p:spPr>
          </p:pic>
        </mc:Fallback>
      </mc:AlternateContent>
    </p:spTree>
    <p:extLst>
      <p:ext uri="{BB962C8B-B14F-4D97-AF65-F5344CB8AC3E}">
        <p14:creationId xmlns:p14="http://schemas.microsoft.com/office/powerpoint/2010/main" val="406503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Summary</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p:sp>
        <p:nvSpPr>
          <p:cNvPr id="7" name="TextBox 6">
            <a:extLst>
              <a:ext uri="{FF2B5EF4-FFF2-40B4-BE49-F238E27FC236}">
                <a16:creationId xmlns:a16="http://schemas.microsoft.com/office/drawing/2014/main" id="{C6AE66BE-FE53-D25C-AD1B-11C466F95156}"/>
              </a:ext>
            </a:extLst>
          </p:cNvPr>
          <p:cNvSpPr txBox="1"/>
          <p:nvPr/>
        </p:nvSpPr>
        <p:spPr>
          <a:xfrm>
            <a:off x="885657" y="1377570"/>
            <a:ext cx="10420684" cy="1938992"/>
          </a:xfrm>
          <a:prstGeom prst="rect">
            <a:avLst/>
          </a:prstGeom>
          <a:noFill/>
        </p:spPr>
        <p:txBody>
          <a:bodyPr wrap="square" rtlCol="0">
            <a:spAutoFit/>
          </a:bodyPr>
          <a:lstStyle/>
          <a:p>
            <a:pPr algn="l"/>
            <a:r>
              <a:rPr lang="en-US" sz="3000" dirty="0"/>
              <a:t>Normalizing your data is an essential part of machine learning. You might have an amazing dataset with many great features, but if you forget to normalize, one of those features might completely dominate the others. </a:t>
            </a:r>
            <a:r>
              <a:rPr lang="en-US" sz="3000" b="1" dirty="0">
                <a:solidFill>
                  <a:srgbClr val="00B050"/>
                </a:solidFill>
              </a:rPr>
              <a:t>Normalizing solves this problem</a:t>
            </a:r>
            <a:r>
              <a:rPr lang="en-US" sz="3000" dirty="0"/>
              <a:t>.</a:t>
            </a:r>
          </a:p>
        </p:txBody>
      </p:sp>
    </p:spTree>
    <p:extLst>
      <p:ext uri="{BB962C8B-B14F-4D97-AF65-F5344CB8AC3E}">
        <p14:creationId xmlns:p14="http://schemas.microsoft.com/office/powerpoint/2010/main" val="507583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Summary</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a:t>CCINSYSL</a:t>
            </a:r>
            <a:endParaRPr lang="en-PH" sz="1200" b="1" dirty="0"/>
          </a:p>
        </p:txBody>
      </p:sp>
      <p:sp>
        <p:nvSpPr>
          <p:cNvPr id="7" name="TextBox 6">
            <a:extLst>
              <a:ext uri="{FF2B5EF4-FFF2-40B4-BE49-F238E27FC236}">
                <a16:creationId xmlns:a16="http://schemas.microsoft.com/office/drawing/2014/main" id="{C6AE66BE-FE53-D25C-AD1B-11C466F95156}"/>
              </a:ext>
            </a:extLst>
          </p:cNvPr>
          <p:cNvSpPr txBox="1"/>
          <p:nvPr/>
        </p:nvSpPr>
        <p:spPr>
          <a:xfrm>
            <a:off x="885657" y="1377570"/>
            <a:ext cx="10420684" cy="2400657"/>
          </a:xfrm>
          <a:prstGeom prst="rect">
            <a:avLst/>
          </a:prstGeom>
          <a:noFill/>
        </p:spPr>
        <p:txBody>
          <a:bodyPr wrap="square" rtlCol="0">
            <a:spAutoFit/>
          </a:bodyPr>
          <a:lstStyle/>
          <a:p>
            <a:pPr algn="l"/>
            <a:r>
              <a:rPr lang="en-US" sz="3000" b="1" dirty="0">
                <a:solidFill>
                  <a:srgbClr val="0070C0"/>
                </a:solidFill>
              </a:rPr>
              <a:t>Min-max normalization</a:t>
            </a:r>
            <a:r>
              <a:rPr lang="en-US" sz="3000" dirty="0"/>
              <a:t>: Guarantees all features will have the exact same scale but does not handle outliers well.</a:t>
            </a:r>
          </a:p>
          <a:p>
            <a:pPr algn="l"/>
            <a:endParaRPr lang="en-US" sz="3000" dirty="0"/>
          </a:p>
          <a:p>
            <a:pPr algn="l"/>
            <a:r>
              <a:rPr lang="en-US" sz="3000" b="1" dirty="0">
                <a:solidFill>
                  <a:srgbClr val="7030A0"/>
                </a:solidFill>
              </a:rPr>
              <a:t>Z-score normalization</a:t>
            </a:r>
            <a:r>
              <a:rPr lang="en-US" sz="3000" dirty="0"/>
              <a:t>: Handles outliers, but does not produce normalized data with the exact same scale.</a:t>
            </a:r>
          </a:p>
        </p:txBody>
      </p:sp>
    </p:spTree>
    <p:extLst>
      <p:ext uri="{BB962C8B-B14F-4D97-AF65-F5344CB8AC3E}">
        <p14:creationId xmlns:p14="http://schemas.microsoft.com/office/powerpoint/2010/main" val="154843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a:t>hat is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p:pic>
        <p:nvPicPr>
          <p:cNvPr id="3" name="Picture 2" descr="A diagram of a graph&#10;&#10;Description automatically generated with medium confidence">
            <a:extLst>
              <a:ext uri="{FF2B5EF4-FFF2-40B4-BE49-F238E27FC236}">
                <a16:creationId xmlns:a16="http://schemas.microsoft.com/office/drawing/2014/main" id="{B48F3451-DFE0-2129-2D25-95E73E75F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8846" y="2188933"/>
            <a:ext cx="4403154" cy="2476774"/>
          </a:xfrm>
          <a:prstGeom prst="rect">
            <a:avLst/>
          </a:prstGeom>
        </p:spPr>
      </p:pic>
      <p:sp>
        <p:nvSpPr>
          <p:cNvPr id="4" name="TextBox 3">
            <a:extLst>
              <a:ext uri="{FF2B5EF4-FFF2-40B4-BE49-F238E27FC236}">
                <a16:creationId xmlns:a16="http://schemas.microsoft.com/office/drawing/2014/main" id="{4203C0C4-7C82-D208-A8B3-1AE6E9099A3C}"/>
              </a:ext>
            </a:extLst>
          </p:cNvPr>
          <p:cNvSpPr txBox="1"/>
          <p:nvPr/>
        </p:nvSpPr>
        <p:spPr>
          <a:xfrm>
            <a:off x="519828" y="1365598"/>
            <a:ext cx="7064681" cy="4247317"/>
          </a:xfrm>
          <a:prstGeom prst="rect">
            <a:avLst/>
          </a:prstGeom>
          <a:noFill/>
        </p:spPr>
        <p:txBody>
          <a:bodyPr wrap="square" rtlCol="0">
            <a:spAutoFit/>
          </a:bodyPr>
          <a:lstStyle/>
          <a:p>
            <a:r>
              <a:rPr lang="en-US" sz="3000" b="0" i="0" dirty="0">
                <a:solidFill>
                  <a:srgbClr val="222222"/>
                </a:solidFill>
                <a:effectLst/>
                <a:latin typeface="Calibri (Body)"/>
              </a:rPr>
              <a:t>In data pre-processing, we try to change the data in such a way that the model can process it without any problems.</a:t>
            </a:r>
          </a:p>
          <a:p>
            <a:endParaRPr lang="en-US" sz="3000" b="0" i="0" dirty="0">
              <a:solidFill>
                <a:srgbClr val="222222"/>
              </a:solidFill>
              <a:effectLst/>
              <a:latin typeface="Calibri (Body)"/>
            </a:endParaRPr>
          </a:p>
          <a:p>
            <a:r>
              <a:rPr lang="en-US" sz="3000" b="0" i="0" dirty="0">
                <a:solidFill>
                  <a:srgbClr val="222222"/>
                </a:solidFill>
                <a:effectLst/>
                <a:latin typeface="Calibri (Body)"/>
              </a:rPr>
              <a:t>Feature Scaling is one such process in which we transform the data into a better version.</a:t>
            </a:r>
          </a:p>
          <a:p>
            <a:endParaRPr lang="en-US" sz="3000" b="0" i="0" dirty="0">
              <a:solidFill>
                <a:srgbClr val="222222"/>
              </a:solidFill>
              <a:effectLst/>
              <a:latin typeface="Calibri (Body)"/>
            </a:endParaRPr>
          </a:p>
          <a:p>
            <a:r>
              <a:rPr lang="en-US" sz="3000" b="0" i="0" dirty="0">
                <a:solidFill>
                  <a:srgbClr val="222222"/>
                </a:solidFill>
                <a:effectLst/>
                <a:latin typeface="Calibri (Body)"/>
              </a:rPr>
              <a:t>Feature Scaling is done to </a:t>
            </a:r>
            <a:r>
              <a:rPr lang="en-US" sz="3000" b="1" i="0" dirty="0">
                <a:solidFill>
                  <a:srgbClr val="0070C0"/>
                </a:solidFill>
                <a:effectLst/>
                <a:latin typeface="Calibri (Body)"/>
              </a:rPr>
              <a:t>normalize the features in the dataset into a finite range</a:t>
            </a:r>
            <a:r>
              <a:rPr lang="en-US" sz="3000" b="0" i="0" dirty="0">
                <a:solidFill>
                  <a:srgbClr val="222222"/>
                </a:solidFill>
                <a:effectLst/>
                <a:latin typeface="Calibri (Body)"/>
              </a:rPr>
              <a:t>.</a:t>
            </a:r>
            <a:endParaRPr lang="en-PH" sz="3000" dirty="0">
              <a:latin typeface="Calibri (Body)"/>
            </a:endParaRPr>
          </a:p>
        </p:txBody>
      </p:sp>
    </p:spTree>
    <p:extLst>
      <p:ext uri="{BB962C8B-B14F-4D97-AF65-F5344CB8AC3E}">
        <p14:creationId xmlns:p14="http://schemas.microsoft.com/office/powerpoint/2010/main" val="237644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err="1"/>
              <a:t>hy</a:t>
            </a:r>
            <a:r>
              <a:rPr lang="en-PH" b="1" dirty="0"/>
              <a:t>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685797" y="1334021"/>
            <a:ext cx="10820403" cy="1015663"/>
          </a:xfrm>
          <a:prstGeom prst="rect">
            <a:avLst/>
          </a:prstGeom>
          <a:noFill/>
        </p:spPr>
        <p:txBody>
          <a:bodyPr wrap="square" rtlCol="0">
            <a:spAutoFit/>
          </a:bodyPr>
          <a:lstStyle/>
          <a:p>
            <a:pPr algn="just"/>
            <a:r>
              <a:rPr lang="en-US" sz="3000" dirty="0"/>
              <a:t>Real Life Datasets have many features with a </a:t>
            </a:r>
            <a:r>
              <a:rPr lang="en-US" sz="3000" b="1" dirty="0">
                <a:solidFill>
                  <a:srgbClr val="FF0000"/>
                </a:solidFill>
              </a:rPr>
              <a:t>wide range of values</a:t>
            </a:r>
          </a:p>
          <a:p>
            <a:endParaRPr lang="en-PH" sz="3000" dirty="0"/>
          </a:p>
        </p:txBody>
      </p:sp>
      <p:pic>
        <p:nvPicPr>
          <p:cNvPr id="6" name="Picture 5" descr="A house with a white door&#10;&#10;Description automatically generated">
            <a:extLst>
              <a:ext uri="{FF2B5EF4-FFF2-40B4-BE49-F238E27FC236}">
                <a16:creationId xmlns:a16="http://schemas.microsoft.com/office/drawing/2014/main" id="{2F3DA741-CA7E-05B3-2E58-9404A0200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5767" y="2682191"/>
            <a:ext cx="2215160" cy="2414099"/>
          </a:xfrm>
          <a:prstGeom prst="rect">
            <a:avLst/>
          </a:prstGeom>
        </p:spPr>
      </p:pic>
      <p:pic>
        <p:nvPicPr>
          <p:cNvPr id="10" name="Picture 9" descr="A house with trees and a fence&#10;&#10;Description automatically generated">
            <a:extLst>
              <a:ext uri="{FF2B5EF4-FFF2-40B4-BE49-F238E27FC236}">
                <a16:creationId xmlns:a16="http://schemas.microsoft.com/office/drawing/2014/main" id="{8AEF5A58-EC60-A91D-F83D-95E5333888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5038" y="3005201"/>
            <a:ext cx="3332962" cy="2258600"/>
          </a:xfrm>
          <a:prstGeom prst="rect">
            <a:avLst/>
          </a:prstGeom>
        </p:spPr>
      </p:pic>
    </p:spTree>
    <p:extLst>
      <p:ext uri="{BB962C8B-B14F-4D97-AF65-F5344CB8AC3E}">
        <p14:creationId xmlns:p14="http://schemas.microsoft.com/office/powerpoint/2010/main" val="177724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err="1"/>
              <a:t>hy</a:t>
            </a:r>
            <a:r>
              <a:rPr lang="en-PH" b="1" dirty="0"/>
              <a:t>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83223" y="1652050"/>
            <a:ext cx="4839294" cy="4154984"/>
          </a:xfrm>
          <a:prstGeom prst="rect">
            <a:avLst/>
          </a:prstGeom>
          <a:noFill/>
        </p:spPr>
        <p:txBody>
          <a:bodyPr wrap="square" rtlCol="0">
            <a:spAutoFit/>
          </a:bodyPr>
          <a:lstStyle/>
          <a:p>
            <a:pPr algn="just"/>
            <a:r>
              <a:rPr lang="en-US" sz="2400" dirty="0"/>
              <a:t>For example, in a house price dataset. It will have many features such as </a:t>
            </a:r>
            <a:r>
              <a:rPr lang="en-US" sz="2400" b="1" dirty="0">
                <a:solidFill>
                  <a:srgbClr val="00B0F0"/>
                </a:solidFill>
              </a:rPr>
              <a:t>number of bedrooms, square feet area of the house. </a:t>
            </a:r>
          </a:p>
          <a:p>
            <a:pPr algn="just"/>
            <a:endParaRPr lang="en-US" sz="2400" b="1" dirty="0">
              <a:solidFill>
                <a:srgbClr val="00B0F0"/>
              </a:solidFill>
            </a:endParaRPr>
          </a:p>
          <a:p>
            <a:pPr algn="just"/>
            <a:r>
              <a:rPr lang="en-US" sz="2400" dirty="0"/>
              <a:t>The number of bedrooms will vary between </a:t>
            </a:r>
            <a:r>
              <a:rPr lang="en-US" sz="2400" b="1" dirty="0">
                <a:solidFill>
                  <a:srgbClr val="0070C0"/>
                </a:solidFill>
              </a:rPr>
              <a:t>1</a:t>
            </a:r>
            <a:r>
              <a:rPr lang="en-US" sz="2400" dirty="0"/>
              <a:t> and </a:t>
            </a:r>
            <a:r>
              <a:rPr lang="en-US" sz="2400" b="1" dirty="0">
                <a:solidFill>
                  <a:srgbClr val="0070C0"/>
                </a:solidFill>
              </a:rPr>
              <a:t>5</a:t>
            </a:r>
            <a:r>
              <a:rPr lang="en-US" sz="2400" dirty="0"/>
              <a:t>, but the square feet area will range from</a:t>
            </a:r>
            <a:r>
              <a:rPr lang="en-US" sz="2400" b="1" dirty="0">
                <a:solidFill>
                  <a:srgbClr val="FF0000"/>
                </a:solidFill>
              </a:rPr>
              <a:t> 500-2000</a:t>
            </a:r>
            <a:r>
              <a:rPr lang="en-US" sz="2400" b="1" dirty="0"/>
              <a:t>. </a:t>
            </a:r>
          </a:p>
          <a:p>
            <a:pPr algn="just"/>
            <a:endParaRPr lang="en-US" sz="2400" b="1" dirty="0">
              <a:solidFill>
                <a:srgbClr val="FF0000"/>
              </a:solidFill>
            </a:endParaRPr>
          </a:p>
          <a:p>
            <a:pPr algn="just"/>
            <a:r>
              <a:rPr lang="en-US" sz="2400" b="1" dirty="0">
                <a:solidFill>
                  <a:srgbClr val="FF0000"/>
                </a:solidFill>
              </a:rPr>
              <a:t>This is a huge difference in the range of both features.</a:t>
            </a:r>
          </a:p>
        </p:txBody>
      </p:sp>
      <p:pic>
        <p:nvPicPr>
          <p:cNvPr id="6" name="Picture 5" descr="A house with a white door&#10;&#10;Description automatically generated">
            <a:extLst>
              <a:ext uri="{FF2B5EF4-FFF2-40B4-BE49-F238E27FC236}">
                <a16:creationId xmlns:a16="http://schemas.microsoft.com/office/drawing/2014/main" id="{2F3DA741-CA7E-05B3-2E58-9404A0200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1965" y="1816407"/>
            <a:ext cx="1324401" cy="1443343"/>
          </a:xfrm>
          <a:prstGeom prst="rect">
            <a:avLst/>
          </a:prstGeom>
        </p:spPr>
      </p:pic>
      <p:pic>
        <p:nvPicPr>
          <p:cNvPr id="10" name="Picture 9" descr="A house with trees and a fence&#10;&#10;Description automatically generated">
            <a:extLst>
              <a:ext uri="{FF2B5EF4-FFF2-40B4-BE49-F238E27FC236}">
                <a16:creationId xmlns:a16="http://schemas.microsoft.com/office/drawing/2014/main" id="{8AEF5A58-EC60-A91D-F83D-95E5333888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5020" y="3920537"/>
            <a:ext cx="2256772" cy="1529314"/>
          </a:xfrm>
          <a:prstGeom prst="rect">
            <a:avLst/>
          </a:prstGeom>
        </p:spPr>
      </p:pic>
      <p:sp>
        <p:nvSpPr>
          <p:cNvPr id="2" name="TextBox 1">
            <a:extLst>
              <a:ext uri="{FF2B5EF4-FFF2-40B4-BE49-F238E27FC236}">
                <a16:creationId xmlns:a16="http://schemas.microsoft.com/office/drawing/2014/main" id="{98E523C0-01EF-790F-5E22-4891E0901DBA}"/>
              </a:ext>
            </a:extLst>
          </p:cNvPr>
          <p:cNvSpPr txBox="1"/>
          <p:nvPr/>
        </p:nvSpPr>
        <p:spPr>
          <a:xfrm>
            <a:off x="8378869" y="2144238"/>
            <a:ext cx="2561573" cy="646331"/>
          </a:xfrm>
          <a:prstGeom prst="rect">
            <a:avLst/>
          </a:prstGeom>
          <a:noFill/>
        </p:spPr>
        <p:txBody>
          <a:bodyPr wrap="square" rtlCol="0">
            <a:spAutoFit/>
          </a:bodyPr>
          <a:lstStyle/>
          <a:p>
            <a:r>
              <a:rPr lang="en-US" b="1" dirty="0"/>
              <a:t>Number of Bedrooms: 2</a:t>
            </a:r>
          </a:p>
          <a:p>
            <a:r>
              <a:rPr lang="en-US" b="1" dirty="0"/>
              <a:t>Area: 500 sq. ft.</a:t>
            </a:r>
            <a:endParaRPr lang="en-PH" b="1" dirty="0"/>
          </a:p>
        </p:txBody>
      </p:sp>
      <p:sp>
        <p:nvSpPr>
          <p:cNvPr id="3" name="TextBox 2">
            <a:extLst>
              <a:ext uri="{FF2B5EF4-FFF2-40B4-BE49-F238E27FC236}">
                <a16:creationId xmlns:a16="http://schemas.microsoft.com/office/drawing/2014/main" id="{0365CF05-A08F-BC24-53A9-1810716E9B33}"/>
              </a:ext>
            </a:extLst>
          </p:cNvPr>
          <p:cNvSpPr txBox="1"/>
          <p:nvPr/>
        </p:nvSpPr>
        <p:spPr>
          <a:xfrm>
            <a:off x="8454026" y="4169949"/>
            <a:ext cx="2561573" cy="923330"/>
          </a:xfrm>
          <a:prstGeom prst="rect">
            <a:avLst/>
          </a:prstGeom>
          <a:noFill/>
        </p:spPr>
        <p:txBody>
          <a:bodyPr wrap="square" rtlCol="0">
            <a:spAutoFit/>
          </a:bodyPr>
          <a:lstStyle/>
          <a:p>
            <a:r>
              <a:rPr lang="en-US" b="1" dirty="0"/>
              <a:t>Number of Bedrooms: 5</a:t>
            </a:r>
          </a:p>
          <a:p>
            <a:r>
              <a:rPr lang="en-US" b="1" dirty="0"/>
              <a:t>Area: 2000 sq. ft.</a:t>
            </a:r>
            <a:endParaRPr lang="en-PH" b="1" dirty="0"/>
          </a:p>
          <a:p>
            <a:endParaRPr lang="en-PH" b="1" dirty="0"/>
          </a:p>
        </p:txBody>
      </p:sp>
    </p:spTree>
    <p:extLst>
      <p:ext uri="{BB962C8B-B14F-4D97-AF65-F5344CB8AC3E}">
        <p14:creationId xmlns:p14="http://schemas.microsoft.com/office/powerpoint/2010/main" val="414110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err="1"/>
              <a:t>hy</a:t>
            </a:r>
            <a:r>
              <a:rPr lang="en-PH" b="1" dirty="0"/>
              <a:t>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83223" y="1744039"/>
            <a:ext cx="4702552" cy="3785652"/>
          </a:xfrm>
          <a:prstGeom prst="rect">
            <a:avLst/>
          </a:prstGeom>
          <a:noFill/>
        </p:spPr>
        <p:txBody>
          <a:bodyPr wrap="square" rtlCol="0">
            <a:spAutoFit/>
          </a:bodyPr>
          <a:lstStyle/>
          <a:p>
            <a:pPr algn="just"/>
            <a:r>
              <a:rPr lang="en-US" sz="2400" b="0" i="0" dirty="0">
                <a:solidFill>
                  <a:srgbClr val="10162F"/>
                </a:solidFill>
                <a:effectLst/>
                <a:latin typeface="Calibri (Body)"/>
              </a:rPr>
              <a:t>For example, If we have a dataset like this, the machine learning algorithm should realize that there is a huge difference between a house with </a:t>
            </a:r>
            <a:r>
              <a:rPr lang="en-US" sz="2400" b="1" i="0" dirty="0">
                <a:solidFill>
                  <a:srgbClr val="0070C0"/>
                </a:solidFill>
                <a:effectLst/>
                <a:latin typeface="Calibri (Body)"/>
              </a:rPr>
              <a:t>2 rooms and a house with 20 rooms</a:t>
            </a:r>
            <a:r>
              <a:rPr lang="en-US" sz="2400" b="0" i="0" dirty="0">
                <a:solidFill>
                  <a:srgbClr val="10162F"/>
                </a:solidFill>
                <a:effectLst/>
                <a:latin typeface="Calibri (Body)"/>
              </a:rPr>
              <a:t>. But right now, because two houses can be </a:t>
            </a:r>
            <a:r>
              <a:rPr lang="en-US" sz="2400" b="1" i="0" dirty="0">
                <a:solidFill>
                  <a:srgbClr val="0070C0"/>
                </a:solidFill>
                <a:effectLst/>
                <a:latin typeface="Calibri (Body)"/>
              </a:rPr>
              <a:t>100 years apart</a:t>
            </a:r>
            <a:r>
              <a:rPr lang="en-US" sz="2400" b="0" i="0" dirty="0">
                <a:solidFill>
                  <a:srgbClr val="10162F"/>
                </a:solidFill>
                <a:effectLst/>
                <a:latin typeface="Calibri (Body)"/>
              </a:rPr>
              <a:t>, the </a:t>
            </a:r>
            <a:r>
              <a:rPr lang="en-US" sz="2400" b="1" i="0" dirty="0">
                <a:solidFill>
                  <a:srgbClr val="FF0000"/>
                </a:solidFill>
                <a:effectLst/>
                <a:latin typeface="Calibri (Body)"/>
              </a:rPr>
              <a:t>difference in the number of rooms contributes less to the overall difference.</a:t>
            </a:r>
            <a:endParaRPr lang="en-US" sz="2400" b="1" dirty="0">
              <a:solidFill>
                <a:srgbClr val="FF0000"/>
              </a:solidFill>
              <a:latin typeface="Calibri (Body)"/>
            </a:endParaRPr>
          </a:p>
        </p:txBody>
      </p:sp>
      <p:pic>
        <p:nvPicPr>
          <p:cNvPr id="8" name="Picture 7" descr="A graph of blue dots&#10;&#10;Description automatically generated">
            <a:extLst>
              <a:ext uri="{FF2B5EF4-FFF2-40B4-BE49-F238E27FC236}">
                <a16:creationId xmlns:a16="http://schemas.microsoft.com/office/drawing/2014/main" id="{19FB996E-C654-C5BE-1D90-673030B83C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6929" y="1276902"/>
            <a:ext cx="6261848" cy="4696386"/>
          </a:xfrm>
          <a:prstGeom prst="rect">
            <a:avLst/>
          </a:prstGeom>
        </p:spPr>
      </p:pic>
    </p:spTree>
    <p:extLst>
      <p:ext uri="{BB962C8B-B14F-4D97-AF65-F5344CB8AC3E}">
        <p14:creationId xmlns:p14="http://schemas.microsoft.com/office/powerpoint/2010/main" val="350816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err="1"/>
              <a:t>hy</a:t>
            </a:r>
            <a:r>
              <a:rPr lang="en-PH" b="1" dirty="0"/>
              <a:t>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95749" y="1516449"/>
            <a:ext cx="4220299" cy="2400657"/>
          </a:xfrm>
          <a:prstGeom prst="rect">
            <a:avLst/>
          </a:prstGeom>
          <a:noFill/>
        </p:spPr>
        <p:txBody>
          <a:bodyPr wrap="square" rtlCol="0">
            <a:spAutoFit/>
          </a:bodyPr>
          <a:lstStyle/>
          <a:p>
            <a:pPr algn="just"/>
            <a:r>
              <a:rPr lang="en-US" sz="3000" dirty="0"/>
              <a:t>The goal of normalization is to make every datapoint have the same scale so each </a:t>
            </a:r>
            <a:r>
              <a:rPr lang="en-US" sz="3000" b="1" dirty="0">
                <a:solidFill>
                  <a:srgbClr val="00B050"/>
                </a:solidFill>
              </a:rPr>
              <a:t>feature is equally important. </a:t>
            </a:r>
          </a:p>
        </p:txBody>
      </p:sp>
      <p:pic>
        <p:nvPicPr>
          <p:cNvPr id="11" name="Picture 10" descr="A graph of blue dots&#10;&#10;Description automatically generated">
            <a:extLst>
              <a:ext uri="{FF2B5EF4-FFF2-40B4-BE49-F238E27FC236}">
                <a16:creationId xmlns:a16="http://schemas.microsoft.com/office/drawing/2014/main" id="{13B9368E-D27C-2834-E452-4FD415C50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7175" y="1181401"/>
            <a:ext cx="6167511" cy="4625633"/>
          </a:xfrm>
          <a:prstGeom prst="rect">
            <a:avLst/>
          </a:prstGeom>
        </p:spPr>
      </p:pic>
    </p:spTree>
    <p:extLst>
      <p:ext uri="{BB962C8B-B14F-4D97-AF65-F5344CB8AC3E}">
        <p14:creationId xmlns:p14="http://schemas.microsoft.com/office/powerpoint/2010/main" val="58681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37851" y="1466697"/>
            <a:ext cx="11316295" cy="2554545"/>
          </a:xfrm>
          <a:prstGeom prst="rect">
            <a:avLst/>
          </a:prstGeom>
          <a:noFill/>
        </p:spPr>
        <p:txBody>
          <a:bodyPr wrap="square" rtlCol="0">
            <a:spAutoFit/>
          </a:bodyPr>
          <a:lstStyle/>
          <a:p>
            <a:pPr algn="just"/>
            <a:r>
              <a:rPr lang="en-US" sz="3200" b="1" i="0" dirty="0">
                <a:solidFill>
                  <a:srgbClr val="00B050"/>
                </a:solidFill>
                <a:effectLst/>
                <a:latin typeface="Apercu"/>
              </a:rPr>
              <a:t>Min-max normalization </a:t>
            </a:r>
            <a:r>
              <a:rPr lang="en-US" sz="3200" b="0" i="0" dirty="0">
                <a:solidFill>
                  <a:srgbClr val="10162F"/>
                </a:solidFill>
                <a:effectLst/>
                <a:latin typeface="Apercu"/>
              </a:rPr>
              <a:t>is one of the most common ways to normalize data. For every feature, the minimum value of that feature gets </a:t>
            </a:r>
            <a:r>
              <a:rPr lang="en-US" sz="3200" b="1" i="0" dirty="0">
                <a:solidFill>
                  <a:srgbClr val="0070C0"/>
                </a:solidFill>
                <a:effectLst/>
                <a:latin typeface="Apercu"/>
              </a:rPr>
              <a:t>transformed into a 0</a:t>
            </a:r>
            <a:r>
              <a:rPr lang="en-US" sz="3200" b="0" i="0" dirty="0">
                <a:solidFill>
                  <a:srgbClr val="10162F"/>
                </a:solidFill>
                <a:effectLst/>
                <a:latin typeface="Apercu"/>
              </a:rPr>
              <a:t>, the maximum value gets </a:t>
            </a:r>
            <a:r>
              <a:rPr lang="en-US" sz="3200" b="1" i="0" dirty="0">
                <a:solidFill>
                  <a:srgbClr val="0070C0"/>
                </a:solidFill>
                <a:effectLst/>
                <a:latin typeface="Apercu"/>
              </a:rPr>
              <a:t>transformed into a 1</a:t>
            </a:r>
            <a:r>
              <a:rPr lang="en-US" sz="3200" b="0" i="0" dirty="0">
                <a:solidFill>
                  <a:srgbClr val="10162F"/>
                </a:solidFill>
                <a:effectLst/>
                <a:latin typeface="Apercu"/>
              </a:rPr>
              <a:t>, and every other value gets </a:t>
            </a:r>
            <a:r>
              <a:rPr lang="en-US" sz="3200" b="1" i="0" dirty="0">
                <a:solidFill>
                  <a:srgbClr val="0070C0"/>
                </a:solidFill>
                <a:effectLst/>
                <a:latin typeface="Apercu"/>
              </a:rPr>
              <a:t>transformed into a decimal between 0 and 1</a:t>
            </a:r>
            <a:r>
              <a:rPr lang="en-US" sz="3200" b="0" i="0" dirty="0">
                <a:solidFill>
                  <a:srgbClr val="10162F"/>
                </a:solidFill>
                <a:effectLst/>
                <a:latin typeface="Apercu"/>
              </a:rPr>
              <a:t>.</a:t>
            </a:r>
            <a:endParaRPr lang="en-US" sz="3000" b="1" dirty="0">
              <a:solidFill>
                <a:srgbClr val="00B050"/>
              </a:solidFill>
            </a:endParaRPr>
          </a:p>
        </p:txBody>
      </p:sp>
    </p:spTree>
    <p:extLst>
      <p:ext uri="{BB962C8B-B14F-4D97-AF65-F5344CB8AC3E}">
        <p14:creationId xmlns:p14="http://schemas.microsoft.com/office/powerpoint/2010/main" val="203072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D53C222-3B5C-7C6A-2FAE-A97D01E00241}"/>
                  </a:ext>
                </a:extLst>
              </p:cNvPr>
              <p:cNvSpPr txBox="1"/>
              <p:nvPr/>
            </p:nvSpPr>
            <p:spPr>
              <a:xfrm>
                <a:off x="2963969" y="1399301"/>
                <a:ext cx="6264060" cy="13748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solidFill>
                                <a:srgbClr val="00B050"/>
                              </a:solidFill>
                              <a:latin typeface="Cambria Math" panose="02040503050406030204" pitchFamily="18" charset="0"/>
                              <a:ea typeface="Cambria Math" panose="02040503050406030204" pitchFamily="18" charset="0"/>
                            </a:rPr>
                          </m:ctrlPr>
                        </m:sSubPr>
                        <m:e>
                          <m:r>
                            <a:rPr lang="en-US" sz="4000" b="1" i="1" smtClean="0">
                              <a:solidFill>
                                <a:srgbClr val="00B050"/>
                              </a:solidFill>
                              <a:latin typeface="Cambria Math" panose="02040503050406030204" pitchFamily="18" charset="0"/>
                              <a:ea typeface="Cambria Math" panose="02040503050406030204" pitchFamily="18" charset="0"/>
                            </a:rPr>
                            <m:t>𝒙</m:t>
                          </m:r>
                        </m:e>
                        <m:sub>
                          <m:r>
                            <a:rPr lang="en-US" sz="4000" b="1" i="1" smtClean="0">
                              <a:solidFill>
                                <a:srgbClr val="00B050"/>
                              </a:solidFill>
                              <a:latin typeface="Cambria Math" panose="02040503050406030204" pitchFamily="18" charset="0"/>
                              <a:ea typeface="Cambria Math" panose="02040503050406030204" pitchFamily="18" charset="0"/>
                            </a:rPr>
                            <m:t>𝒏𝒐𝒓𝒎</m:t>
                          </m:r>
                        </m:sub>
                      </m:sSub>
                      <m:r>
                        <a:rPr lang="en-US" sz="4000" b="1" i="1" smtClean="0">
                          <a:solidFill>
                            <a:schemeClr val="tx1"/>
                          </a:solidFill>
                          <a:latin typeface="Cambria Math" panose="02040503050406030204" pitchFamily="18" charset="0"/>
                          <a:ea typeface="Cambria Math" panose="02040503050406030204" pitchFamily="18" charset="0"/>
                        </a:rPr>
                        <m:t>=</m:t>
                      </m:r>
                      <m:r>
                        <a:rPr lang="en-US" sz="4000" b="1" i="1" smtClean="0">
                          <a:solidFill>
                            <a:srgbClr val="0070C0"/>
                          </a:solidFill>
                          <a:latin typeface="Cambria Math" panose="02040503050406030204" pitchFamily="18" charset="0"/>
                          <a:ea typeface="Cambria Math" panose="02040503050406030204" pitchFamily="18" charset="0"/>
                        </a:rPr>
                        <m:t> </m:t>
                      </m:r>
                      <m:f>
                        <m:fPr>
                          <m:ctrlPr>
                            <a:rPr lang="en-PH" sz="4000" b="1" i="1" smtClean="0">
                              <a:solidFill>
                                <a:schemeClr val="tx1"/>
                              </a:solidFill>
                              <a:latin typeface="Cambria Math" panose="02040503050406030204" pitchFamily="18" charset="0"/>
                              <a:ea typeface="Cambria Math" panose="02040503050406030204" pitchFamily="18" charset="0"/>
                            </a:rPr>
                          </m:ctrlPr>
                        </m:fPr>
                        <m:num>
                          <m:r>
                            <m:rPr>
                              <m:nor/>
                            </m:rPr>
                            <a:rPr lang="en-US" sz="4000" b="1" smtClean="0">
                              <a:solidFill>
                                <a:schemeClr val="tx1"/>
                              </a:solidFill>
                              <a:latin typeface="Cambria Math" panose="02040503050406030204" pitchFamily="18" charset="0"/>
                              <a:ea typeface="Cambria Math" panose="02040503050406030204" pitchFamily="18" charset="0"/>
                            </a:rPr>
                            <m:t>x</m:t>
                          </m:r>
                          <m:r>
                            <m:rPr>
                              <m:nor/>
                            </m:rPr>
                            <a:rPr lang="en-US" sz="4000" b="1" i="1"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rgbClr val="00B0F0"/>
                              </a:solidFill>
                              <a:latin typeface="Cambria Math" panose="02040503050406030204" pitchFamily="18" charset="0"/>
                              <a:ea typeface="Cambria Math" panose="02040503050406030204" pitchFamily="18" charset="0"/>
                            </a:rPr>
                            <m:t>min</m:t>
                          </m:r>
                          <m:r>
                            <m:rPr>
                              <m:nor/>
                            </m:rPr>
                            <a:rPr lang="en-US" sz="4000" b="1" dirty="0" smtClean="0">
                              <a:solidFill>
                                <a:srgbClr val="00B0F0"/>
                              </a:solidFill>
                              <a:latin typeface="Cambria Math" panose="02040503050406030204" pitchFamily="18" charset="0"/>
                              <a:ea typeface="Cambria Math" panose="02040503050406030204" pitchFamily="18" charset="0"/>
                            </a:rPr>
                            <m:t>(</m:t>
                          </m:r>
                          <m:r>
                            <m:rPr>
                              <m:nor/>
                            </m:rPr>
                            <a:rPr lang="en-US" sz="4000" b="1" dirty="0" smtClean="0">
                              <a:solidFill>
                                <a:srgbClr val="00B0F0"/>
                              </a:solidFill>
                              <a:latin typeface="Cambria Math" panose="02040503050406030204" pitchFamily="18" charset="0"/>
                              <a:ea typeface="Cambria Math" panose="02040503050406030204" pitchFamily="18" charset="0"/>
                            </a:rPr>
                            <m:t>x</m:t>
                          </m:r>
                          <m:r>
                            <m:rPr>
                              <m:nor/>
                            </m:rPr>
                            <a:rPr lang="en-US" sz="4000" b="1" dirty="0" smtClean="0">
                              <a:solidFill>
                                <a:srgbClr val="00B0F0"/>
                              </a:solidFill>
                              <a:latin typeface="Cambria Math" panose="02040503050406030204" pitchFamily="18" charset="0"/>
                              <a:ea typeface="Cambria Math" panose="02040503050406030204" pitchFamily="18" charset="0"/>
                            </a:rPr>
                            <m:t>)</m:t>
                          </m:r>
                        </m:num>
                        <m:den>
                          <m:r>
                            <m:rPr>
                              <m:nor/>
                            </m:rPr>
                            <a:rPr lang="en-US" sz="4000" b="1" i="0" dirty="0" smtClean="0">
                              <a:solidFill>
                                <a:srgbClr val="FF0000"/>
                              </a:solidFill>
                              <a:latin typeface="Cambria Math" panose="02040503050406030204" pitchFamily="18" charset="0"/>
                              <a:ea typeface="Cambria Math" panose="02040503050406030204" pitchFamily="18" charset="0"/>
                            </a:rPr>
                            <m:t>max</m:t>
                          </m:r>
                          <m:r>
                            <m:rPr>
                              <m:nor/>
                            </m:rPr>
                            <a:rPr lang="en-US" sz="4000" b="1" dirty="0" smtClean="0">
                              <a:solidFill>
                                <a:srgbClr val="FF0000"/>
                              </a:solidFill>
                              <a:latin typeface="Cambria Math" panose="02040503050406030204" pitchFamily="18" charset="0"/>
                              <a:ea typeface="Cambria Math" panose="02040503050406030204" pitchFamily="18" charset="0"/>
                            </a:rPr>
                            <m:t> </m:t>
                          </m:r>
                          <m:r>
                            <m:rPr>
                              <m:nor/>
                            </m:rPr>
                            <a:rPr lang="en-US" sz="4000" b="1" i="0" dirty="0" smtClean="0">
                              <a:solidFill>
                                <a:srgbClr val="FF0000"/>
                              </a:solidFill>
                              <a:latin typeface="Cambria Math" panose="02040503050406030204" pitchFamily="18" charset="0"/>
                              <a:ea typeface="Cambria Math" panose="02040503050406030204" pitchFamily="18" charset="0"/>
                            </a:rPr>
                            <m:t>(</m:t>
                          </m:r>
                          <m:r>
                            <m:rPr>
                              <m:nor/>
                            </m:rPr>
                            <a:rPr lang="en-US" sz="4000" b="1" i="0" dirty="0" smtClean="0">
                              <a:solidFill>
                                <a:srgbClr val="FF0000"/>
                              </a:solidFill>
                              <a:latin typeface="Cambria Math" panose="02040503050406030204" pitchFamily="18" charset="0"/>
                              <a:ea typeface="Cambria Math" panose="02040503050406030204" pitchFamily="18" charset="0"/>
                            </a:rPr>
                            <m:t>x</m:t>
                          </m:r>
                          <m:r>
                            <m:rPr>
                              <m:nor/>
                            </m:rPr>
                            <a:rPr lang="en-US" sz="4000" b="1" i="0" dirty="0" smtClean="0">
                              <a:solidFill>
                                <a:srgbClr val="FF0000"/>
                              </a:solidFill>
                              <a:latin typeface="Cambria Math" panose="02040503050406030204" pitchFamily="18" charset="0"/>
                              <a:ea typeface="Cambria Math" panose="02040503050406030204" pitchFamily="18" charset="0"/>
                            </a:rPr>
                            <m:t>) − </m:t>
                          </m:r>
                          <m:r>
                            <m:rPr>
                              <m:nor/>
                            </m:rPr>
                            <a:rPr lang="en-US" sz="4000" b="1" i="0" dirty="0" smtClean="0">
                              <a:solidFill>
                                <a:srgbClr val="00B0F0"/>
                              </a:solidFill>
                              <a:latin typeface="Cambria Math" panose="02040503050406030204" pitchFamily="18" charset="0"/>
                              <a:ea typeface="Cambria Math" panose="02040503050406030204" pitchFamily="18" charset="0"/>
                            </a:rPr>
                            <m:t>min</m:t>
                          </m:r>
                          <m:r>
                            <m:rPr>
                              <m:nor/>
                            </m:rPr>
                            <a:rPr lang="en-US" sz="4000" b="1" i="0" dirty="0" smtClean="0">
                              <a:solidFill>
                                <a:srgbClr val="00B0F0"/>
                              </a:solidFill>
                              <a:latin typeface="Cambria Math" panose="02040503050406030204" pitchFamily="18" charset="0"/>
                              <a:ea typeface="Cambria Math" panose="02040503050406030204" pitchFamily="18" charset="0"/>
                            </a:rPr>
                            <m:t> (</m:t>
                          </m:r>
                          <m:r>
                            <m:rPr>
                              <m:nor/>
                            </m:rPr>
                            <a:rPr lang="en-US" sz="4000" b="1" i="0" dirty="0" smtClean="0">
                              <a:solidFill>
                                <a:srgbClr val="00B0F0"/>
                              </a:solidFill>
                              <a:latin typeface="Cambria Math" panose="02040503050406030204" pitchFamily="18" charset="0"/>
                              <a:ea typeface="Cambria Math" panose="02040503050406030204" pitchFamily="18" charset="0"/>
                            </a:rPr>
                            <m:t>x</m:t>
                          </m:r>
                          <m:r>
                            <m:rPr>
                              <m:nor/>
                            </m:rPr>
                            <a:rPr lang="en-US" sz="4000" b="1" i="0" dirty="0" smtClean="0">
                              <a:solidFill>
                                <a:srgbClr val="00B0F0"/>
                              </a:solidFill>
                              <a:latin typeface="Cambria Math" panose="02040503050406030204" pitchFamily="18" charset="0"/>
                              <a:ea typeface="Cambria Math" panose="02040503050406030204" pitchFamily="18" charset="0"/>
                            </a:rPr>
                            <m:t>)</m:t>
                          </m:r>
                          <m:r>
                            <m:rPr>
                              <m:nor/>
                            </m:rPr>
                            <a:rPr lang="el-GR" sz="4000" b="1" dirty="0" smtClean="0">
                              <a:solidFill>
                                <a:srgbClr val="00B0F0"/>
                              </a:solidFill>
                              <a:latin typeface="Cambria Math" panose="02040503050406030204" pitchFamily="18" charset="0"/>
                              <a:ea typeface="Cambria Math" panose="02040503050406030204" pitchFamily="18" charset="0"/>
                            </a:rPr>
                            <m:t> </m:t>
                          </m:r>
                        </m:den>
                      </m:f>
                    </m:oMath>
                  </m:oMathPara>
                </a14:m>
                <a:endParaRPr lang="en-PH" sz="4000" b="1" dirty="0">
                  <a:solidFill>
                    <a:srgbClr val="0070C0"/>
                  </a:solidFill>
                  <a:latin typeface="Cambria Math" panose="02040503050406030204" pitchFamily="18" charset="0"/>
                  <a:ea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5D53C222-3B5C-7C6A-2FAE-A97D01E00241}"/>
                  </a:ext>
                </a:extLst>
              </p:cNvPr>
              <p:cNvSpPr txBox="1">
                <a:spLocks noRot="1" noChangeAspect="1" noMove="1" noResize="1" noEditPoints="1" noAdjustHandles="1" noChangeArrowheads="1" noChangeShapeType="1" noTextEdit="1"/>
              </p:cNvSpPr>
              <p:nvPr/>
            </p:nvSpPr>
            <p:spPr>
              <a:xfrm>
                <a:off x="2963969" y="1399301"/>
                <a:ext cx="6264060" cy="1374800"/>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E082F1-EC1F-7319-70F7-D0DA16D24EE0}"/>
                  </a:ext>
                </a:extLst>
              </p:cNvPr>
              <p:cNvSpPr txBox="1"/>
              <p:nvPr/>
            </p:nvSpPr>
            <p:spPr>
              <a:xfrm>
                <a:off x="1128386" y="3061133"/>
                <a:ext cx="10339192" cy="2677656"/>
              </a:xfrm>
              <a:prstGeom prst="rect">
                <a:avLst/>
              </a:prstGeom>
              <a:noFill/>
            </p:spPr>
            <p:txBody>
              <a:bodyPr wrap="square">
                <a:spAutoFit/>
              </a:bodyPr>
              <a:lstStyle/>
              <a:p>
                <a:r>
                  <a:rPr lang="en-US" sz="2400" b="1" dirty="0">
                    <a:latin typeface="Cambria Math" panose="02040503050406030204" pitchFamily="18" charset="0"/>
                    <a:ea typeface="Cambria Math" panose="02040503050406030204" pitchFamily="18" charset="0"/>
                  </a:rPr>
                  <a:t>where:</a:t>
                </a:r>
              </a:p>
              <a:p>
                <a:r>
                  <a:rPr lang="en-US" sz="2400" dirty="0">
                    <a:latin typeface="Cambria Math" panose="02040503050406030204" pitchFamily="18" charset="0"/>
                    <a:ea typeface="Cambria Math" panose="02040503050406030204" pitchFamily="18" charset="0"/>
                  </a:rPr>
                  <a:t> </a:t>
                </a:r>
              </a:p>
              <a:p>
                <a:r>
                  <a:rPr lang="en-US" sz="2400" b="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𝒙</m:t>
                        </m:r>
                      </m:e>
                      <m:sub>
                        <m:r>
                          <a:rPr lang="en-US" sz="2400" b="1" i="1" smtClean="0">
                            <a:solidFill>
                              <a:srgbClr val="00B050"/>
                            </a:solidFill>
                            <a:latin typeface="Cambria Math" panose="02040503050406030204" pitchFamily="18" charset="0"/>
                            <a:ea typeface="Cambria Math" panose="02040503050406030204" pitchFamily="18" charset="0"/>
                          </a:rPr>
                          <m:t>𝒏𝒐𝒓𝒎</m:t>
                        </m:r>
                      </m:sub>
                    </m:sSub>
                  </m:oMath>
                </a14:m>
                <a:r>
                  <a:rPr lang="en-US" sz="2400" b="1" dirty="0">
                    <a:solidFill>
                      <a:srgbClr val="00B050"/>
                    </a:solidFill>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is the normalized form of  </a:t>
                </a:r>
                <a:r>
                  <a:rPr lang="en-US" sz="2400" b="1" dirty="0">
                    <a:latin typeface="Cambria Math" panose="02040503050406030204" pitchFamily="18" charset="0"/>
                    <a:ea typeface="Cambria Math" panose="02040503050406030204" pitchFamily="18" charset="0"/>
                  </a:rPr>
                  <a:t>x  </a:t>
                </a:r>
              </a:p>
              <a:p>
                <a:br>
                  <a:rPr lang="en-US" sz="2400" dirty="0">
                    <a:latin typeface="Cambria Math" panose="02040503050406030204" pitchFamily="18" charset="0"/>
                    <a:ea typeface="Cambria Math" panose="02040503050406030204" pitchFamily="18" charset="0"/>
                  </a:rPr>
                </a:br>
                <a:r>
                  <a:rPr lang="en-US" sz="2400" b="1" dirty="0">
                    <a:latin typeface="Cambria Math" panose="02040503050406030204" pitchFamily="18" charset="0"/>
                    <a:ea typeface="Cambria Math" panose="02040503050406030204" pitchFamily="18" charset="0"/>
                  </a:rPr>
                  <a:t> x  </a:t>
                </a:r>
                <a:r>
                  <a:rPr lang="en-US" sz="2400" dirty="0">
                    <a:latin typeface="Cambria Math" panose="02040503050406030204" pitchFamily="18" charset="0"/>
                    <a:ea typeface="Cambria Math" panose="02040503050406030204" pitchFamily="18" charset="0"/>
                  </a:rPr>
                  <a:t>is a feature vector from the original data set</a:t>
                </a:r>
              </a:p>
              <a:p>
                <a:br>
                  <a:rPr lang="en-US" sz="2400" dirty="0">
                    <a:latin typeface="Cambria Math" panose="02040503050406030204" pitchFamily="18" charset="0"/>
                    <a:ea typeface="Cambria Math" panose="02040503050406030204" pitchFamily="18" charset="0"/>
                  </a:rPr>
                </a:br>
                <a:r>
                  <a:rPr lang="en-US" sz="2400" dirty="0">
                    <a:latin typeface="Cambria Math" panose="02040503050406030204" pitchFamily="18" charset="0"/>
                    <a:ea typeface="Cambria Math" panose="02040503050406030204" pitchFamily="18" charset="0"/>
                  </a:rPr>
                  <a:t> </a:t>
                </a:r>
                <a:r>
                  <a:rPr lang="en-US" sz="2400" b="1" dirty="0">
                    <a:solidFill>
                      <a:srgbClr val="00B0F0"/>
                    </a:solidFill>
                    <a:latin typeface="Cambria Math" panose="02040503050406030204" pitchFamily="18" charset="0"/>
                    <a:ea typeface="Cambria Math" panose="02040503050406030204" pitchFamily="18" charset="0"/>
                  </a:rPr>
                  <a:t>min(x)  </a:t>
                </a:r>
                <a:r>
                  <a:rPr lang="en-US" sz="2400" dirty="0">
                    <a:latin typeface="Cambria Math" panose="02040503050406030204" pitchFamily="18" charset="0"/>
                    <a:ea typeface="Cambria Math" panose="02040503050406030204" pitchFamily="18" charset="0"/>
                  </a:rPr>
                  <a:t>and  </a:t>
                </a:r>
                <a:r>
                  <a:rPr lang="en-US" sz="2400" b="1" dirty="0">
                    <a:solidFill>
                      <a:srgbClr val="FF0000"/>
                    </a:solidFill>
                    <a:latin typeface="Cambria Math" panose="02040503050406030204" pitchFamily="18" charset="0"/>
                    <a:ea typeface="Cambria Math" panose="02040503050406030204" pitchFamily="18" charset="0"/>
                  </a:rPr>
                  <a:t>max(x)  </a:t>
                </a:r>
                <a:r>
                  <a:rPr lang="en-US" sz="2400" dirty="0">
                    <a:latin typeface="Cambria Math" panose="02040503050406030204" pitchFamily="18" charset="0"/>
                    <a:ea typeface="Cambria Math" panose="02040503050406030204" pitchFamily="18" charset="0"/>
                  </a:rPr>
                  <a:t>is the minimum and maximum value of </a:t>
                </a:r>
                <a:r>
                  <a:rPr lang="en-US" sz="2400" b="1" dirty="0">
                    <a:latin typeface="Cambria Math" panose="02040503050406030204" pitchFamily="18" charset="0"/>
                    <a:ea typeface="Cambria Math" panose="02040503050406030204" pitchFamily="18" charset="0"/>
                  </a:rPr>
                  <a:t> x  </a:t>
                </a:r>
                <a:r>
                  <a:rPr lang="en-US" sz="2400" dirty="0">
                    <a:latin typeface="Cambria Math" panose="02040503050406030204" pitchFamily="18" charset="0"/>
                    <a:ea typeface="Cambria Math" panose="02040503050406030204" pitchFamily="18" charset="0"/>
                  </a:rPr>
                  <a:t>respectively.</a:t>
                </a:r>
              </a:p>
            </p:txBody>
          </p:sp>
        </mc:Choice>
        <mc:Fallback xmlns="">
          <p:sp>
            <p:nvSpPr>
              <p:cNvPr id="6" name="TextBox 5">
                <a:extLst>
                  <a:ext uri="{FF2B5EF4-FFF2-40B4-BE49-F238E27FC236}">
                    <a16:creationId xmlns:a16="http://schemas.microsoft.com/office/drawing/2014/main" id="{CFE082F1-EC1F-7319-70F7-D0DA16D24EE0}"/>
                  </a:ext>
                </a:extLst>
              </p:cNvPr>
              <p:cNvSpPr txBox="1">
                <a:spLocks noRot="1" noChangeAspect="1" noMove="1" noResize="1" noEditPoints="1" noAdjustHandles="1" noChangeArrowheads="1" noChangeShapeType="1" noTextEdit="1"/>
              </p:cNvSpPr>
              <p:nvPr/>
            </p:nvSpPr>
            <p:spPr>
              <a:xfrm>
                <a:off x="1128386" y="3061133"/>
                <a:ext cx="10339192" cy="2677656"/>
              </a:xfrm>
              <a:prstGeom prst="rect">
                <a:avLst/>
              </a:prstGeom>
              <a:blipFill>
                <a:blip r:embed="rId5"/>
                <a:stretch>
                  <a:fillRect l="-884" t="-1822" b="-4328"/>
                </a:stretch>
              </a:blipFill>
            </p:spPr>
            <p:txBody>
              <a:bodyPr/>
              <a:lstStyle/>
              <a:p>
                <a:r>
                  <a:rPr lang="en-PH">
                    <a:noFill/>
                  </a:rPr>
                  <a:t> </a:t>
                </a:r>
              </a:p>
            </p:txBody>
          </p:sp>
        </mc:Fallback>
      </mc:AlternateContent>
    </p:spTree>
    <p:extLst>
      <p:ext uri="{BB962C8B-B14F-4D97-AF65-F5344CB8AC3E}">
        <p14:creationId xmlns:p14="http://schemas.microsoft.com/office/powerpoint/2010/main" val="322282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CCINSYSL</a:t>
            </a:r>
            <a:endParaRPr lang="en-PH" sz="1200" b="1"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D53C222-3B5C-7C6A-2FAE-A97D01E00241}"/>
                  </a:ext>
                </a:extLst>
              </p:cNvPr>
              <p:cNvSpPr txBox="1"/>
              <p:nvPr/>
            </p:nvSpPr>
            <p:spPr>
              <a:xfrm>
                <a:off x="2963969" y="1399301"/>
                <a:ext cx="6264060" cy="13748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solidFill>
                                <a:srgbClr val="00B050"/>
                              </a:solidFill>
                              <a:latin typeface="Cambria Math" panose="02040503050406030204" pitchFamily="18" charset="0"/>
                              <a:ea typeface="Cambria Math" panose="02040503050406030204" pitchFamily="18" charset="0"/>
                            </a:rPr>
                          </m:ctrlPr>
                        </m:sSubPr>
                        <m:e>
                          <m:r>
                            <a:rPr lang="en-US" sz="4000" b="1" i="1" smtClean="0">
                              <a:solidFill>
                                <a:srgbClr val="00B050"/>
                              </a:solidFill>
                              <a:latin typeface="Cambria Math" panose="02040503050406030204" pitchFamily="18" charset="0"/>
                              <a:ea typeface="Cambria Math" panose="02040503050406030204" pitchFamily="18" charset="0"/>
                            </a:rPr>
                            <m:t>𝒙</m:t>
                          </m:r>
                        </m:e>
                        <m:sub>
                          <m:r>
                            <a:rPr lang="en-US" sz="4000" b="1" i="1" smtClean="0">
                              <a:solidFill>
                                <a:srgbClr val="00B050"/>
                              </a:solidFill>
                              <a:latin typeface="Cambria Math" panose="02040503050406030204" pitchFamily="18" charset="0"/>
                              <a:ea typeface="Cambria Math" panose="02040503050406030204" pitchFamily="18" charset="0"/>
                            </a:rPr>
                            <m:t>𝒏𝒐𝒓𝒎</m:t>
                          </m:r>
                        </m:sub>
                      </m:sSub>
                      <m:r>
                        <a:rPr lang="en-US" sz="4000" b="1" i="1" smtClean="0">
                          <a:solidFill>
                            <a:schemeClr val="tx1"/>
                          </a:solidFill>
                          <a:latin typeface="Cambria Math" panose="02040503050406030204" pitchFamily="18" charset="0"/>
                          <a:ea typeface="Cambria Math" panose="02040503050406030204" pitchFamily="18" charset="0"/>
                        </a:rPr>
                        <m:t>=</m:t>
                      </m:r>
                      <m:r>
                        <a:rPr lang="en-US" sz="4000" b="1" i="1" smtClean="0">
                          <a:solidFill>
                            <a:srgbClr val="0070C0"/>
                          </a:solidFill>
                          <a:latin typeface="Cambria Math" panose="02040503050406030204" pitchFamily="18" charset="0"/>
                          <a:ea typeface="Cambria Math" panose="02040503050406030204" pitchFamily="18" charset="0"/>
                        </a:rPr>
                        <m:t> </m:t>
                      </m:r>
                      <m:f>
                        <m:fPr>
                          <m:ctrlPr>
                            <a:rPr lang="en-PH" sz="4000" b="1" i="1" smtClean="0">
                              <a:solidFill>
                                <a:schemeClr val="tx1"/>
                              </a:solidFill>
                              <a:latin typeface="Cambria Math" panose="02040503050406030204" pitchFamily="18" charset="0"/>
                              <a:ea typeface="Cambria Math" panose="02040503050406030204" pitchFamily="18" charset="0"/>
                            </a:rPr>
                          </m:ctrlPr>
                        </m:fPr>
                        <m:num>
                          <m:r>
                            <m:rPr>
                              <m:nor/>
                            </m:rPr>
                            <a:rPr lang="en-US" sz="4000" b="1" smtClean="0">
                              <a:solidFill>
                                <a:schemeClr val="tx1"/>
                              </a:solidFill>
                              <a:latin typeface="Cambria Math" panose="02040503050406030204" pitchFamily="18" charset="0"/>
                              <a:ea typeface="Cambria Math" panose="02040503050406030204" pitchFamily="18" charset="0"/>
                            </a:rPr>
                            <m:t>x</m:t>
                          </m:r>
                          <m:r>
                            <m:rPr>
                              <m:nor/>
                            </m:rPr>
                            <a:rPr lang="en-US" sz="4000" b="1" i="1"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rgbClr val="00B0F0"/>
                              </a:solidFill>
                              <a:latin typeface="Cambria Math" panose="02040503050406030204" pitchFamily="18" charset="0"/>
                              <a:ea typeface="Cambria Math" panose="02040503050406030204" pitchFamily="18" charset="0"/>
                            </a:rPr>
                            <m:t>min</m:t>
                          </m:r>
                          <m:r>
                            <m:rPr>
                              <m:nor/>
                            </m:rPr>
                            <a:rPr lang="en-US" sz="4000" b="1" dirty="0" smtClean="0">
                              <a:solidFill>
                                <a:srgbClr val="00B0F0"/>
                              </a:solidFill>
                              <a:latin typeface="Cambria Math" panose="02040503050406030204" pitchFamily="18" charset="0"/>
                              <a:ea typeface="Cambria Math" panose="02040503050406030204" pitchFamily="18" charset="0"/>
                            </a:rPr>
                            <m:t>(</m:t>
                          </m:r>
                          <m:r>
                            <m:rPr>
                              <m:nor/>
                            </m:rPr>
                            <a:rPr lang="en-US" sz="4000" b="1" dirty="0" smtClean="0">
                              <a:solidFill>
                                <a:srgbClr val="00B0F0"/>
                              </a:solidFill>
                              <a:latin typeface="Cambria Math" panose="02040503050406030204" pitchFamily="18" charset="0"/>
                              <a:ea typeface="Cambria Math" panose="02040503050406030204" pitchFamily="18" charset="0"/>
                            </a:rPr>
                            <m:t>x</m:t>
                          </m:r>
                          <m:r>
                            <m:rPr>
                              <m:nor/>
                            </m:rPr>
                            <a:rPr lang="en-US" sz="4000" b="1" dirty="0" smtClean="0">
                              <a:solidFill>
                                <a:srgbClr val="00B0F0"/>
                              </a:solidFill>
                              <a:latin typeface="Cambria Math" panose="02040503050406030204" pitchFamily="18" charset="0"/>
                              <a:ea typeface="Cambria Math" panose="02040503050406030204" pitchFamily="18" charset="0"/>
                            </a:rPr>
                            <m:t>)</m:t>
                          </m:r>
                        </m:num>
                        <m:den>
                          <m:r>
                            <m:rPr>
                              <m:nor/>
                            </m:rPr>
                            <a:rPr lang="en-US" sz="4000" b="1" i="0" dirty="0" smtClean="0">
                              <a:solidFill>
                                <a:srgbClr val="FF0000"/>
                              </a:solidFill>
                              <a:latin typeface="Cambria Math" panose="02040503050406030204" pitchFamily="18" charset="0"/>
                              <a:ea typeface="Cambria Math" panose="02040503050406030204" pitchFamily="18" charset="0"/>
                            </a:rPr>
                            <m:t>max</m:t>
                          </m:r>
                          <m:r>
                            <m:rPr>
                              <m:nor/>
                            </m:rPr>
                            <a:rPr lang="en-US" sz="4000" b="1" dirty="0" smtClean="0">
                              <a:solidFill>
                                <a:srgbClr val="FF0000"/>
                              </a:solidFill>
                              <a:latin typeface="Cambria Math" panose="02040503050406030204" pitchFamily="18" charset="0"/>
                              <a:ea typeface="Cambria Math" panose="02040503050406030204" pitchFamily="18" charset="0"/>
                            </a:rPr>
                            <m:t> </m:t>
                          </m:r>
                          <m:r>
                            <m:rPr>
                              <m:nor/>
                            </m:rPr>
                            <a:rPr lang="en-US" sz="4000" b="1" i="0" dirty="0" smtClean="0">
                              <a:solidFill>
                                <a:srgbClr val="FF0000"/>
                              </a:solidFill>
                              <a:latin typeface="Cambria Math" panose="02040503050406030204" pitchFamily="18" charset="0"/>
                              <a:ea typeface="Cambria Math" panose="02040503050406030204" pitchFamily="18" charset="0"/>
                            </a:rPr>
                            <m:t>(</m:t>
                          </m:r>
                          <m:r>
                            <m:rPr>
                              <m:nor/>
                            </m:rPr>
                            <a:rPr lang="en-US" sz="4000" b="1" i="0" dirty="0" smtClean="0">
                              <a:solidFill>
                                <a:srgbClr val="FF0000"/>
                              </a:solidFill>
                              <a:latin typeface="Cambria Math" panose="02040503050406030204" pitchFamily="18" charset="0"/>
                              <a:ea typeface="Cambria Math" panose="02040503050406030204" pitchFamily="18" charset="0"/>
                            </a:rPr>
                            <m:t>x</m:t>
                          </m:r>
                          <m:r>
                            <m:rPr>
                              <m:nor/>
                            </m:rPr>
                            <a:rPr lang="en-US" sz="4000" b="1" i="0" dirty="0" smtClean="0">
                              <a:solidFill>
                                <a:srgbClr val="FF0000"/>
                              </a:solidFill>
                              <a:latin typeface="Cambria Math" panose="02040503050406030204" pitchFamily="18" charset="0"/>
                              <a:ea typeface="Cambria Math" panose="02040503050406030204" pitchFamily="18" charset="0"/>
                            </a:rPr>
                            <m:t>) − </m:t>
                          </m:r>
                          <m:r>
                            <m:rPr>
                              <m:nor/>
                            </m:rPr>
                            <a:rPr lang="en-US" sz="4000" b="1" i="0" dirty="0" smtClean="0">
                              <a:solidFill>
                                <a:srgbClr val="00B0F0"/>
                              </a:solidFill>
                              <a:latin typeface="Cambria Math" panose="02040503050406030204" pitchFamily="18" charset="0"/>
                              <a:ea typeface="Cambria Math" panose="02040503050406030204" pitchFamily="18" charset="0"/>
                            </a:rPr>
                            <m:t>min</m:t>
                          </m:r>
                          <m:r>
                            <m:rPr>
                              <m:nor/>
                            </m:rPr>
                            <a:rPr lang="en-US" sz="4000" b="1" i="0" dirty="0" smtClean="0">
                              <a:solidFill>
                                <a:srgbClr val="00B0F0"/>
                              </a:solidFill>
                              <a:latin typeface="Cambria Math" panose="02040503050406030204" pitchFamily="18" charset="0"/>
                              <a:ea typeface="Cambria Math" panose="02040503050406030204" pitchFamily="18" charset="0"/>
                            </a:rPr>
                            <m:t> (</m:t>
                          </m:r>
                          <m:r>
                            <m:rPr>
                              <m:nor/>
                            </m:rPr>
                            <a:rPr lang="en-US" sz="4000" b="1" i="0" dirty="0" smtClean="0">
                              <a:solidFill>
                                <a:srgbClr val="00B0F0"/>
                              </a:solidFill>
                              <a:latin typeface="Cambria Math" panose="02040503050406030204" pitchFamily="18" charset="0"/>
                              <a:ea typeface="Cambria Math" panose="02040503050406030204" pitchFamily="18" charset="0"/>
                            </a:rPr>
                            <m:t>x</m:t>
                          </m:r>
                          <m:r>
                            <m:rPr>
                              <m:nor/>
                            </m:rPr>
                            <a:rPr lang="en-US" sz="4000" b="1" i="0" dirty="0" smtClean="0">
                              <a:solidFill>
                                <a:srgbClr val="00B0F0"/>
                              </a:solidFill>
                              <a:latin typeface="Cambria Math" panose="02040503050406030204" pitchFamily="18" charset="0"/>
                              <a:ea typeface="Cambria Math" panose="02040503050406030204" pitchFamily="18" charset="0"/>
                            </a:rPr>
                            <m:t>)</m:t>
                          </m:r>
                          <m:r>
                            <m:rPr>
                              <m:nor/>
                            </m:rPr>
                            <a:rPr lang="el-GR" sz="4000" b="1" dirty="0" smtClean="0">
                              <a:solidFill>
                                <a:srgbClr val="00B0F0"/>
                              </a:solidFill>
                              <a:latin typeface="Cambria Math" panose="02040503050406030204" pitchFamily="18" charset="0"/>
                              <a:ea typeface="Cambria Math" panose="02040503050406030204" pitchFamily="18" charset="0"/>
                            </a:rPr>
                            <m:t> </m:t>
                          </m:r>
                        </m:den>
                      </m:f>
                    </m:oMath>
                  </m:oMathPara>
                </a14:m>
                <a:endParaRPr lang="en-PH" sz="4000" b="1" dirty="0">
                  <a:solidFill>
                    <a:srgbClr val="0070C0"/>
                  </a:solidFill>
                  <a:latin typeface="Cambria Math" panose="02040503050406030204" pitchFamily="18" charset="0"/>
                  <a:ea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5D53C222-3B5C-7C6A-2FAE-A97D01E00241}"/>
                  </a:ext>
                </a:extLst>
              </p:cNvPr>
              <p:cNvSpPr txBox="1">
                <a:spLocks noRot="1" noChangeAspect="1" noMove="1" noResize="1" noEditPoints="1" noAdjustHandles="1" noChangeArrowheads="1" noChangeShapeType="1" noTextEdit="1"/>
              </p:cNvSpPr>
              <p:nvPr/>
            </p:nvSpPr>
            <p:spPr>
              <a:xfrm>
                <a:off x="2963969" y="1399301"/>
                <a:ext cx="6264060" cy="1374800"/>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E082F1-EC1F-7319-70F7-D0DA16D24EE0}"/>
                  </a:ext>
                </a:extLst>
              </p:cNvPr>
              <p:cNvSpPr txBox="1"/>
              <p:nvPr/>
            </p:nvSpPr>
            <p:spPr>
              <a:xfrm>
                <a:off x="1128386" y="3061133"/>
                <a:ext cx="10339192" cy="2677656"/>
              </a:xfrm>
              <a:prstGeom prst="rect">
                <a:avLst/>
              </a:prstGeom>
              <a:noFill/>
            </p:spPr>
            <p:txBody>
              <a:bodyPr wrap="square">
                <a:spAutoFit/>
              </a:bodyPr>
              <a:lstStyle/>
              <a:p>
                <a:r>
                  <a:rPr lang="en-US" sz="2400" b="1" dirty="0">
                    <a:latin typeface="Cambria Math" panose="02040503050406030204" pitchFamily="18" charset="0"/>
                    <a:ea typeface="Cambria Math" panose="02040503050406030204" pitchFamily="18" charset="0"/>
                  </a:rPr>
                  <a:t>where:</a:t>
                </a:r>
              </a:p>
              <a:p>
                <a:r>
                  <a:rPr lang="en-US" sz="2400" dirty="0">
                    <a:latin typeface="Cambria Math" panose="02040503050406030204" pitchFamily="18" charset="0"/>
                    <a:ea typeface="Cambria Math" panose="02040503050406030204" pitchFamily="18" charset="0"/>
                  </a:rPr>
                  <a:t> </a:t>
                </a:r>
              </a:p>
              <a:p>
                <a:r>
                  <a:rPr lang="en-US" sz="2400" b="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𝒙</m:t>
                        </m:r>
                      </m:e>
                      <m:sub>
                        <m:r>
                          <a:rPr lang="en-US" sz="2400" b="1" i="1" smtClean="0">
                            <a:solidFill>
                              <a:srgbClr val="00B050"/>
                            </a:solidFill>
                            <a:latin typeface="Cambria Math" panose="02040503050406030204" pitchFamily="18" charset="0"/>
                            <a:ea typeface="Cambria Math" panose="02040503050406030204" pitchFamily="18" charset="0"/>
                          </a:rPr>
                          <m:t>𝒏𝒐𝒓𝒎</m:t>
                        </m:r>
                      </m:sub>
                    </m:sSub>
                  </m:oMath>
                </a14:m>
                <a:r>
                  <a:rPr lang="en-US" sz="2400" b="1" dirty="0">
                    <a:solidFill>
                      <a:srgbClr val="00B050"/>
                    </a:solidFill>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is the normalized form of  </a:t>
                </a:r>
                <a:r>
                  <a:rPr lang="en-US" sz="2400" b="1" dirty="0">
                    <a:latin typeface="Cambria Math" panose="02040503050406030204" pitchFamily="18" charset="0"/>
                    <a:ea typeface="Cambria Math" panose="02040503050406030204" pitchFamily="18" charset="0"/>
                  </a:rPr>
                  <a:t>x  </a:t>
                </a:r>
              </a:p>
              <a:p>
                <a:br>
                  <a:rPr lang="en-US" sz="2400" dirty="0">
                    <a:latin typeface="Cambria Math" panose="02040503050406030204" pitchFamily="18" charset="0"/>
                    <a:ea typeface="Cambria Math" panose="02040503050406030204" pitchFamily="18" charset="0"/>
                  </a:rPr>
                </a:br>
                <a:r>
                  <a:rPr lang="en-US" sz="2400" b="1" dirty="0">
                    <a:latin typeface="Cambria Math" panose="02040503050406030204" pitchFamily="18" charset="0"/>
                    <a:ea typeface="Cambria Math" panose="02040503050406030204" pitchFamily="18" charset="0"/>
                  </a:rPr>
                  <a:t> x  </a:t>
                </a:r>
                <a:r>
                  <a:rPr lang="en-US" sz="2400" dirty="0">
                    <a:latin typeface="Cambria Math" panose="02040503050406030204" pitchFamily="18" charset="0"/>
                    <a:ea typeface="Cambria Math" panose="02040503050406030204" pitchFamily="18" charset="0"/>
                  </a:rPr>
                  <a:t>is a feature vector from the original data set</a:t>
                </a:r>
              </a:p>
              <a:p>
                <a:br>
                  <a:rPr lang="en-US" sz="2400" dirty="0">
                    <a:latin typeface="Cambria Math" panose="02040503050406030204" pitchFamily="18" charset="0"/>
                    <a:ea typeface="Cambria Math" panose="02040503050406030204" pitchFamily="18" charset="0"/>
                  </a:rPr>
                </a:br>
                <a:r>
                  <a:rPr lang="en-US" sz="2400" dirty="0">
                    <a:latin typeface="Cambria Math" panose="02040503050406030204" pitchFamily="18" charset="0"/>
                    <a:ea typeface="Cambria Math" panose="02040503050406030204" pitchFamily="18" charset="0"/>
                  </a:rPr>
                  <a:t> </a:t>
                </a:r>
                <a:r>
                  <a:rPr lang="en-US" sz="2400" b="1" dirty="0">
                    <a:solidFill>
                      <a:srgbClr val="00B0F0"/>
                    </a:solidFill>
                    <a:latin typeface="Cambria Math" panose="02040503050406030204" pitchFamily="18" charset="0"/>
                    <a:ea typeface="Cambria Math" panose="02040503050406030204" pitchFamily="18" charset="0"/>
                  </a:rPr>
                  <a:t>min(x)  </a:t>
                </a:r>
                <a:r>
                  <a:rPr lang="en-US" sz="2400" dirty="0">
                    <a:latin typeface="Cambria Math" panose="02040503050406030204" pitchFamily="18" charset="0"/>
                    <a:ea typeface="Cambria Math" panose="02040503050406030204" pitchFamily="18" charset="0"/>
                  </a:rPr>
                  <a:t>and  </a:t>
                </a:r>
                <a:r>
                  <a:rPr lang="en-US" sz="2400" b="1" dirty="0">
                    <a:solidFill>
                      <a:srgbClr val="FF0000"/>
                    </a:solidFill>
                    <a:latin typeface="Cambria Math" panose="02040503050406030204" pitchFamily="18" charset="0"/>
                    <a:ea typeface="Cambria Math" panose="02040503050406030204" pitchFamily="18" charset="0"/>
                  </a:rPr>
                  <a:t>max(x)  </a:t>
                </a:r>
                <a:r>
                  <a:rPr lang="en-US" sz="2400" dirty="0">
                    <a:latin typeface="Cambria Math" panose="02040503050406030204" pitchFamily="18" charset="0"/>
                    <a:ea typeface="Cambria Math" panose="02040503050406030204" pitchFamily="18" charset="0"/>
                  </a:rPr>
                  <a:t>is the minimum and maximum value of </a:t>
                </a:r>
                <a:r>
                  <a:rPr lang="en-US" sz="2400" b="1" dirty="0">
                    <a:latin typeface="Cambria Math" panose="02040503050406030204" pitchFamily="18" charset="0"/>
                    <a:ea typeface="Cambria Math" panose="02040503050406030204" pitchFamily="18" charset="0"/>
                  </a:rPr>
                  <a:t> x  </a:t>
                </a:r>
                <a:r>
                  <a:rPr lang="en-US" sz="2400" dirty="0">
                    <a:latin typeface="Cambria Math" panose="02040503050406030204" pitchFamily="18" charset="0"/>
                    <a:ea typeface="Cambria Math" panose="02040503050406030204" pitchFamily="18" charset="0"/>
                  </a:rPr>
                  <a:t>respectively.</a:t>
                </a:r>
              </a:p>
            </p:txBody>
          </p:sp>
        </mc:Choice>
        <mc:Fallback xmlns="">
          <p:sp>
            <p:nvSpPr>
              <p:cNvPr id="6" name="TextBox 5">
                <a:extLst>
                  <a:ext uri="{FF2B5EF4-FFF2-40B4-BE49-F238E27FC236}">
                    <a16:creationId xmlns:a16="http://schemas.microsoft.com/office/drawing/2014/main" id="{CFE082F1-EC1F-7319-70F7-D0DA16D24EE0}"/>
                  </a:ext>
                </a:extLst>
              </p:cNvPr>
              <p:cNvSpPr txBox="1">
                <a:spLocks noRot="1" noChangeAspect="1" noMove="1" noResize="1" noEditPoints="1" noAdjustHandles="1" noChangeArrowheads="1" noChangeShapeType="1" noTextEdit="1"/>
              </p:cNvSpPr>
              <p:nvPr/>
            </p:nvSpPr>
            <p:spPr>
              <a:xfrm>
                <a:off x="1128386" y="3061133"/>
                <a:ext cx="10339192" cy="2677656"/>
              </a:xfrm>
              <a:prstGeom prst="rect">
                <a:avLst/>
              </a:prstGeom>
              <a:blipFill>
                <a:blip r:embed="rId5"/>
                <a:stretch>
                  <a:fillRect l="-884" t="-1822" b="-4328"/>
                </a:stretch>
              </a:blipFill>
            </p:spPr>
            <p:txBody>
              <a:bodyPr/>
              <a:lstStyle/>
              <a:p>
                <a:r>
                  <a:rPr lang="en-PH">
                    <a:noFill/>
                  </a:rPr>
                  <a:t> </a:t>
                </a:r>
              </a:p>
            </p:txBody>
          </p:sp>
        </mc:Fallback>
      </mc:AlternateContent>
    </p:spTree>
    <p:extLst>
      <p:ext uri="{BB962C8B-B14F-4D97-AF65-F5344CB8AC3E}">
        <p14:creationId xmlns:p14="http://schemas.microsoft.com/office/powerpoint/2010/main" val="3102271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1370AF-26B9-4AFA-BA9D-5D4A7E1A6722}">
  <ds:schemaRefs>
    <ds:schemaRef ds:uri="http://schemas.microsoft.com/sharepoint/v3/contenttype/forms"/>
  </ds:schemaRefs>
</ds:datastoreItem>
</file>

<file path=customXml/itemProps2.xml><?xml version="1.0" encoding="utf-8"?>
<ds:datastoreItem xmlns:ds="http://schemas.openxmlformats.org/officeDocument/2006/customXml" ds:itemID="{EA3362E2-FA54-4262-AE94-2FA98FF8142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D61E20B-708A-4719-8C02-DA91A478A7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1307</TotalTime>
  <Words>805</Words>
  <Application>Microsoft Office PowerPoint</Application>
  <PresentationFormat>Widescreen</PresentationFormat>
  <Paragraphs>157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Apercu</vt:lpstr>
      <vt:lpstr>Arial</vt:lpstr>
      <vt:lpstr>Calibri</vt:lpstr>
      <vt:lpstr>Calibri (Body)</vt:lpstr>
      <vt:lpstr>Calibri Light</vt:lpstr>
      <vt:lpstr>Cambria Math</vt:lpstr>
      <vt:lpstr>Office Theme</vt:lpstr>
      <vt:lpstr>Feature Scaling</vt:lpstr>
      <vt:lpstr>What is Feature Scaling?</vt:lpstr>
      <vt:lpstr>Why Feature Scaling?</vt:lpstr>
      <vt:lpstr>Why Feature Scaling?</vt:lpstr>
      <vt:lpstr>Why Feature Scaling?</vt:lpstr>
      <vt:lpstr>Why Feature Scaling?</vt:lpstr>
      <vt:lpstr>Min-Max Normalization</vt:lpstr>
      <vt:lpstr>Min-Max Normalization</vt:lpstr>
      <vt:lpstr>Min-Max Normalization</vt:lpstr>
      <vt:lpstr>Min-Max Normalization</vt:lpstr>
      <vt:lpstr>Z-Score Normalization</vt:lpstr>
      <vt:lpstr>Z-Score Normalization</vt:lpstr>
      <vt:lpstr>Z-Score Normalization</vt:lpstr>
      <vt:lpstr>Min-Max Normalization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Elizer Jr.</cp:lastModifiedBy>
  <cp:revision>264</cp:revision>
  <dcterms:created xsi:type="dcterms:W3CDTF">2022-05-11T03:47:05Z</dcterms:created>
  <dcterms:modified xsi:type="dcterms:W3CDTF">2023-09-17T15:57:16Z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ies>
</file>