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57" r:id="rId5"/>
    <p:sldId id="291" r:id="rId6"/>
    <p:sldId id="357" r:id="rId7"/>
    <p:sldId id="358" r:id="rId8"/>
    <p:sldId id="371" r:id="rId9"/>
    <p:sldId id="375" r:id="rId10"/>
    <p:sldId id="376" r:id="rId11"/>
    <p:sldId id="377" r:id="rId12"/>
    <p:sldId id="362" r:id="rId13"/>
    <p:sldId id="378" r:id="rId14"/>
    <p:sldId id="372" r:id="rId15"/>
    <p:sldId id="373" r:id="rId16"/>
    <p:sldId id="374" r:id="rId17"/>
    <p:sldId id="379" r:id="rId18"/>
    <p:sldId id="380" r:id="rId19"/>
    <p:sldId id="381" r:id="rId20"/>
    <p:sldId id="382" r:id="rId21"/>
    <p:sldId id="383" r:id="rId22"/>
    <p:sldId id="384" r:id="rId23"/>
    <p:sldId id="363" r:id="rId24"/>
    <p:sldId id="393" r:id="rId25"/>
    <p:sldId id="391" r:id="rId26"/>
    <p:sldId id="392" r:id="rId27"/>
    <p:sldId id="394" r:id="rId28"/>
    <p:sldId id="395" r:id="rId29"/>
    <p:sldId id="396" r:id="rId30"/>
    <p:sldId id="367" r:id="rId31"/>
    <p:sldId id="386" r:id="rId32"/>
    <p:sldId id="387" r:id="rId33"/>
    <p:sldId id="388" r:id="rId34"/>
    <p:sldId id="389" r:id="rId35"/>
    <p:sldId id="390" r:id="rId36"/>
    <p:sldId id="399" r:id="rId37"/>
    <p:sldId id="397" r:id="rId38"/>
    <p:sldId id="398" r:id="rId39"/>
    <p:sldId id="35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12" autoAdjust="0"/>
    <p:restoredTop sz="94150" autoAdjust="0"/>
  </p:normalViewPr>
  <p:slideViewPr>
    <p:cSldViewPr snapToGrid="0">
      <p:cViewPr>
        <p:scale>
          <a:sx n="106" d="100"/>
          <a:sy n="106" d="100"/>
        </p:scale>
        <p:origin x="95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8/21/24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9157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6442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6229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9379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5425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4456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9633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7821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1610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915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1222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3768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045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0775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8559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465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9425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844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1227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9150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18542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51141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34122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2331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79509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62726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98227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332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3351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612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215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396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3520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237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2C6-A51C-5142-80BA-E68EABCB9E54}" type="datetime1">
              <a:rPr lang="en-PH" smtClean="0"/>
              <a:t>8/21/24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51DD-54C7-844D-A5C6-0D07B3C9C964}" type="datetime1">
              <a:rPr lang="en-PH" smtClean="0"/>
              <a:t>8/21/24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DCC7-E843-A64A-8D2A-2C4625341DEE}" type="datetime1">
              <a:rPr lang="en-PH" smtClean="0"/>
              <a:t>8/21/24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5AAF-C32A-DE41-B2BB-7EF3DA3FA98B}" type="datetime1">
              <a:rPr lang="en-PH" smtClean="0"/>
              <a:t>8/21/24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472D-22FB-F643-A3CC-DDD94D9627B8}" type="datetime1">
              <a:rPr lang="en-PH" smtClean="0"/>
              <a:t>8/21/24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A1DA-3DCB-E84F-A9FC-2F224D636694}" type="datetime1">
              <a:rPr lang="en-PH" smtClean="0"/>
              <a:t>8/21/24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0170-3F5A-404D-B5FD-6C7AC64E19CC}" type="datetime1">
              <a:rPr lang="en-PH" smtClean="0"/>
              <a:t>8/21/24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B44A-A4D7-BD4F-BFCA-57F87B95C36F}" type="datetime1">
              <a:rPr lang="en-PH" smtClean="0"/>
              <a:t>8/21/24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3F61-5763-3A42-85DE-0DCA3B89C09C}" type="datetime1">
              <a:rPr lang="en-PH" smtClean="0"/>
              <a:t>8/21/24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57E6-4844-D24A-823A-DE7EC647B4B6}" type="datetime1">
              <a:rPr lang="en-PH" smtClean="0"/>
              <a:t>8/21/24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1371-981F-8247-8FD9-C2B96A739BB2}" type="datetime1">
              <a:rPr lang="en-PH" smtClean="0"/>
              <a:t>8/21/24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6094-1AE9-A94E-AE22-D8A65CEB68E3}" type="datetime1">
              <a:rPr lang="en-PH" smtClean="0"/>
              <a:t>8/21/24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implilearn.com/tutorials/machine-learning-tutorial/confusion-matrix-machine-learning" TargetMode="External"/><Relationship Id="rId5" Type="http://schemas.openxmlformats.org/officeDocument/2006/relationships/hyperlink" Target="https://www.simplilearn.com/tutorials/machine-learning-tutorial/supervised-and-unsupervised-learning" TargetMode="External"/><Relationship Id="rId4" Type="http://schemas.openxmlformats.org/officeDocument/2006/relationships/hyperlink" Target="https://medium.com/@manpreetkrbuttar/evaluation-metrics-supervised-ml-9ea9e35b2ebc#:~:text=For%20supervised%20learning%20models%2C%20evaluation,are%20provided%20in%20the%20datas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Evaluation of Classification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Confusion Matrix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9E16B4-4F1C-18A2-1F0F-1DB1487C32F3}"/>
              </a:ext>
            </a:extLst>
          </p:cNvPr>
          <p:cNvGraphicFramePr>
            <a:graphicFrameLocks noGrp="1"/>
          </p:cNvGraphicFramePr>
          <p:nvPr/>
        </p:nvGraphicFramePr>
        <p:xfrm>
          <a:off x="459205" y="1234440"/>
          <a:ext cx="81280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1097280">
                <a:tc rowSpan="2"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True Positive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1097280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p:sp>
        <p:nvSpPr>
          <p:cNvPr id="3" name="Left Arrow Callout 2">
            <a:extLst>
              <a:ext uri="{FF2B5EF4-FFF2-40B4-BE49-F238E27FC236}">
                <a16:creationId xmlns:a16="http://schemas.microsoft.com/office/drawing/2014/main" id="{6BA8E8F7-7DBB-DFDC-E423-CD8CA835930C}"/>
              </a:ext>
            </a:extLst>
          </p:cNvPr>
          <p:cNvSpPr/>
          <p:nvPr/>
        </p:nvSpPr>
        <p:spPr>
          <a:xfrm>
            <a:off x="6292517" y="2979774"/>
            <a:ext cx="5560594" cy="2109584"/>
          </a:xfrm>
          <a:prstGeom prst="leftArrowCallou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These are the people who we actually dated that were correctly identified by the algorithm</a:t>
            </a:r>
          </a:p>
        </p:txBody>
      </p:sp>
    </p:spTree>
    <p:extLst>
      <p:ext uri="{BB962C8B-B14F-4D97-AF65-F5344CB8AC3E}">
        <p14:creationId xmlns:p14="http://schemas.microsoft.com/office/powerpoint/2010/main" val="268294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Confusion Matrix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9E16B4-4F1C-18A2-1F0F-1DB1487C3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82415"/>
              </p:ext>
            </p:extLst>
          </p:nvPr>
        </p:nvGraphicFramePr>
        <p:xfrm>
          <a:off x="459205" y="1234440"/>
          <a:ext cx="81280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1097280">
                <a:tc rowSpan="2"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True Positive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1097280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True Negatives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p:sp>
        <p:nvSpPr>
          <p:cNvPr id="3" name="Left Arrow Callout 2">
            <a:extLst>
              <a:ext uri="{FF2B5EF4-FFF2-40B4-BE49-F238E27FC236}">
                <a16:creationId xmlns:a16="http://schemas.microsoft.com/office/drawing/2014/main" id="{F458EAAE-4EF9-323B-B927-A2E10FE1430A}"/>
              </a:ext>
            </a:extLst>
          </p:cNvPr>
          <p:cNvSpPr/>
          <p:nvPr/>
        </p:nvSpPr>
        <p:spPr>
          <a:xfrm>
            <a:off x="8109284" y="3789946"/>
            <a:ext cx="3962400" cy="2261937"/>
          </a:xfrm>
          <a:prstGeom prst="leftArrowCallou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These are the people who we refused to date that were correctly identified by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91801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Confusion Matrix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9E16B4-4F1C-18A2-1F0F-1DB1487C3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275445"/>
              </p:ext>
            </p:extLst>
          </p:nvPr>
        </p:nvGraphicFramePr>
        <p:xfrm>
          <a:off x="459205" y="1287379"/>
          <a:ext cx="8128000" cy="4336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1044341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1097280">
                <a:tc rowSpan="2"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True Positive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1097280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False Negative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True Negatives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p:sp>
        <p:nvSpPr>
          <p:cNvPr id="3" name="Left Arrow Callout 2">
            <a:extLst>
              <a:ext uri="{FF2B5EF4-FFF2-40B4-BE49-F238E27FC236}">
                <a16:creationId xmlns:a16="http://schemas.microsoft.com/office/drawing/2014/main" id="{9FDA772F-ADBE-C402-A47A-0ED27BC5A356}"/>
              </a:ext>
            </a:extLst>
          </p:cNvPr>
          <p:cNvSpPr/>
          <p:nvPr/>
        </p:nvSpPr>
        <p:spPr>
          <a:xfrm>
            <a:off x="6352674" y="3765882"/>
            <a:ext cx="5546558" cy="2261937"/>
          </a:xfrm>
          <a:prstGeom prst="leftArrowCallou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These are the people who we dated but the algorithm said that we did not</a:t>
            </a:r>
          </a:p>
        </p:txBody>
      </p:sp>
    </p:spTree>
    <p:extLst>
      <p:ext uri="{BB962C8B-B14F-4D97-AF65-F5344CB8AC3E}">
        <p14:creationId xmlns:p14="http://schemas.microsoft.com/office/powerpoint/2010/main" val="350296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Confusion Matrix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9E16B4-4F1C-18A2-1F0F-1DB1487C3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617554"/>
              </p:ext>
            </p:extLst>
          </p:nvPr>
        </p:nvGraphicFramePr>
        <p:xfrm>
          <a:off x="459205" y="1234440"/>
          <a:ext cx="81280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1097280">
                <a:tc rowSpan="2"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True Positive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False Positive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1097280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False Negative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True Negatives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p:sp>
        <p:nvSpPr>
          <p:cNvPr id="3" name="Left Arrow Callout 2">
            <a:extLst>
              <a:ext uri="{FF2B5EF4-FFF2-40B4-BE49-F238E27FC236}">
                <a16:creationId xmlns:a16="http://schemas.microsoft.com/office/drawing/2014/main" id="{95D6B6CB-C7CA-AD47-0296-2259DBEA53F1}"/>
              </a:ext>
            </a:extLst>
          </p:cNvPr>
          <p:cNvSpPr/>
          <p:nvPr/>
        </p:nvSpPr>
        <p:spPr>
          <a:xfrm>
            <a:off x="8229600" y="2923672"/>
            <a:ext cx="3769894" cy="2261937"/>
          </a:xfrm>
          <a:prstGeom prst="leftArrowCallou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These are the people who refused to date but the algorithm said that we dated them.</a:t>
            </a:r>
          </a:p>
        </p:txBody>
      </p:sp>
    </p:spTree>
    <p:extLst>
      <p:ext uri="{BB962C8B-B14F-4D97-AF65-F5344CB8AC3E}">
        <p14:creationId xmlns:p14="http://schemas.microsoft.com/office/powerpoint/2010/main" val="350953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Confusion Matrix Example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9E16B4-4F1C-18A2-1F0F-1DB1487C3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24203"/>
              </p:ext>
            </p:extLst>
          </p:nvPr>
        </p:nvGraphicFramePr>
        <p:xfrm>
          <a:off x="459205" y="1234440"/>
          <a:ext cx="81280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1097280">
                <a:tc rowSpan="2"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1097280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p:sp>
        <p:nvSpPr>
          <p:cNvPr id="5" name="Left Arrow Callout 4">
            <a:extLst>
              <a:ext uri="{FF2B5EF4-FFF2-40B4-BE49-F238E27FC236}">
                <a16:creationId xmlns:a16="http://schemas.microsoft.com/office/drawing/2014/main" id="{63090DE3-549B-8C6C-28EF-B08D616AB6AF}"/>
              </a:ext>
            </a:extLst>
          </p:cNvPr>
          <p:cNvSpPr/>
          <p:nvPr/>
        </p:nvSpPr>
        <p:spPr>
          <a:xfrm>
            <a:off x="6292517" y="2979774"/>
            <a:ext cx="5560594" cy="2109584"/>
          </a:xfrm>
          <a:prstGeom prst="leftArrowCallou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There were </a:t>
            </a:r>
            <a:r>
              <a:rPr lang="en-US" sz="2500" b="1" dirty="0"/>
              <a:t>107</a:t>
            </a:r>
            <a:r>
              <a:rPr lang="en-US" sz="2500" dirty="0"/>
              <a:t> people who we dated that were correctly classified</a:t>
            </a:r>
          </a:p>
        </p:txBody>
      </p:sp>
    </p:spTree>
    <p:extLst>
      <p:ext uri="{BB962C8B-B14F-4D97-AF65-F5344CB8AC3E}">
        <p14:creationId xmlns:p14="http://schemas.microsoft.com/office/powerpoint/2010/main" val="167137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Confusion Matrix Example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9E16B4-4F1C-18A2-1F0F-1DB1487C3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544655"/>
              </p:ext>
            </p:extLst>
          </p:nvPr>
        </p:nvGraphicFramePr>
        <p:xfrm>
          <a:off x="459205" y="1234440"/>
          <a:ext cx="81280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1097280">
                <a:tc rowSpan="2"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1097280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p:sp>
        <p:nvSpPr>
          <p:cNvPr id="3" name="Left Arrow Callout 2">
            <a:extLst>
              <a:ext uri="{FF2B5EF4-FFF2-40B4-BE49-F238E27FC236}">
                <a16:creationId xmlns:a16="http://schemas.microsoft.com/office/drawing/2014/main" id="{46E0FA49-5928-9246-7854-8311263129EA}"/>
              </a:ext>
            </a:extLst>
          </p:cNvPr>
          <p:cNvSpPr/>
          <p:nvPr/>
        </p:nvSpPr>
        <p:spPr>
          <a:xfrm>
            <a:off x="8109284" y="3789946"/>
            <a:ext cx="3962400" cy="2261937"/>
          </a:xfrm>
          <a:prstGeom prst="leftArrowCallou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And </a:t>
            </a:r>
            <a:r>
              <a:rPr lang="en-US" sz="2400" b="1" dirty="0"/>
              <a:t>79</a:t>
            </a:r>
            <a:r>
              <a:rPr lang="en-US" sz="2400" dirty="0"/>
              <a:t> True Negatives, people who we passed on that were correctly classified.</a:t>
            </a:r>
          </a:p>
        </p:txBody>
      </p:sp>
    </p:spTree>
    <p:extLst>
      <p:ext uri="{BB962C8B-B14F-4D97-AF65-F5344CB8AC3E}">
        <p14:creationId xmlns:p14="http://schemas.microsoft.com/office/powerpoint/2010/main" val="217345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Confusion Matrix Example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9E16B4-4F1C-18A2-1F0F-1DB1487C3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58047"/>
              </p:ext>
            </p:extLst>
          </p:nvPr>
        </p:nvGraphicFramePr>
        <p:xfrm>
          <a:off x="459205" y="1287379"/>
          <a:ext cx="8128000" cy="4336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1044341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1097280">
                <a:tc rowSpan="2"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1097280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110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p:sp>
        <p:nvSpPr>
          <p:cNvPr id="3" name="Left Arrow Callout 2">
            <a:extLst>
              <a:ext uri="{FF2B5EF4-FFF2-40B4-BE49-F238E27FC236}">
                <a16:creationId xmlns:a16="http://schemas.microsoft.com/office/drawing/2014/main" id="{9FDA772F-ADBE-C402-A47A-0ED27BC5A356}"/>
              </a:ext>
            </a:extLst>
          </p:cNvPr>
          <p:cNvSpPr/>
          <p:nvPr/>
        </p:nvSpPr>
        <p:spPr>
          <a:xfrm>
            <a:off x="6352674" y="3765882"/>
            <a:ext cx="5546558" cy="2261937"/>
          </a:xfrm>
          <a:prstGeom prst="leftArrowCallou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However, the algorithm misclassified </a:t>
            </a:r>
            <a:r>
              <a:rPr lang="en-US" sz="2400" b="1" dirty="0"/>
              <a:t>64</a:t>
            </a:r>
            <a:r>
              <a:rPr lang="en-US" sz="2400" dirty="0"/>
              <a:t> people that we dated by saying that we passed on them. </a:t>
            </a:r>
          </a:p>
        </p:txBody>
      </p:sp>
    </p:spTree>
    <p:extLst>
      <p:ext uri="{BB962C8B-B14F-4D97-AF65-F5344CB8AC3E}">
        <p14:creationId xmlns:p14="http://schemas.microsoft.com/office/powerpoint/2010/main" val="293418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Confusion Matrix Example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9E16B4-4F1C-18A2-1F0F-1DB1487C3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393660"/>
              </p:ext>
            </p:extLst>
          </p:nvPr>
        </p:nvGraphicFramePr>
        <p:xfrm>
          <a:off x="459205" y="1234440"/>
          <a:ext cx="81280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1097280">
                <a:tc rowSpan="2"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1097280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p:sp>
        <p:nvSpPr>
          <p:cNvPr id="3" name="Left Arrow Callout 2">
            <a:extLst>
              <a:ext uri="{FF2B5EF4-FFF2-40B4-BE49-F238E27FC236}">
                <a16:creationId xmlns:a16="http://schemas.microsoft.com/office/drawing/2014/main" id="{95D6B6CB-C7CA-AD47-0296-2259DBEA53F1}"/>
              </a:ext>
            </a:extLst>
          </p:cNvPr>
          <p:cNvSpPr/>
          <p:nvPr/>
        </p:nvSpPr>
        <p:spPr>
          <a:xfrm>
            <a:off x="8229600" y="2923672"/>
            <a:ext cx="3769894" cy="2261937"/>
          </a:xfrm>
          <a:prstGeom prst="leftArrowCallou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And the algorithm misclassified </a:t>
            </a:r>
            <a:r>
              <a:rPr lang="en-US" sz="2400" b="1" dirty="0"/>
              <a:t>53 people </a:t>
            </a:r>
            <a:r>
              <a:rPr lang="en-US" sz="2400" dirty="0"/>
              <a:t>that we passed on by saying that we dated them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943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Confusion Matrix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9E16B4-4F1C-18A2-1F0F-1DB1487C3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23025"/>
              </p:ext>
            </p:extLst>
          </p:nvPr>
        </p:nvGraphicFramePr>
        <p:xfrm>
          <a:off x="459205" y="1234440"/>
          <a:ext cx="81280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1097280">
                <a:tc rowSpan="2"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1097280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58F8FF-8BBE-20D9-940B-D0DA697BE5EB}"/>
              </a:ext>
            </a:extLst>
          </p:cNvPr>
          <p:cNvSpPr txBox="1"/>
          <p:nvPr/>
        </p:nvSpPr>
        <p:spPr>
          <a:xfrm>
            <a:off x="8727399" y="3025268"/>
            <a:ext cx="3316998" cy="9233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numbers on the green boxes </a:t>
            </a:r>
          </a:p>
          <a:p>
            <a:pPr algn="ctr"/>
            <a:r>
              <a:rPr lang="en-US" dirty="0"/>
              <a:t>Tell us how many times the</a:t>
            </a:r>
          </a:p>
          <a:p>
            <a:pPr algn="ctr"/>
            <a:r>
              <a:rPr lang="en-US" dirty="0"/>
              <a:t>samples were correctly classified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A7B22-74C4-6EBF-F579-F1716D2D8F04}"/>
              </a:ext>
            </a:extLst>
          </p:cNvPr>
          <p:cNvSpPr txBox="1"/>
          <p:nvPr/>
        </p:nvSpPr>
        <p:spPr>
          <a:xfrm>
            <a:off x="8727399" y="4120739"/>
            <a:ext cx="3316998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numbers on the red boxes </a:t>
            </a:r>
          </a:p>
          <a:p>
            <a:pPr algn="ctr"/>
            <a:r>
              <a:rPr lang="en-US" dirty="0"/>
              <a:t>tell us how many times the</a:t>
            </a:r>
          </a:p>
          <a:p>
            <a:pPr algn="ctr"/>
            <a:r>
              <a:rPr lang="en-US" dirty="0"/>
              <a:t>samples were misclassified</a:t>
            </a:r>
          </a:p>
        </p:txBody>
      </p:sp>
    </p:spTree>
    <p:extLst>
      <p:ext uri="{BB962C8B-B14F-4D97-AF65-F5344CB8AC3E}">
        <p14:creationId xmlns:p14="http://schemas.microsoft.com/office/powerpoint/2010/main" val="3234267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9E16B4-4F1C-18A2-1F0F-1DB1487C3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07529"/>
              </p:ext>
            </p:extLst>
          </p:nvPr>
        </p:nvGraphicFramePr>
        <p:xfrm>
          <a:off x="5103395" y="304569"/>
          <a:ext cx="6051884" cy="275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71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687863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687863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687863">
                <a:tc row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687863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66A69E-0DC7-C163-3F93-CB54A9223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44013"/>
              </p:ext>
            </p:extLst>
          </p:nvPr>
        </p:nvGraphicFramePr>
        <p:xfrm>
          <a:off x="5103395" y="3368842"/>
          <a:ext cx="6051884" cy="275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71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687863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687863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687863">
                <a:tc row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142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687863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29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110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B31FA7E-DDAA-9F2D-D807-A86CEAB158EC}"/>
              </a:ext>
            </a:extLst>
          </p:cNvPr>
          <p:cNvSpPr txBox="1"/>
          <p:nvPr/>
        </p:nvSpPr>
        <p:spPr>
          <a:xfrm>
            <a:off x="372981" y="4642966"/>
            <a:ext cx="2995862" cy="14773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Random Forest Classifier Confusion Matrix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16341-5157-6BB0-6EB3-1B18F6026F10}"/>
              </a:ext>
            </a:extLst>
          </p:cNvPr>
          <p:cNvSpPr txBox="1"/>
          <p:nvPr/>
        </p:nvSpPr>
        <p:spPr>
          <a:xfrm>
            <a:off x="372981" y="1680295"/>
            <a:ext cx="2995862" cy="1015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KNN Classifier Confusion Matrix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D1A51B0-0156-E514-83F2-76F9C816EE6F}"/>
              </a:ext>
            </a:extLst>
          </p:cNvPr>
          <p:cNvSpPr/>
          <p:nvPr/>
        </p:nvSpPr>
        <p:spPr>
          <a:xfrm>
            <a:off x="3746915" y="1945810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07938A6-E062-AAFB-C3FC-3AF355F479CC}"/>
              </a:ext>
            </a:extLst>
          </p:cNvPr>
          <p:cNvSpPr/>
          <p:nvPr/>
        </p:nvSpPr>
        <p:spPr>
          <a:xfrm>
            <a:off x="3746915" y="5139314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6-Point Star 14">
            <a:extLst>
              <a:ext uri="{FF2B5EF4-FFF2-40B4-BE49-F238E27FC236}">
                <a16:creationId xmlns:a16="http://schemas.microsoft.com/office/drawing/2014/main" id="{0562CA40-9510-4412-0833-0BC24EB62C18}"/>
              </a:ext>
            </a:extLst>
          </p:cNvPr>
          <p:cNvSpPr/>
          <p:nvPr/>
        </p:nvSpPr>
        <p:spPr>
          <a:xfrm>
            <a:off x="2711697" y="3511708"/>
            <a:ext cx="2070435" cy="1831701"/>
          </a:xfrm>
          <a:prstGeom prst="star16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This  one is better!</a:t>
            </a:r>
          </a:p>
        </p:txBody>
      </p:sp>
    </p:spTree>
    <p:extLst>
      <p:ext uri="{BB962C8B-B14F-4D97-AF65-F5344CB8AC3E}">
        <p14:creationId xmlns:p14="http://schemas.microsoft.com/office/powerpoint/2010/main" val="181543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200" b="1" i="0" dirty="0">
              <a:solidFill>
                <a:schemeClr val="bg2">
                  <a:lumMod val="9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PH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 of Classification Models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Confusion Matrix</a:t>
            </a:r>
            <a:endParaRPr lang="en-US" sz="22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22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Accuracy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Precision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Recall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Specificity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F1-Score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93793-C588-E3DC-47D3-B858FE64CEA4}"/>
              </a:ext>
            </a:extLst>
          </p:cNvPr>
          <p:cNvSpPr txBox="1"/>
          <p:nvPr/>
        </p:nvSpPr>
        <p:spPr>
          <a:xfrm>
            <a:off x="459205" y="1479550"/>
            <a:ext cx="111834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/>
              <a:t>Once we have filled out the confusion matrix, we can calculate useful metrics</a:t>
            </a:r>
          </a:p>
          <a:p>
            <a:endParaRPr lang="en-PH" sz="3200" dirty="0"/>
          </a:p>
          <a:p>
            <a:r>
              <a:rPr lang="en-PH" sz="3200" b="1" dirty="0"/>
              <a:t>Accuracy</a:t>
            </a:r>
            <a:r>
              <a:rPr lang="en-PH" sz="3200" dirty="0"/>
              <a:t>, </a:t>
            </a:r>
            <a:r>
              <a:rPr lang="en-PH" sz="3200" b="1" dirty="0"/>
              <a:t>Precision</a:t>
            </a:r>
            <a:r>
              <a:rPr lang="en-PH" sz="3200" dirty="0"/>
              <a:t>, </a:t>
            </a:r>
            <a:r>
              <a:rPr lang="en-PH" sz="3200" b="1" dirty="0"/>
              <a:t>Recall, Specificity </a:t>
            </a:r>
            <a:r>
              <a:rPr lang="en-PH" sz="3200" dirty="0"/>
              <a:t>and </a:t>
            </a:r>
            <a:r>
              <a:rPr lang="en-PH" sz="3200" b="1" dirty="0"/>
              <a:t>F1-Score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11289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Accuracy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7982C8-B92B-95C4-7971-470610F4B38E}"/>
              </a:ext>
            </a:extLst>
          </p:cNvPr>
          <p:cNvGraphicFramePr>
            <a:graphicFrameLocks noGrp="1"/>
          </p:cNvGraphicFramePr>
          <p:nvPr/>
        </p:nvGraphicFramePr>
        <p:xfrm>
          <a:off x="3070057" y="1095316"/>
          <a:ext cx="6051884" cy="275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71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687863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687863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687863">
                <a:tc row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687863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186AB27-075D-C05F-4B77-BF758271EA14}"/>
              </a:ext>
            </a:extLst>
          </p:cNvPr>
          <p:cNvSpPr txBox="1"/>
          <p:nvPr/>
        </p:nvSpPr>
        <p:spPr>
          <a:xfrm flipH="1">
            <a:off x="970546" y="4069825"/>
            <a:ext cx="10250905" cy="184665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/>
              <a:t>Measures the proportion of correctly classified instances out of the total instances.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/>
              <a:t>It’s suitable for balanced datasets but can be misleading for imbalanced datasets.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dirty="0"/>
              <a:t>Higher accuracy values indicate a higher proportion of correct predictions.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6730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Accuracy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7982C8-B92B-95C4-7971-470610F4B38E}"/>
              </a:ext>
            </a:extLst>
          </p:cNvPr>
          <p:cNvGraphicFramePr>
            <a:graphicFrameLocks noGrp="1"/>
          </p:cNvGraphicFramePr>
          <p:nvPr/>
        </p:nvGraphicFramePr>
        <p:xfrm>
          <a:off x="3070057" y="1095316"/>
          <a:ext cx="6051884" cy="275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71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687863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687863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687863">
                <a:tc row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687863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8FAD78-0ED5-B1FE-B936-DDD814DA57AF}"/>
                  </a:ext>
                </a:extLst>
              </p:cNvPr>
              <p:cNvSpPr txBox="1"/>
              <p:nvPr/>
            </p:nvSpPr>
            <p:spPr>
              <a:xfrm flipH="1">
                <a:off x="408126" y="4363609"/>
                <a:ext cx="11375745" cy="1492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𝑛𝑒𝑔𝑎𝑡𝑖𝑣𝑒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𝑛𝑒𝑔𝑎𝑡𝑖𝑣𝑒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𝑛𝑒𝑔𝑎𝑡𝑖𝑣𝑒</m:t>
                          </m:r>
                        </m:den>
                      </m:f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8FAD78-0ED5-B1FE-B936-DDD814DA5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8126" y="4363609"/>
                <a:ext cx="11375745" cy="1492332"/>
              </a:xfrm>
              <a:prstGeom prst="rect">
                <a:avLst/>
              </a:prstGeom>
              <a:blipFill>
                <a:blip r:embed="rId3"/>
                <a:stretch>
                  <a:fillRect b="-743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28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Accuracy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7982C8-B92B-95C4-7971-470610F4B38E}"/>
              </a:ext>
            </a:extLst>
          </p:cNvPr>
          <p:cNvGraphicFramePr>
            <a:graphicFrameLocks noGrp="1"/>
          </p:cNvGraphicFramePr>
          <p:nvPr/>
        </p:nvGraphicFramePr>
        <p:xfrm>
          <a:off x="3070057" y="1095316"/>
          <a:ext cx="6051884" cy="275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71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687863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687863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687863">
                <a:tc row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687863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86AB27-075D-C05F-4B77-BF758271EA14}"/>
                  </a:ext>
                </a:extLst>
              </p:cNvPr>
              <p:cNvSpPr txBox="1"/>
              <p:nvPr/>
            </p:nvSpPr>
            <p:spPr>
              <a:xfrm flipH="1">
                <a:off x="1756611" y="4278837"/>
                <a:ext cx="8771020" cy="16784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en-GB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107+79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107+79+64+53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186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303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𝟔𝟏𝟑𝟗</m:t>
                      </m:r>
                    </m:oMath>
                  </m:oMathPara>
                </a14:m>
                <a:endParaRPr lang="en-GB" sz="2800" b="1" dirty="0"/>
              </a:p>
              <a:p>
                <a:pPr/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86AB27-075D-C05F-4B77-BF758271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56611" y="4278837"/>
                <a:ext cx="8771020" cy="1678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32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Precision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7982C8-B92B-95C4-7971-470610F4B38E}"/>
              </a:ext>
            </a:extLst>
          </p:cNvPr>
          <p:cNvGraphicFramePr>
            <a:graphicFrameLocks noGrp="1"/>
          </p:cNvGraphicFramePr>
          <p:nvPr/>
        </p:nvGraphicFramePr>
        <p:xfrm>
          <a:off x="3070057" y="1095316"/>
          <a:ext cx="6051884" cy="275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71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687863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687863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687863">
                <a:tc row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687863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186AB27-075D-C05F-4B77-BF758271EA14}"/>
              </a:ext>
            </a:extLst>
          </p:cNvPr>
          <p:cNvSpPr txBox="1"/>
          <p:nvPr/>
        </p:nvSpPr>
        <p:spPr>
          <a:xfrm flipH="1">
            <a:off x="970546" y="4069825"/>
            <a:ext cx="10250905" cy="110799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400" dirty="0"/>
              <a:t>Precision is used to calculate the model's ability to classify positive values correctly.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400" dirty="0"/>
              <a:t>It is the true positives divided by the total number of predicted positive values.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947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Precision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7982C8-B92B-95C4-7971-470610F4B38E}"/>
              </a:ext>
            </a:extLst>
          </p:cNvPr>
          <p:cNvGraphicFramePr>
            <a:graphicFrameLocks noGrp="1"/>
          </p:cNvGraphicFramePr>
          <p:nvPr/>
        </p:nvGraphicFramePr>
        <p:xfrm>
          <a:off x="3070057" y="1095316"/>
          <a:ext cx="6051884" cy="275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71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687863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687863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687863">
                <a:tc row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687863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6CB2A6-54FA-DBEE-2473-1D43A2A3C7DA}"/>
                  </a:ext>
                </a:extLst>
              </p:cNvPr>
              <p:cNvSpPr txBox="1"/>
              <p:nvPr/>
            </p:nvSpPr>
            <p:spPr>
              <a:xfrm flipH="1">
                <a:off x="2991377" y="4239486"/>
                <a:ext cx="6357159" cy="14922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den>
                      </m:f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6CB2A6-54FA-DBEE-2473-1D43A2A3C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91377" y="4239486"/>
                <a:ext cx="6357159" cy="1492268"/>
              </a:xfrm>
              <a:prstGeom prst="rect">
                <a:avLst/>
              </a:prstGeom>
              <a:blipFill>
                <a:blip r:embed="rId3"/>
                <a:stretch>
                  <a:fillRect b="-743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27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Precision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7982C8-B92B-95C4-7971-470610F4B38E}"/>
              </a:ext>
            </a:extLst>
          </p:cNvPr>
          <p:cNvGraphicFramePr>
            <a:graphicFrameLocks noGrp="1"/>
          </p:cNvGraphicFramePr>
          <p:nvPr/>
        </p:nvGraphicFramePr>
        <p:xfrm>
          <a:off x="3070057" y="1095316"/>
          <a:ext cx="6051884" cy="275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71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687863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687863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687863">
                <a:tc row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687863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993CBF-C30F-3485-BC4D-E57C5165247C}"/>
                  </a:ext>
                </a:extLst>
              </p:cNvPr>
              <p:cNvSpPr txBox="1"/>
              <p:nvPr/>
            </p:nvSpPr>
            <p:spPr>
              <a:xfrm flipH="1">
                <a:off x="2991377" y="4239486"/>
                <a:ext cx="6357159" cy="143872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107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107+53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𝟔𝟔𝟖𝟖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993CBF-C30F-3485-BC4D-E57C51652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991377" y="4239486"/>
                <a:ext cx="6357159" cy="1438727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04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Recall (Sensitivity)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7982C8-B92B-95C4-7971-470610F4B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90275"/>
              </p:ext>
            </p:extLst>
          </p:nvPr>
        </p:nvGraphicFramePr>
        <p:xfrm>
          <a:off x="3070057" y="1095316"/>
          <a:ext cx="6051884" cy="275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71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687863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687863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687863">
                <a:tc row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687863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86AB27-075D-C05F-4B77-BF758271EA14}"/>
                  </a:ext>
                </a:extLst>
              </p:cNvPr>
              <p:cNvSpPr txBox="1"/>
              <p:nvPr/>
            </p:nvSpPr>
            <p:spPr>
              <a:xfrm flipH="1">
                <a:off x="3070059" y="4270352"/>
                <a:ext cx="6051882" cy="1492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𝑛𝑒𝑔𝑎𝑡𝑖𝑣𝑒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86AB27-075D-C05F-4B77-BF758271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70059" y="4270352"/>
                <a:ext cx="6051882" cy="1492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0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Recall (Sensitivity)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7982C8-B92B-95C4-7971-470610F4B38E}"/>
              </a:ext>
            </a:extLst>
          </p:cNvPr>
          <p:cNvGraphicFramePr>
            <a:graphicFrameLocks noGrp="1"/>
          </p:cNvGraphicFramePr>
          <p:nvPr/>
        </p:nvGraphicFramePr>
        <p:xfrm>
          <a:off x="3070057" y="1095316"/>
          <a:ext cx="6051884" cy="275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71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687863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687863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687863">
                <a:tc row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687863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86AB27-075D-C05F-4B77-BF758271EA14}"/>
                  </a:ext>
                </a:extLst>
              </p:cNvPr>
              <p:cNvSpPr txBox="1"/>
              <p:nvPr/>
            </p:nvSpPr>
            <p:spPr>
              <a:xfrm flipH="1">
                <a:off x="3070057" y="4278837"/>
                <a:ext cx="6206288" cy="16784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en-GB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107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107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𝟔𝟐𝟓𝟕</m:t>
                      </m:r>
                    </m:oMath>
                  </m:oMathPara>
                </a14:m>
                <a:endParaRPr lang="en-GB" sz="2800" b="1" dirty="0"/>
              </a:p>
              <a:p>
                <a:pPr/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86AB27-075D-C05F-4B77-BF758271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70057" y="4278837"/>
                <a:ext cx="6206288" cy="16784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71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Recall (Sensitivity)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7982C8-B92B-95C4-7971-470610F4B38E}"/>
              </a:ext>
            </a:extLst>
          </p:cNvPr>
          <p:cNvGraphicFramePr>
            <a:graphicFrameLocks noGrp="1"/>
          </p:cNvGraphicFramePr>
          <p:nvPr/>
        </p:nvGraphicFramePr>
        <p:xfrm>
          <a:off x="3070057" y="1095316"/>
          <a:ext cx="6051884" cy="275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71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687863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687863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687863">
                <a:tc row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687863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186AB27-075D-C05F-4B77-BF758271EA14}"/>
              </a:ext>
            </a:extLst>
          </p:cNvPr>
          <p:cNvSpPr txBox="1"/>
          <p:nvPr/>
        </p:nvSpPr>
        <p:spPr>
          <a:xfrm flipH="1">
            <a:off x="970546" y="4192935"/>
            <a:ext cx="10250905" cy="200054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Recall tells us what percentage of people we dated were correctly identified.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It tells us that </a:t>
            </a:r>
            <a:r>
              <a:rPr lang="en-GB" sz="2600" b="1" dirty="0"/>
              <a:t>62%</a:t>
            </a:r>
            <a:r>
              <a:rPr lang="en-GB" sz="2600" dirty="0"/>
              <a:t> percent of people we dated were correctly identified by the K-Nearest </a:t>
            </a:r>
            <a:r>
              <a:rPr lang="en-GB" sz="2600" dirty="0" err="1"/>
              <a:t>Neighbors</a:t>
            </a:r>
            <a:r>
              <a:rPr lang="en-GB" sz="2600" dirty="0"/>
              <a:t> model.</a:t>
            </a:r>
          </a:p>
        </p:txBody>
      </p:sp>
    </p:spTree>
    <p:extLst>
      <p:ext uri="{BB962C8B-B14F-4D97-AF65-F5344CB8AC3E}">
        <p14:creationId xmlns:p14="http://schemas.microsoft.com/office/powerpoint/2010/main" val="393088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Evaluation of Classification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93793-C588-E3DC-47D3-B858FE64CEA4}"/>
              </a:ext>
            </a:extLst>
          </p:cNvPr>
          <p:cNvSpPr txBox="1"/>
          <p:nvPr/>
        </p:nvSpPr>
        <p:spPr>
          <a:xfrm>
            <a:off x="459205" y="1479550"/>
            <a:ext cx="11183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For supervised learning classification models, evaluation typically involves comparing the predictions made by the model with the</a:t>
            </a:r>
            <a:r>
              <a:rPr lang="en-PH" sz="3200" b="1" i="0" u="none" strike="noStrike" dirty="0">
                <a:solidFill>
                  <a:srgbClr val="FFC000"/>
                </a:solidFill>
                <a:effectLst/>
                <a:latin typeface="source-serif-pro"/>
              </a:rPr>
              <a:t> ground truth labels </a:t>
            </a:r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that are provided in the dataset. </a:t>
            </a:r>
            <a:endParaRPr lang="en-US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862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Specificity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7982C8-B92B-95C4-7971-470610F4B38E}"/>
              </a:ext>
            </a:extLst>
          </p:cNvPr>
          <p:cNvGraphicFramePr>
            <a:graphicFrameLocks noGrp="1"/>
          </p:cNvGraphicFramePr>
          <p:nvPr/>
        </p:nvGraphicFramePr>
        <p:xfrm>
          <a:off x="3070057" y="1095316"/>
          <a:ext cx="6051884" cy="275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71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687863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687863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687863">
                <a:tc row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687863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86AB27-075D-C05F-4B77-BF758271EA14}"/>
                  </a:ext>
                </a:extLst>
              </p:cNvPr>
              <p:cNvSpPr txBox="1"/>
              <p:nvPr/>
            </p:nvSpPr>
            <p:spPr>
              <a:xfrm flipH="1">
                <a:off x="2743200" y="4270352"/>
                <a:ext cx="6378741" cy="1492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𝑛𝑒𝑔𝑎𝑡𝑖𝑣𝑒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𝑛𝑒𝑔𝑎𝑡𝑖𝑣𝑒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86AB27-075D-C05F-4B77-BF758271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43200" y="4270352"/>
                <a:ext cx="6378741" cy="1492332"/>
              </a:xfrm>
              <a:prstGeom prst="rect">
                <a:avLst/>
              </a:prstGeom>
              <a:blipFill>
                <a:blip r:embed="rId3"/>
                <a:stretch>
                  <a:fillRect l="-1186" r="-138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16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Specificity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7982C8-B92B-95C4-7971-470610F4B38E}"/>
              </a:ext>
            </a:extLst>
          </p:cNvPr>
          <p:cNvGraphicFramePr>
            <a:graphicFrameLocks noGrp="1"/>
          </p:cNvGraphicFramePr>
          <p:nvPr/>
        </p:nvGraphicFramePr>
        <p:xfrm>
          <a:off x="3070057" y="1095316"/>
          <a:ext cx="6051884" cy="275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71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687863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687863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687863">
                <a:tc row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687863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86AB27-075D-C05F-4B77-BF758271EA14}"/>
                  </a:ext>
                </a:extLst>
              </p:cNvPr>
              <p:cNvSpPr txBox="1"/>
              <p:nvPr/>
            </p:nvSpPr>
            <p:spPr>
              <a:xfrm flipH="1">
                <a:off x="3070057" y="4278837"/>
                <a:ext cx="6206288" cy="16784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en-GB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79+53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𝟓𝟗𝟖𝟓</m:t>
                      </m:r>
                    </m:oMath>
                  </m:oMathPara>
                </a14:m>
                <a:endParaRPr lang="en-GB" sz="2800" b="1" dirty="0"/>
              </a:p>
              <a:p>
                <a:pPr/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86AB27-075D-C05F-4B77-BF758271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70057" y="4278837"/>
                <a:ext cx="6206288" cy="1678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36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Specificity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7982C8-B92B-95C4-7971-470610F4B38E}"/>
              </a:ext>
            </a:extLst>
          </p:cNvPr>
          <p:cNvGraphicFramePr>
            <a:graphicFrameLocks noGrp="1"/>
          </p:cNvGraphicFramePr>
          <p:nvPr/>
        </p:nvGraphicFramePr>
        <p:xfrm>
          <a:off x="3070057" y="1095316"/>
          <a:ext cx="6051884" cy="275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71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687863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687863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687863">
                <a:tc row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687863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186AB27-075D-C05F-4B77-BF758271EA14}"/>
              </a:ext>
            </a:extLst>
          </p:cNvPr>
          <p:cNvSpPr txBox="1"/>
          <p:nvPr/>
        </p:nvSpPr>
        <p:spPr>
          <a:xfrm flipH="1">
            <a:off x="970546" y="4192935"/>
            <a:ext cx="10250905" cy="200054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Specificity tells us what percentage of people we passed on were correctly identified.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It tells us that </a:t>
            </a:r>
            <a:r>
              <a:rPr lang="en-GB" sz="2600" b="1" dirty="0"/>
              <a:t>59%</a:t>
            </a:r>
            <a:r>
              <a:rPr lang="en-GB" sz="2600" dirty="0"/>
              <a:t> percent of people passed on were correctly identified by the K-Nearest </a:t>
            </a:r>
            <a:r>
              <a:rPr lang="en-GB" sz="2600" dirty="0" err="1"/>
              <a:t>Neighbors</a:t>
            </a:r>
            <a:r>
              <a:rPr lang="en-GB" sz="2600" dirty="0"/>
              <a:t> model.</a:t>
            </a:r>
          </a:p>
        </p:txBody>
      </p:sp>
    </p:spTree>
    <p:extLst>
      <p:ext uri="{BB962C8B-B14F-4D97-AF65-F5344CB8AC3E}">
        <p14:creationId xmlns:p14="http://schemas.microsoft.com/office/powerpoint/2010/main" val="13913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F1-Score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7982C8-B92B-95C4-7971-470610F4B38E}"/>
              </a:ext>
            </a:extLst>
          </p:cNvPr>
          <p:cNvGraphicFramePr>
            <a:graphicFrameLocks noGrp="1"/>
          </p:cNvGraphicFramePr>
          <p:nvPr/>
        </p:nvGraphicFramePr>
        <p:xfrm>
          <a:off x="3070057" y="1095316"/>
          <a:ext cx="6051884" cy="275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71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687863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687863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687863">
                <a:tc row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687863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BB25DA-C7CB-0C3D-9038-BD6DEAD16F66}"/>
              </a:ext>
            </a:extLst>
          </p:cNvPr>
          <p:cNvSpPr txBox="1"/>
          <p:nvPr/>
        </p:nvSpPr>
        <p:spPr>
          <a:xfrm>
            <a:off x="504276" y="4162592"/>
            <a:ext cx="11183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800" dirty="0"/>
              <a:t>It is the harmonic mean of Recall and Precision.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H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800" dirty="0"/>
              <a:t>It is useful when you need to take both Precision and Recall into account.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105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F1-Score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7982C8-B92B-95C4-7971-470610F4B38E}"/>
              </a:ext>
            </a:extLst>
          </p:cNvPr>
          <p:cNvGraphicFramePr>
            <a:graphicFrameLocks noGrp="1"/>
          </p:cNvGraphicFramePr>
          <p:nvPr/>
        </p:nvGraphicFramePr>
        <p:xfrm>
          <a:off x="3070057" y="1095316"/>
          <a:ext cx="6051884" cy="275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71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687863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687863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687863">
                <a:tc row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687863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E8235E-0A95-8BED-8F13-029142617DD6}"/>
                  </a:ext>
                </a:extLst>
              </p:cNvPr>
              <p:cNvSpPr txBox="1"/>
              <p:nvPr/>
            </p:nvSpPr>
            <p:spPr>
              <a:xfrm flipH="1">
                <a:off x="408126" y="4507987"/>
                <a:ext cx="11375745" cy="707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 ∗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E8235E-0A95-8BED-8F13-029142617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8126" y="4507987"/>
                <a:ext cx="11375745" cy="707438"/>
              </a:xfrm>
              <a:prstGeom prst="rect">
                <a:avLst/>
              </a:prstGeom>
              <a:blipFill>
                <a:blip r:embed="rId3"/>
                <a:stretch>
                  <a:fillRect t="-8772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07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F1-Score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7982C8-B92B-95C4-7971-470610F4B38E}"/>
              </a:ext>
            </a:extLst>
          </p:cNvPr>
          <p:cNvGraphicFramePr>
            <a:graphicFrameLocks noGrp="1"/>
          </p:cNvGraphicFramePr>
          <p:nvPr/>
        </p:nvGraphicFramePr>
        <p:xfrm>
          <a:off x="3070057" y="1095316"/>
          <a:ext cx="6051884" cy="275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71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1512971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687863"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687863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687863">
                <a:tc rowSpan="2"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107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687863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647E9B-EB38-67C7-7ED8-D2DF2DD4B968}"/>
                  </a:ext>
                </a:extLst>
              </p:cNvPr>
              <p:cNvSpPr txBox="1"/>
              <p:nvPr/>
            </p:nvSpPr>
            <p:spPr>
              <a:xfrm flipH="1">
                <a:off x="408126" y="4507987"/>
                <a:ext cx="11375745" cy="700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 ∗</m:t>
                          </m:r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0.67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0.61</m:t>
                          </m:r>
                        </m:num>
                        <m:den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0.67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0.61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𝟔𝟒𝟔𝟓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647E9B-EB38-67C7-7ED8-D2DF2DD4B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8126" y="4507987"/>
                <a:ext cx="11375745" cy="700063"/>
              </a:xfrm>
              <a:prstGeom prst="rect">
                <a:avLst/>
              </a:prstGeom>
              <a:blipFill>
                <a:blip r:embed="rId3"/>
                <a:stretch>
                  <a:fillRect t="-892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39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93793-C588-E3DC-47D3-B858FE64CEA4}"/>
              </a:ext>
            </a:extLst>
          </p:cNvPr>
          <p:cNvSpPr txBox="1"/>
          <p:nvPr/>
        </p:nvSpPr>
        <p:spPr>
          <a:xfrm>
            <a:off x="504276" y="1181838"/>
            <a:ext cx="111834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400" dirty="0">
                <a:hlinkClick r:id="rId4"/>
              </a:rPr>
              <a:t>https://medium.com/@manpreetkrbuttar/evaluation-metrics-supervised-ml-9ea9e35b2ebc#:~:text=For%20supervised%20learning%20models%2C%20evaluation,are%20provided%20in%20the%20dataset</a:t>
            </a:r>
            <a:endParaRPr lang="en-PH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PH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https://www.simplilearn.com/tutorials/machine-learning-tutorial/supervised-and-unsupervised-learning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https://www.simplilearn.com/tutorials/machine-learning-tutorial/confusion-matrix-machine-learning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05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Dating History Dataset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46208EE-553B-AD76-5C36-44DF2C651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95458"/>
              </p:ext>
            </p:extLst>
          </p:nvPr>
        </p:nvGraphicFramePr>
        <p:xfrm>
          <a:off x="1649505" y="1450504"/>
          <a:ext cx="8892990" cy="39620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78598">
                  <a:extLst>
                    <a:ext uri="{9D8B030D-6E8A-4147-A177-3AD203B41FA5}">
                      <a16:colId xmlns:a16="http://schemas.microsoft.com/office/drawing/2014/main" val="2944470075"/>
                    </a:ext>
                  </a:extLst>
                </a:gridCol>
                <a:gridCol w="1778598">
                  <a:extLst>
                    <a:ext uri="{9D8B030D-6E8A-4147-A177-3AD203B41FA5}">
                      <a16:colId xmlns:a16="http://schemas.microsoft.com/office/drawing/2014/main" val="1628177131"/>
                    </a:ext>
                  </a:extLst>
                </a:gridCol>
                <a:gridCol w="1778598">
                  <a:extLst>
                    <a:ext uri="{9D8B030D-6E8A-4147-A177-3AD203B41FA5}">
                      <a16:colId xmlns:a16="http://schemas.microsoft.com/office/drawing/2014/main" val="3374678108"/>
                    </a:ext>
                  </a:extLst>
                </a:gridCol>
                <a:gridCol w="1778598">
                  <a:extLst>
                    <a:ext uri="{9D8B030D-6E8A-4147-A177-3AD203B41FA5}">
                      <a16:colId xmlns:a16="http://schemas.microsoft.com/office/drawing/2014/main" val="2778089473"/>
                    </a:ext>
                  </a:extLst>
                </a:gridCol>
                <a:gridCol w="1778598">
                  <a:extLst>
                    <a:ext uri="{9D8B030D-6E8A-4147-A177-3AD203B41FA5}">
                      <a16:colId xmlns:a16="http://schemas.microsoft.com/office/drawing/2014/main" val="1642060737"/>
                    </a:ext>
                  </a:extLst>
                </a:gridCol>
              </a:tblGrid>
              <a:tr h="7924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Body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Eye 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Skin Complexion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206290"/>
                  </a:ext>
                </a:extLst>
              </a:tr>
              <a:tr h="792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Chubby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49920"/>
                  </a:ext>
                </a:extLst>
              </a:tr>
              <a:tr h="792405"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Average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Slim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Brown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Fair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Smash</a:t>
                      </a:r>
                      <a:endParaRPr lang="en-PH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536796"/>
                  </a:ext>
                </a:extLst>
              </a:tr>
              <a:tr h="792405"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Short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Petite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Green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Dark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Pass</a:t>
                      </a:r>
                      <a:endParaRPr lang="en-PH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9679178"/>
                  </a:ext>
                </a:extLst>
              </a:tr>
              <a:tr h="792405"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072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8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46208EE-553B-AD76-5C36-44DF2C651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8757"/>
              </p:ext>
            </p:extLst>
          </p:nvPr>
        </p:nvGraphicFramePr>
        <p:xfrm>
          <a:off x="1107082" y="421104"/>
          <a:ext cx="5935225" cy="239333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87045">
                  <a:extLst>
                    <a:ext uri="{9D8B030D-6E8A-4147-A177-3AD203B41FA5}">
                      <a16:colId xmlns:a16="http://schemas.microsoft.com/office/drawing/2014/main" val="2944470075"/>
                    </a:ext>
                  </a:extLst>
                </a:gridCol>
                <a:gridCol w="1187045">
                  <a:extLst>
                    <a:ext uri="{9D8B030D-6E8A-4147-A177-3AD203B41FA5}">
                      <a16:colId xmlns:a16="http://schemas.microsoft.com/office/drawing/2014/main" val="1628177131"/>
                    </a:ext>
                  </a:extLst>
                </a:gridCol>
                <a:gridCol w="1187045">
                  <a:extLst>
                    <a:ext uri="{9D8B030D-6E8A-4147-A177-3AD203B41FA5}">
                      <a16:colId xmlns:a16="http://schemas.microsoft.com/office/drawing/2014/main" val="3374678108"/>
                    </a:ext>
                  </a:extLst>
                </a:gridCol>
                <a:gridCol w="1187045">
                  <a:extLst>
                    <a:ext uri="{9D8B030D-6E8A-4147-A177-3AD203B41FA5}">
                      <a16:colId xmlns:a16="http://schemas.microsoft.com/office/drawing/2014/main" val="2778089473"/>
                    </a:ext>
                  </a:extLst>
                </a:gridCol>
                <a:gridCol w="1187045">
                  <a:extLst>
                    <a:ext uri="{9D8B030D-6E8A-4147-A177-3AD203B41FA5}">
                      <a16:colId xmlns:a16="http://schemas.microsoft.com/office/drawing/2014/main" val="1642060737"/>
                    </a:ext>
                  </a:extLst>
                </a:gridCol>
              </a:tblGrid>
              <a:tr h="3697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Body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Eye 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Skin Complexion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206290"/>
                  </a:ext>
                </a:extLst>
              </a:tr>
              <a:tr h="369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Chubby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49920"/>
                  </a:ext>
                </a:extLst>
              </a:tr>
              <a:tr h="369733"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Average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Slim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Brown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Fair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Smash</a:t>
                      </a:r>
                      <a:endParaRPr lang="en-PH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536796"/>
                  </a:ext>
                </a:extLst>
              </a:tr>
              <a:tr h="369733"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Short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Petite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Green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Dark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Pass</a:t>
                      </a:r>
                      <a:endParaRPr lang="en-PH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9679178"/>
                  </a:ext>
                </a:extLst>
              </a:tr>
              <a:tr h="369733"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07265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7FED25F-40CE-0071-F7A7-4A80901CD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54439"/>
              </p:ext>
            </p:extLst>
          </p:nvPr>
        </p:nvGraphicFramePr>
        <p:xfrm>
          <a:off x="1107081" y="3465094"/>
          <a:ext cx="5935225" cy="239333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87045">
                  <a:extLst>
                    <a:ext uri="{9D8B030D-6E8A-4147-A177-3AD203B41FA5}">
                      <a16:colId xmlns:a16="http://schemas.microsoft.com/office/drawing/2014/main" val="2944470075"/>
                    </a:ext>
                  </a:extLst>
                </a:gridCol>
                <a:gridCol w="1187045">
                  <a:extLst>
                    <a:ext uri="{9D8B030D-6E8A-4147-A177-3AD203B41FA5}">
                      <a16:colId xmlns:a16="http://schemas.microsoft.com/office/drawing/2014/main" val="1628177131"/>
                    </a:ext>
                  </a:extLst>
                </a:gridCol>
                <a:gridCol w="1187045">
                  <a:extLst>
                    <a:ext uri="{9D8B030D-6E8A-4147-A177-3AD203B41FA5}">
                      <a16:colId xmlns:a16="http://schemas.microsoft.com/office/drawing/2014/main" val="3374678108"/>
                    </a:ext>
                  </a:extLst>
                </a:gridCol>
                <a:gridCol w="1187045">
                  <a:extLst>
                    <a:ext uri="{9D8B030D-6E8A-4147-A177-3AD203B41FA5}">
                      <a16:colId xmlns:a16="http://schemas.microsoft.com/office/drawing/2014/main" val="2778089473"/>
                    </a:ext>
                  </a:extLst>
                </a:gridCol>
                <a:gridCol w="1187045">
                  <a:extLst>
                    <a:ext uri="{9D8B030D-6E8A-4147-A177-3AD203B41FA5}">
                      <a16:colId xmlns:a16="http://schemas.microsoft.com/office/drawing/2014/main" val="1642060737"/>
                    </a:ext>
                  </a:extLst>
                </a:gridCol>
              </a:tblGrid>
              <a:tr h="3697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Body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Eye 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Skin Complexion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206290"/>
                  </a:ext>
                </a:extLst>
              </a:tr>
              <a:tr h="369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Chubby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49920"/>
                  </a:ext>
                </a:extLst>
              </a:tr>
              <a:tr h="369733"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…</a:t>
                      </a:r>
                      <a:endParaRPr lang="en-PH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536796"/>
                  </a:ext>
                </a:extLst>
              </a:tr>
              <a:tr h="369733"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...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…</a:t>
                      </a:r>
                      <a:endParaRPr lang="en-PH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9679178"/>
                  </a:ext>
                </a:extLst>
              </a:tr>
              <a:tr h="369733"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072656"/>
                  </a:ext>
                </a:extLst>
              </a:tr>
            </a:tbl>
          </a:graphicData>
        </a:graphic>
      </p:graphicFrame>
      <p:sp>
        <p:nvSpPr>
          <p:cNvPr id="10" name="Left Arrow Callout 9">
            <a:extLst>
              <a:ext uri="{FF2B5EF4-FFF2-40B4-BE49-F238E27FC236}">
                <a16:creationId xmlns:a16="http://schemas.microsoft.com/office/drawing/2014/main" id="{76926A68-C511-9AFF-265A-89140AAEA36A}"/>
              </a:ext>
            </a:extLst>
          </p:cNvPr>
          <p:cNvSpPr/>
          <p:nvPr/>
        </p:nvSpPr>
        <p:spPr>
          <a:xfrm>
            <a:off x="7712240" y="1419061"/>
            <a:ext cx="3994485" cy="914400"/>
          </a:xfrm>
          <a:prstGeom prst="leftArrowCallou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Training Set</a:t>
            </a:r>
          </a:p>
        </p:txBody>
      </p:sp>
      <p:sp>
        <p:nvSpPr>
          <p:cNvPr id="13" name="Left Arrow Callout 12">
            <a:extLst>
              <a:ext uri="{FF2B5EF4-FFF2-40B4-BE49-F238E27FC236}">
                <a16:creationId xmlns:a16="http://schemas.microsoft.com/office/drawing/2014/main" id="{F21BCECB-976E-418F-8976-99EC5EE7FB15}"/>
              </a:ext>
            </a:extLst>
          </p:cNvPr>
          <p:cNvSpPr/>
          <p:nvPr/>
        </p:nvSpPr>
        <p:spPr>
          <a:xfrm>
            <a:off x="7712240" y="4204560"/>
            <a:ext cx="3994485" cy="914400"/>
          </a:xfrm>
          <a:prstGeom prst="leftArrowCallou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60096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46208EE-553B-AD76-5C36-44DF2C651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46879"/>
              </p:ext>
            </p:extLst>
          </p:nvPr>
        </p:nvGraphicFramePr>
        <p:xfrm>
          <a:off x="433312" y="2076581"/>
          <a:ext cx="5935225" cy="202757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87045">
                  <a:extLst>
                    <a:ext uri="{9D8B030D-6E8A-4147-A177-3AD203B41FA5}">
                      <a16:colId xmlns:a16="http://schemas.microsoft.com/office/drawing/2014/main" val="2944470075"/>
                    </a:ext>
                  </a:extLst>
                </a:gridCol>
                <a:gridCol w="1187045">
                  <a:extLst>
                    <a:ext uri="{9D8B030D-6E8A-4147-A177-3AD203B41FA5}">
                      <a16:colId xmlns:a16="http://schemas.microsoft.com/office/drawing/2014/main" val="1628177131"/>
                    </a:ext>
                  </a:extLst>
                </a:gridCol>
                <a:gridCol w="1187045">
                  <a:extLst>
                    <a:ext uri="{9D8B030D-6E8A-4147-A177-3AD203B41FA5}">
                      <a16:colId xmlns:a16="http://schemas.microsoft.com/office/drawing/2014/main" val="3374678108"/>
                    </a:ext>
                  </a:extLst>
                </a:gridCol>
                <a:gridCol w="1187045">
                  <a:extLst>
                    <a:ext uri="{9D8B030D-6E8A-4147-A177-3AD203B41FA5}">
                      <a16:colId xmlns:a16="http://schemas.microsoft.com/office/drawing/2014/main" val="2778089473"/>
                    </a:ext>
                  </a:extLst>
                </a:gridCol>
                <a:gridCol w="1187045">
                  <a:extLst>
                    <a:ext uri="{9D8B030D-6E8A-4147-A177-3AD203B41FA5}">
                      <a16:colId xmlns:a16="http://schemas.microsoft.com/office/drawing/2014/main" val="1642060737"/>
                    </a:ext>
                  </a:extLst>
                </a:gridCol>
              </a:tblGrid>
              <a:tr h="36973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B050"/>
                          </a:solidFill>
                        </a:rPr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B050"/>
                          </a:solidFill>
                        </a:rPr>
                        <a:t>Body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B050"/>
                          </a:solidFill>
                        </a:rPr>
                        <a:t>Eye 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B050"/>
                          </a:solidFill>
                        </a:rPr>
                        <a:t>Skin Complexion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206290"/>
                  </a:ext>
                </a:extLst>
              </a:tr>
              <a:tr h="36973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Chubby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Smash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49920"/>
                  </a:ext>
                </a:extLst>
              </a:tr>
              <a:tr h="369733">
                <a:tc>
                  <a:txBody>
                    <a:bodyPr/>
                    <a:lstStyle/>
                    <a:p>
                      <a:pPr algn="ctr" fontAlgn="b"/>
                      <a:r>
                        <a:rPr lang="en-PH" sz="1500" dirty="0"/>
                        <a:t>Average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500" dirty="0"/>
                        <a:t>Slim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500" dirty="0"/>
                        <a:t>Brown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500" dirty="0"/>
                        <a:t>Fair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dirty="0"/>
                        <a:t>Smash</a:t>
                      </a:r>
                      <a:endParaRPr lang="en-PH" sz="15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536796"/>
                  </a:ext>
                </a:extLst>
              </a:tr>
              <a:tr h="369733">
                <a:tc>
                  <a:txBody>
                    <a:bodyPr/>
                    <a:lstStyle/>
                    <a:p>
                      <a:pPr algn="ctr" fontAlgn="b"/>
                      <a:r>
                        <a:rPr lang="en-PH" sz="1500" dirty="0"/>
                        <a:t>Short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500" dirty="0"/>
                        <a:t>Petite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500" dirty="0"/>
                        <a:t>Green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500" dirty="0"/>
                        <a:t>Dark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dirty="0"/>
                        <a:t>Pass</a:t>
                      </a:r>
                      <a:endParaRPr lang="en-PH" sz="150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9679178"/>
                  </a:ext>
                </a:extLst>
              </a:tr>
              <a:tr h="369733">
                <a:tc>
                  <a:txBody>
                    <a:bodyPr/>
                    <a:lstStyle/>
                    <a:p>
                      <a:pPr algn="ctr" fontAlgn="b"/>
                      <a:r>
                        <a:rPr lang="en-PH" sz="1500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500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500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500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500" dirty="0"/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072656"/>
                  </a:ext>
                </a:extLst>
              </a:tr>
            </a:tbl>
          </a:graphicData>
        </a:graphic>
      </p:graphicFrame>
      <p:pic>
        <p:nvPicPr>
          <p:cNvPr id="8" name="Picture 7" descr="A diagram of a question mark&#10;&#10;Description automatically generated">
            <a:extLst>
              <a:ext uri="{FF2B5EF4-FFF2-40B4-BE49-F238E27FC236}">
                <a16:creationId xmlns:a16="http://schemas.microsoft.com/office/drawing/2014/main" id="{ACB1F25F-BAF6-6ADA-6CF7-BD5EB1ED1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88" y="2296617"/>
            <a:ext cx="3352800" cy="1587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5A6492-9424-4017-8A8C-EFE8CC9744CD}"/>
              </a:ext>
            </a:extLst>
          </p:cNvPr>
          <p:cNvSpPr txBox="1"/>
          <p:nvPr/>
        </p:nvSpPr>
        <p:spPr>
          <a:xfrm>
            <a:off x="2393437" y="4437324"/>
            <a:ext cx="2014975" cy="492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/>
              <a:t>Training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E4175-D419-19E1-00F5-77F9B56E3BAF}"/>
              </a:ext>
            </a:extLst>
          </p:cNvPr>
          <p:cNvSpPr txBox="1"/>
          <p:nvPr/>
        </p:nvSpPr>
        <p:spPr>
          <a:xfrm>
            <a:off x="9018535" y="4437323"/>
            <a:ext cx="2127505" cy="492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/>
              <a:t>KNN Classifier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7DFCE91-BAE6-CA81-0417-DF24EC102B71}"/>
              </a:ext>
            </a:extLst>
          </p:cNvPr>
          <p:cNvSpPr/>
          <p:nvPr/>
        </p:nvSpPr>
        <p:spPr>
          <a:xfrm>
            <a:off x="6898008" y="2848051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4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8" name="Picture 7" descr="A diagram of a question mark&#10;&#10;Description automatically generated">
            <a:extLst>
              <a:ext uri="{FF2B5EF4-FFF2-40B4-BE49-F238E27FC236}">
                <a16:creationId xmlns:a16="http://schemas.microsoft.com/office/drawing/2014/main" id="{ACB1F25F-BAF6-6ADA-6CF7-BD5EB1ED1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88" y="2296617"/>
            <a:ext cx="3352800" cy="1587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5A6492-9424-4017-8A8C-EFE8CC9744CD}"/>
              </a:ext>
            </a:extLst>
          </p:cNvPr>
          <p:cNvSpPr txBox="1"/>
          <p:nvPr/>
        </p:nvSpPr>
        <p:spPr>
          <a:xfrm>
            <a:off x="2393437" y="4437324"/>
            <a:ext cx="1458669" cy="492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/>
              <a:t>Test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E4175-D419-19E1-00F5-77F9B56E3BAF}"/>
              </a:ext>
            </a:extLst>
          </p:cNvPr>
          <p:cNvSpPr txBox="1"/>
          <p:nvPr/>
        </p:nvSpPr>
        <p:spPr>
          <a:xfrm>
            <a:off x="9018535" y="4434355"/>
            <a:ext cx="2127505" cy="492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/>
              <a:t>KNN Classifier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7DFCE91-BAE6-CA81-0417-DF24EC102B71}"/>
              </a:ext>
            </a:extLst>
          </p:cNvPr>
          <p:cNvSpPr/>
          <p:nvPr/>
        </p:nvSpPr>
        <p:spPr>
          <a:xfrm>
            <a:off x="6898008" y="2848051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F5558F7-2EC2-3FE2-96AD-E16DC557B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524034"/>
              </p:ext>
            </p:extLst>
          </p:nvPr>
        </p:nvGraphicFramePr>
        <p:xfrm>
          <a:off x="433312" y="1813166"/>
          <a:ext cx="5935225" cy="239333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87045">
                  <a:extLst>
                    <a:ext uri="{9D8B030D-6E8A-4147-A177-3AD203B41FA5}">
                      <a16:colId xmlns:a16="http://schemas.microsoft.com/office/drawing/2014/main" val="2944470075"/>
                    </a:ext>
                  </a:extLst>
                </a:gridCol>
                <a:gridCol w="1187045">
                  <a:extLst>
                    <a:ext uri="{9D8B030D-6E8A-4147-A177-3AD203B41FA5}">
                      <a16:colId xmlns:a16="http://schemas.microsoft.com/office/drawing/2014/main" val="1628177131"/>
                    </a:ext>
                  </a:extLst>
                </a:gridCol>
                <a:gridCol w="1187045">
                  <a:extLst>
                    <a:ext uri="{9D8B030D-6E8A-4147-A177-3AD203B41FA5}">
                      <a16:colId xmlns:a16="http://schemas.microsoft.com/office/drawing/2014/main" val="3374678108"/>
                    </a:ext>
                  </a:extLst>
                </a:gridCol>
                <a:gridCol w="1187045">
                  <a:extLst>
                    <a:ext uri="{9D8B030D-6E8A-4147-A177-3AD203B41FA5}">
                      <a16:colId xmlns:a16="http://schemas.microsoft.com/office/drawing/2014/main" val="2778089473"/>
                    </a:ext>
                  </a:extLst>
                </a:gridCol>
                <a:gridCol w="1187045">
                  <a:extLst>
                    <a:ext uri="{9D8B030D-6E8A-4147-A177-3AD203B41FA5}">
                      <a16:colId xmlns:a16="http://schemas.microsoft.com/office/drawing/2014/main" val="1642060737"/>
                    </a:ext>
                  </a:extLst>
                </a:gridCol>
              </a:tblGrid>
              <a:tr h="3697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Body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Eye 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Skin Complexion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206290"/>
                  </a:ext>
                </a:extLst>
              </a:tr>
              <a:tr h="369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Chubby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49920"/>
                  </a:ext>
                </a:extLst>
              </a:tr>
              <a:tr h="369733"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…</a:t>
                      </a:r>
                      <a:endParaRPr lang="en-PH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536796"/>
                  </a:ext>
                </a:extLst>
              </a:tr>
              <a:tr h="369733"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...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…</a:t>
                      </a:r>
                      <a:endParaRPr lang="en-PH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9679178"/>
                  </a:ext>
                </a:extLst>
              </a:tr>
              <a:tr h="369733"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072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55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question mark&#10;&#10;Description automatically generated">
            <a:extLst>
              <a:ext uri="{FF2B5EF4-FFF2-40B4-BE49-F238E27FC236}">
                <a16:creationId xmlns:a16="http://schemas.microsoft.com/office/drawing/2014/main" id="{ACB1F25F-BAF6-6ADA-6CF7-BD5EB1ED1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88" y="2296617"/>
            <a:ext cx="3352800" cy="1587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5A6492-9424-4017-8A8C-EFE8CC9744CD}"/>
              </a:ext>
            </a:extLst>
          </p:cNvPr>
          <p:cNvSpPr txBox="1"/>
          <p:nvPr/>
        </p:nvSpPr>
        <p:spPr>
          <a:xfrm>
            <a:off x="2393437" y="4437324"/>
            <a:ext cx="1458669" cy="492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/>
              <a:t>Test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E4175-D419-19E1-00F5-77F9B56E3BAF}"/>
              </a:ext>
            </a:extLst>
          </p:cNvPr>
          <p:cNvSpPr txBox="1"/>
          <p:nvPr/>
        </p:nvSpPr>
        <p:spPr>
          <a:xfrm>
            <a:off x="9018535" y="4434355"/>
            <a:ext cx="2127505" cy="492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/>
              <a:t>KNN Classifier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7DFCE91-BAE6-CA81-0417-DF24EC102B71}"/>
              </a:ext>
            </a:extLst>
          </p:cNvPr>
          <p:cNvSpPr/>
          <p:nvPr/>
        </p:nvSpPr>
        <p:spPr>
          <a:xfrm>
            <a:off x="6898008" y="2848051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F5558F7-2EC2-3FE2-96AD-E16DC557B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165452"/>
              </p:ext>
            </p:extLst>
          </p:nvPr>
        </p:nvGraphicFramePr>
        <p:xfrm>
          <a:off x="433312" y="1813166"/>
          <a:ext cx="5935225" cy="239333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87045">
                  <a:extLst>
                    <a:ext uri="{9D8B030D-6E8A-4147-A177-3AD203B41FA5}">
                      <a16:colId xmlns:a16="http://schemas.microsoft.com/office/drawing/2014/main" val="2944470075"/>
                    </a:ext>
                  </a:extLst>
                </a:gridCol>
                <a:gridCol w="1187045">
                  <a:extLst>
                    <a:ext uri="{9D8B030D-6E8A-4147-A177-3AD203B41FA5}">
                      <a16:colId xmlns:a16="http://schemas.microsoft.com/office/drawing/2014/main" val="1628177131"/>
                    </a:ext>
                  </a:extLst>
                </a:gridCol>
                <a:gridCol w="1187045">
                  <a:extLst>
                    <a:ext uri="{9D8B030D-6E8A-4147-A177-3AD203B41FA5}">
                      <a16:colId xmlns:a16="http://schemas.microsoft.com/office/drawing/2014/main" val="3374678108"/>
                    </a:ext>
                  </a:extLst>
                </a:gridCol>
                <a:gridCol w="1187045">
                  <a:extLst>
                    <a:ext uri="{9D8B030D-6E8A-4147-A177-3AD203B41FA5}">
                      <a16:colId xmlns:a16="http://schemas.microsoft.com/office/drawing/2014/main" val="2778089473"/>
                    </a:ext>
                  </a:extLst>
                </a:gridCol>
                <a:gridCol w="1187045">
                  <a:extLst>
                    <a:ext uri="{9D8B030D-6E8A-4147-A177-3AD203B41FA5}">
                      <a16:colId xmlns:a16="http://schemas.microsoft.com/office/drawing/2014/main" val="1642060737"/>
                    </a:ext>
                  </a:extLst>
                </a:gridCol>
              </a:tblGrid>
              <a:tr h="3697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Body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Eye 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Skin Complexion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206290"/>
                  </a:ext>
                </a:extLst>
              </a:tr>
              <a:tr h="369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Chubby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49920"/>
                  </a:ext>
                </a:extLst>
              </a:tr>
              <a:tr h="369733"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…</a:t>
                      </a:r>
                      <a:endParaRPr lang="en-PH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9536796"/>
                  </a:ext>
                </a:extLst>
              </a:tr>
              <a:tr h="369733"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...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…</a:t>
                      </a:r>
                      <a:endParaRPr lang="en-PH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9679178"/>
                  </a:ext>
                </a:extLst>
              </a:tr>
              <a:tr h="369733"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dirty="0"/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0726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723729B-50F2-47CB-6B7E-671EECF43FD9}"/>
              </a:ext>
            </a:extLst>
          </p:cNvPr>
          <p:cNvSpPr txBox="1"/>
          <p:nvPr/>
        </p:nvSpPr>
        <p:spPr>
          <a:xfrm>
            <a:off x="575242" y="5477036"/>
            <a:ext cx="1118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Now we need to summarize how the classifier performed on the test data! </a:t>
            </a:r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B2FF0E1-F07F-7280-2E95-148DCF35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5706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4611A-54B9-FF6A-29EF-4B0701148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65449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Confusion Matrix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9E16B4-4F1C-18A2-1F0F-1DB1487C3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96841"/>
              </p:ext>
            </p:extLst>
          </p:nvPr>
        </p:nvGraphicFramePr>
        <p:xfrm>
          <a:off x="459205" y="1234440"/>
          <a:ext cx="81280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54966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9005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70756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4872338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Actual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3733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5838208"/>
                  </a:ext>
                </a:extLst>
              </a:tr>
              <a:tr h="1097280">
                <a:tc rowSpan="2"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Predicted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Smash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267788"/>
                  </a:ext>
                </a:extLst>
              </a:tr>
              <a:tr h="1097280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856252"/>
                  </a:ext>
                </a:extLst>
              </a:tr>
            </a:tbl>
          </a:graphicData>
        </a:graphic>
      </p:graphicFrame>
      <p:sp>
        <p:nvSpPr>
          <p:cNvPr id="6" name="Down Arrow Callout 5">
            <a:extLst>
              <a:ext uri="{FF2B5EF4-FFF2-40B4-BE49-F238E27FC236}">
                <a16:creationId xmlns:a16="http://schemas.microsoft.com/office/drawing/2014/main" id="{E75849EA-F317-79E7-824F-74421B964F5F}"/>
              </a:ext>
            </a:extLst>
          </p:cNvPr>
          <p:cNvSpPr/>
          <p:nvPr/>
        </p:nvSpPr>
        <p:spPr>
          <a:xfrm>
            <a:off x="1515980" y="890338"/>
            <a:ext cx="3933658" cy="2413534"/>
          </a:xfrm>
          <a:prstGeom prst="downArrowCallou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rows in a confusion matrix correspond to what the machine learning algorithm predicted</a:t>
            </a:r>
          </a:p>
        </p:txBody>
      </p:sp>
      <p:sp>
        <p:nvSpPr>
          <p:cNvPr id="7" name="Left Arrow Callout 6">
            <a:extLst>
              <a:ext uri="{FF2B5EF4-FFF2-40B4-BE49-F238E27FC236}">
                <a16:creationId xmlns:a16="http://schemas.microsoft.com/office/drawing/2014/main" id="{4B89F55E-B6D9-17EA-292B-14CC0A8C9F67}"/>
              </a:ext>
            </a:extLst>
          </p:cNvPr>
          <p:cNvSpPr/>
          <p:nvPr/>
        </p:nvSpPr>
        <p:spPr>
          <a:xfrm>
            <a:off x="8097254" y="1848805"/>
            <a:ext cx="3933658" cy="2109584"/>
          </a:xfrm>
          <a:prstGeom prst="leftArrowCallou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And the columns correspond to the known truth</a:t>
            </a:r>
          </a:p>
        </p:txBody>
      </p:sp>
    </p:spTree>
    <p:extLst>
      <p:ext uri="{BB962C8B-B14F-4D97-AF65-F5344CB8AC3E}">
        <p14:creationId xmlns:p14="http://schemas.microsoft.com/office/powerpoint/2010/main" val="87979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2020</TotalTime>
  <Words>2053</Words>
  <Application>Microsoft Macintosh PowerPoint</Application>
  <PresentationFormat>Widescreen</PresentationFormat>
  <Paragraphs>728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Calibri Light (Headings)</vt:lpstr>
      <vt:lpstr>Cambria Math</vt:lpstr>
      <vt:lpstr>Charter</vt:lpstr>
      <vt:lpstr>source-serif-pro</vt:lpstr>
      <vt:lpstr>Wingdings</vt:lpstr>
      <vt:lpstr>Office Theme</vt:lpstr>
      <vt:lpstr>Evaluation of Classification Models</vt:lpstr>
      <vt:lpstr>Outline</vt:lpstr>
      <vt:lpstr>Evaluation of Classification Models</vt:lpstr>
      <vt:lpstr>Dating History Dataset</vt:lpstr>
      <vt:lpstr>PowerPoint Presentation</vt:lpstr>
      <vt:lpstr>PowerPoint Presentation</vt:lpstr>
      <vt:lpstr>PowerPoint Presentation</vt:lpstr>
      <vt:lpstr>PowerPoint Presentation</vt:lpstr>
      <vt:lpstr>Confusion Matrix</vt:lpstr>
      <vt:lpstr>Confusion Matrix</vt:lpstr>
      <vt:lpstr>Confusion Matrix</vt:lpstr>
      <vt:lpstr>Confusion Matrix</vt:lpstr>
      <vt:lpstr>Confusion Matrix</vt:lpstr>
      <vt:lpstr>Confusion Matrix Example</vt:lpstr>
      <vt:lpstr>Confusion Matrix Example</vt:lpstr>
      <vt:lpstr>Confusion Matrix Example</vt:lpstr>
      <vt:lpstr>Confusion Matrix Example</vt:lpstr>
      <vt:lpstr>Confusion Matrix</vt:lpstr>
      <vt:lpstr>PowerPoint Presentation</vt:lpstr>
      <vt:lpstr>Confusion Matrix</vt:lpstr>
      <vt:lpstr>Accuracy</vt:lpstr>
      <vt:lpstr>Accuracy</vt:lpstr>
      <vt:lpstr>Accuracy</vt:lpstr>
      <vt:lpstr>Precision</vt:lpstr>
      <vt:lpstr>Precision</vt:lpstr>
      <vt:lpstr>Precision</vt:lpstr>
      <vt:lpstr>Recall (Sensitivity)</vt:lpstr>
      <vt:lpstr>Recall (Sensitivity)</vt:lpstr>
      <vt:lpstr>Recall (Sensitivity)</vt:lpstr>
      <vt:lpstr>Specificity</vt:lpstr>
      <vt:lpstr>Specificity</vt:lpstr>
      <vt:lpstr>Specificity</vt:lpstr>
      <vt:lpstr>F1-Score</vt:lpstr>
      <vt:lpstr>F1-Score</vt:lpstr>
      <vt:lpstr>F1-Score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430</cp:revision>
  <dcterms:created xsi:type="dcterms:W3CDTF">2022-05-11T03:47:05Z</dcterms:created>
  <dcterms:modified xsi:type="dcterms:W3CDTF">2024-08-21T10:10:55Z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2024-07-11T14:04:47Z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a6f2a2a8-2cc7-4a96-b5af-2ed5e480ca63</vt:lpwstr>
  </property>
  <property fmtid="{D5CDD505-2E9C-101B-9397-08002B2CF9AE}" pid="9" name="MSIP_Label_8a813f4b-519a-4481-a498-85770f517757_ContentBits">
    <vt:lpwstr>0</vt:lpwstr>
  </property>
</Properties>
</file>