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7" r:id="rId5"/>
    <p:sldId id="340" r:id="rId6"/>
    <p:sldId id="354" r:id="rId7"/>
    <p:sldId id="342" r:id="rId8"/>
    <p:sldId id="355" r:id="rId9"/>
    <p:sldId id="356" r:id="rId10"/>
    <p:sldId id="357" r:id="rId11"/>
    <p:sldId id="358" r:id="rId12"/>
    <p:sldId id="344" r:id="rId13"/>
    <p:sldId id="343" r:id="rId14"/>
    <p:sldId id="345" r:id="rId15"/>
    <p:sldId id="359" r:id="rId16"/>
    <p:sldId id="346" r:id="rId17"/>
    <p:sldId id="347" r:id="rId18"/>
    <p:sldId id="360" r:id="rId19"/>
    <p:sldId id="348" r:id="rId20"/>
    <p:sldId id="350" r:id="rId21"/>
    <p:sldId id="351" r:id="rId22"/>
    <p:sldId id="352" r:id="rId23"/>
    <p:sldId id="353" r:id="rId24"/>
    <p:sldId id="361" r:id="rId25"/>
    <p:sldId id="36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3497" autoAdjust="0"/>
  </p:normalViewPr>
  <p:slideViewPr>
    <p:cSldViewPr snapToGrid="0">
      <p:cViewPr varScale="1">
        <p:scale>
          <a:sx n="147" d="100"/>
          <a:sy n="147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8294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738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757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9197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04321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0168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882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0359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76855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2022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723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72034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636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715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647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230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769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801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46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30/10/2023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1.jpg"/><Relationship Id="rId12" Type="http://schemas.openxmlformats.org/officeDocument/2006/relationships/image" Target="../media/image18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0.png"/><Relationship Id="rId5" Type="http://schemas.openxmlformats.org/officeDocument/2006/relationships/image" Target="../media/image8.png"/><Relationship Id="rId10" Type="http://schemas.openxmlformats.org/officeDocument/2006/relationships/image" Target="../media/image190.png"/><Relationship Id="rId4" Type="http://schemas.openxmlformats.org/officeDocument/2006/relationships/image" Target="../media/image7.png"/><Relationship Id="rId9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4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8.png"/><Relationship Id="rId15" Type="http://schemas.openxmlformats.org/officeDocument/2006/relationships/image" Target="../media/image170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60.png"/><Relationship Id="rId1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60.png"/><Relationship Id="rId1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00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12" Type="http://schemas.openxmlformats.org/officeDocument/2006/relationships/image" Target="../media/image140.png"/><Relationship Id="rId17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Relationship Id="rId1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200.png"/><Relationship Id="rId10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1.jp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33.png"/><Relationship Id="rId5" Type="http://schemas.openxmlformats.org/officeDocument/2006/relationships/image" Target="../media/image8.png"/><Relationship Id="rId15" Type="http://schemas.openxmlformats.org/officeDocument/2006/relationships/image" Target="../media/image200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Introduction to Neural Networks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/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65529A-4578-CA82-610A-DE26F7540CD7}"/>
                  </a:ext>
                </a:extLst>
              </p:cNvPr>
              <p:cNvSpPr txBox="1"/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65529A-4578-CA82-610A-DE26F7540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blipFill>
                <a:blip r:embed="rId10"/>
                <a:stretch>
                  <a:fillRect l="-1364" r="-26515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6BDA758-4BD2-5C76-7842-4BC36C65D09E}"/>
              </a:ext>
            </a:extLst>
          </p:cNvPr>
          <p:cNvGrpSpPr/>
          <p:nvPr/>
        </p:nvGrpSpPr>
        <p:grpSpPr>
          <a:xfrm>
            <a:off x="7178681" y="1762783"/>
            <a:ext cx="529248" cy="2233367"/>
            <a:chOff x="7178681" y="1762783"/>
            <a:chExt cx="529248" cy="22333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5D14B3-5BDF-B571-D8B5-09F761F00D44}"/>
                    </a:ext>
                  </a:extLst>
                </p:cNvPr>
                <p:cNvSpPr txBox="1"/>
                <p:nvPr/>
              </p:nvSpPr>
              <p:spPr>
                <a:xfrm>
                  <a:off x="7178682" y="1762783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45D14B3-5BDF-B571-D8B5-09F761F00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82" y="1762783"/>
                  <a:ext cx="52924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D6B9FD-6E7F-111A-0493-A5FC94E37237}"/>
                    </a:ext>
                  </a:extLst>
                </p:cNvPr>
                <p:cNvSpPr txBox="1"/>
                <p:nvPr/>
              </p:nvSpPr>
              <p:spPr>
                <a:xfrm>
                  <a:off x="7178681" y="3626818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D6B9FD-6E7F-111A-0493-A5FC94E37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81" y="3626818"/>
                  <a:ext cx="52924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35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F3C49E0-A4EA-4074-7C1A-128403ABE864}"/>
              </a:ext>
            </a:extLst>
          </p:cNvPr>
          <p:cNvGrpSpPr/>
          <p:nvPr/>
        </p:nvGrpSpPr>
        <p:grpSpPr>
          <a:xfrm>
            <a:off x="2210492" y="21588"/>
            <a:ext cx="2971108" cy="4283624"/>
            <a:chOff x="2210492" y="21588"/>
            <a:chExt cx="2971108" cy="42836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54B19-46C1-19E4-806A-FD03E19EB26C}"/>
                    </a:ext>
                  </a:extLst>
                </p:cNvPr>
                <p:cNvSpPr txBox="1"/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454B19-46C1-19E4-806A-FD03E19EB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402" y="595591"/>
                  <a:ext cx="4875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161D7A7-C20D-0F38-4617-2662E161F02D}"/>
                    </a:ext>
                  </a:extLst>
                </p:cNvPr>
                <p:cNvSpPr/>
                <p:nvPr/>
              </p:nvSpPr>
              <p:spPr>
                <a:xfrm>
                  <a:off x="2210492" y="21588"/>
                  <a:ext cx="630237" cy="605255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PH" sz="2500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161D7A7-C20D-0F38-4617-2662E161F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492" y="21588"/>
                  <a:ext cx="630237" cy="60525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2061FB-7198-13D3-BD9E-56B5989CB07B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>
              <a:off x="2840729" y="324216"/>
              <a:ext cx="2340871" cy="96821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DCD27D-22D8-1296-20D8-E689AC567759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>
              <a:off x="2840729" y="324216"/>
              <a:ext cx="2340871" cy="3980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A7B5B74-D980-03EC-FD4F-E1EE0CE3F984}"/>
                    </a:ext>
                  </a:extLst>
                </p:cNvPr>
                <p:cNvSpPr txBox="1"/>
                <p:nvPr/>
              </p:nvSpPr>
              <p:spPr>
                <a:xfrm>
                  <a:off x="3693434" y="376074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A7B5B74-D980-03EC-FD4F-E1EE0CE3F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434" y="376074"/>
                  <a:ext cx="4875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89E2AE-F03D-6FEA-F85D-D9816E6EC2F5}"/>
                  </a:ext>
                </a:extLst>
              </p:cNvPr>
              <p:cNvSpPr txBox="1"/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89E2AE-F03D-6FEA-F85D-D9816E6EC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76395"/>
                <a:ext cx="4025687" cy="461665"/>
              </a:xfrm>
              <a:prstGeom prst="rect">
                <a:avLst/>
              </a:prstGeom>
              <a:blipFill>
                <a:blip r:embed="rId13"/>
                <a:stretch>
                  <a:fillRect l="-1364" r="-26515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022BE-3C41-67BB-276F-AEBDE182163A}"/>
                  </a:ext>
                </a:extLst>
              </p:cNvPr>
              <p:cNvSpPr txBox="1"/>
              <p:nvPr/>
            </p:nvSpPr>
            <p:spPr>
              <a:xfrm>
                <a:off x="7010400" y="958312"/>
                <a:ext cx="1810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𝒊𝒂𝒔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PH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PH" sz="24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5022BE-3C41-67BB-276F-AEBDE182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958312"/>
                <a:ext cx="1810939" cy="461665"/>
              </a:xfrm>
              <a:prstGeom prst="rect">
                <a:avLst/>
              </a:prstGeom>
              <a:blipFill>
                <a:blip r:embed="rId14"/>
                <a:stretch>
                  <a:fillRect l="-673" t="-13158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5C289-23BB-BE20-32D9-525BA53E9A4C}"/>
                  </a:ext>
                </a:extLst>
              </p:cNvPr>
              <p:cNvSpPr txBox="1"/>
              <p:nvPr/>
            </p:nvSpPr>
            <p:spPr>
              <a:xfrm>
                <a:off x="7178682" y="1762783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5C289-23BB-BE20-32D9-525BA53E9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82" y="1762783"/>
                <a:ext cx="5292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A7390D-9E3E-C70B-FF4C-A45A5E4A5FD8}"/>
                  </a:ext>
                </a:extLst>
              </p:cNvPr>
              <p:cNvSpPr txBox="1"/>
              <p:nvPr/>
            </p:nvSpPr>
            <p:spPr>
              <a:xfrm>
                <a:off x="7178681" y="3626818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A7390D-9E3E-C70B-FF4C-A45A5E4A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681" y="3626818"/>
                <a:ext cx="5292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F3A01D-C1C1-9DE8-09E1-854F77B82E8A}"/>
                  </a:ext>
                </a:extLst>
              </p:cNvPr>
              <p:cNvSpPr txBox="1"/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F3A01D-C1C1-9DE8-09E1-854F77B82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7" y="3910363"/>
                <a:ext cx="6302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2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Once an input layer is determined,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 are assigned. </a:t>
            </a:r>
          </a:p>
          <a:p>
            <a:endParaRPr lang="en-US" sz="3000" dirty="0"/>
          </a:p>
          <a:p>
            <a:r>
              <a:rPr lang="en-US" sz="3000" dirty="0"/>
              <a:t>These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 help determine the importance of any given variable, with larger ones contributing more significantly to the output compared to other inputs. </a:t>
            </a:r>
          </a:p>
          <a:p>
            <a:endParaRPr lang="en-US" sz="3000" dirty="0"/>
          </a:p>
          <a:p>
            <a:r>
              <a:rPr lang="en-US" sz="3000" dirty="0"/>
              <a:t>All inputs are then </a:t>
            </a:r>
            <a:r>
              <a:rPr lang="en-US" sz="3000" b="1" dirty="0">
                <a:solidFill>
                  <a:srgbClr val="7030A0"/>
                </a:solidFill>
              </a:rPr>
              <a:t>multiplied</a:t>
            </a:r>
            <a:r>
              <a:rPr lang="en-US" sz="3000" dirty="0"/>
              <a:t> by their respective weights and then </a:t>
            </a:r>
            <a:r>
              <a:rPr lang="en-US" sz="3000" b="1" dirty="0">
                <a:solidFill>
                  <a:srgbClr val="7030A0"/>
                </a:solidFill>
              </a:rPr>
              <a:t>summed</a:t>
            </a:r>
            <a:r>
              <a:rPr lang="en-US" sz="3000" dirty="0"/>
              <a:t>.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40674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28" y="1057055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0713F1-401F-E9D9-CE43-A7DDC3669CE5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0713F1-401F-E9D9-CE43-A7DDC3669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57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454B19-46C1-19E4-806A-FD03E19EB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94A1DA-5845-66E2-C7C7-71C9A7ED8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BF5A1E-1A4A-DB73-A86E-7E07D7BD8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28" y="4122856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F6F962-3A17-2397-AF30-02791939BFCC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F6F962-3A17-2397-AF30-02791939B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24DB9-325D-4919-6F1F-08F63BB056C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E24DB9-325D-4919-6F1F-08F63BB0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06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Afterward, the output is passed through an </a:t>
            </a:r>
            <a:r>
              <a:rPr lang="en-US" sz="3000" b="1" dirty="0">
                <a:solidFill>
                  <a:srgbClr val="FFC000"/>
                </a:solidFill>
              </a:rPr>
              <a:t>activation function</a:t>
            </a:r>
            <a:r>
              <a:rPr lang="en-US" sz="3000" dirty="0"/>
              <a:t>, which </a:t>
            </a:r>
            <a:r>
              <a:rPr lang="en-US" sz="3000" b="1" dirty="0">
                <a:solidFill>
                  <a:srgbClr val="00B0F0"/>
                </a:solidFill>
              </a:rPr>
              <a:t>determines the output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If that output exceeds a given threshold, it “fires” (or activates) the neuron, passing data to the next layer in the network. </a:t>
            </a:r>
          </a:p>
          <a:p>
            <a:endParaRPr lang="en-US" sz="3000" dirty="0"/>
          </a:p>
          <a:p>
            <a:r>
              <a:rPr lang="en-US" sz="3000" b="1" dirty="0"/>
              <a:t>This results in the output of one node becoming in the input of the next node</a:t>
            </a:r>
            <a:r>
              <a:rPr lang="en-US" sz="3000" dirty="0"/>
              <a:t>. This process of passing data from one layer to the next layer defines this neural network as a </a:t>
            </a:r>
            <a:r>
              <a:rPr lang="en-US" sz="3000" b="1" dirty="0">
                <a:solidFill>
                  <a:srgbClr val="00B0F0"/>
                </a:solidFill>
              </a:rPr>
              <a:t>feedforward network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14505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F2E5FD-81CE-7C0C-8F59-BB5C02F5A072}"/>
                  </a:ext>
                </a:extLst>
              </p:cNvPr>
              <p:cNvSpPr txBox="1"/>
              <p:nvPr/>
            </p:nvSpPr>
            <p:spPr>
              <a:xfrm>
                <a:off x="5358947" y="41741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F2E5FD-81CE-7C0C-8F59-BB5C02F5A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417413"/>
                <a:ext cx="559705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7750B4-C2BF-1136-F428-51F6E6FE31C0}"/>
                  </a:ext>
                </a:extLst>
              </p:cNvPr>
              <p:cNvSpPr txBox="1"/>
              <p:nvPr/>
            </p:nvSpPr>
            <p:spPr>
              <a:xfrm>
                <a:off x="5358947" y="3429000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7750B4-C2BF-1136-F428-51F6E6FE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29000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19AAEF-0F44-4DDF-8C7E-C0E44B15450B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19AAEF-0F44-4DDF-8C7E-C0E44B154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353D0C-C0AF-8846-AFA2-C9E8E61C25C0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353D0C-C0AF-8846-AFA2-C9E8E61C2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BB498-D3B2-4AD0-6CEA-441FDFAD08DD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BB498-D3B2-4AD0-6CEA-441FDFAD0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440310F-2401-7526-5A8D-D144AC679836}"/>
              </a:ext>
            </a:extLst>
          </p:cNvPr>
          <p:cNvSpPr txBox="1"/>
          <p:nvPr/>
        </p:nvSpPr>
        <p:spPr>
          <a:xfrm>
            <a:off x="9049556" y="482232"/>
            <a:ext cx="25491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Activation functions:</a:t>
            </a:r>
          </a:p>
          <a:p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/>
              <a:t>Sigmoid function</a:t>
            </a:r>
          </a:p>
          <a:p>
            <a:pPr marL="457200" indent="-457200">
              <a:buAutoNum type="arabicPeriod"/>
            </a:pPr>
            <a:r>
              <a:rPr lang="en-US" sz="2100" dirty="0" err="1"/>
              <a:t>ReLU</a:t>
            </a:r>
            <a:endParaRPr lang="en-US" sz="2100" dirty="0"/>
          </a:p>
          <a:p>
            <a:pPr marL="457200" indent="-457200">
              <a:buAutoNum type="arabicPeriod"/>
            </a:pPr>
            <a:r>
              <a:rPr lang="en-US" sz="2100" dirty="0" err="1"/>
              <a:t>Softmax</a:t>
            </a:r>
            <a:endParaRPr lang="en-PH" sz="2100" dirty="0"/>
          </a:p>
        </p:txBody>
      </p:sp>
    </p:spTree>
    <p:extLst>
      <p:ext uri="{BB962C8B-B14F-4D97-AF65-F5344CB8AC3E}">
        <p14:creationId xmlns:p14="http://schemas.microsoft.com/office/powerpoint/2010/main" val="32205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B07883-5A2A-238C-AE56-49AB0143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999E9E-E58C-86C8-0823-6D193936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B5B74-D980-03EC-FD4F-E1EE0CE3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2306B-FEEC-EF28-ED22-61DADFEDD53A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32306B-FEEC-EF28-ED22-61DADFED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1774E2-4711-168D-AB33-F3F8052778FE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1774E2-4711-168D-AB33-F3F805277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3AFD-81E8-61CE-10CE-157E184B9F76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E43AFD-81E8-61CE-10CE-157E184B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D4DA7C-1C29-9174-2B62-96A799141665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D4DA7C-1C29-9174-2B62-96A79914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37680A-2867-805D-7B51-63CD69A2ED19}"/>
                  </a:ext>
                </a:extLst>
              </p:cNvPr>
              <p:cNvSpPr txBox="1"/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37680A-2867-805D-7B51-63CD69A2E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53689"/>
                <a:ext cx="630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712E-9403-5BE2-19C0-DC3745309D80}"/>
                  </a:ext>
                </a:extLst>
              </p:cNvPr>
              <p:cNvSpPr txBox="1"/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F712E-9403-5BE2-19C0-DC3745309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086" y="4307483"/>
                <a:ext cx="6302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B9D2FF-2D16-8DB8-69A7-F564A9615874}"/>
                  </a:ext>
                </a:extLst>
              </p:cNvPr>
              <p:cNvSpPr txBox="1"/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B9D2FF-2D16-8DB8-69A7-F564A961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8" y="1947449"/>
                <a:ext cx="6302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779A36-B047-7BDD-A1B3-29575C8EC2CA}"/>
                  </a:ext>
                </a:extLst>
              </p:cNvPr>
              <p:cNvSpPr txBox="1"/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779A36-B047-7BDD-A1B3-29575C8E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402" y="595591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F661C-8296-7103-6254-07508C56903E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92F661C-8296-7103-6254-07508C569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0D1B5A-5557-F566-2FF8-E640111F6ED2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0D1B5A-5557-F566-2FF8-E640111F6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B05E76-D863-FD5B-0E60-075B7B46F650}"/>
                  </a:ext>
                </a:extLst>
              </p:cNvPr>
              <p:cNvSpPr txBox="1"/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B05E76-D863-FD5B-0E60-075B7B46F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03" y="918556"/>
                <a:ext cx="630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8F68D-07B9-68BA-D179-E538C484B1EA}"/>
                  </a:ext>
                </a:extLst>
              </p:cNvPr>
              <p:cNvSpPr txBox="1"/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1C8F68D-07B9-68BA-D179-E538C484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77" y="3171988"/>
                <a:ext cx="630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63471E-5EA9-7FFA-6E5B-BADC3DEDC9BB}"/>
                  </a:ext>
                </a:extLst>
              </p:cNvPr>
              <p:cNvSpPr txBox="1"/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63471E-5EA9-7FFA-6E5B-BADC3DEDC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34" y="376074"/>
                <a:ext cx="4875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0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846947" y="318520"/>
            <a:ext cx="626097" cy="26532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/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03784C-A9BF-4D7E-8693-7817D7DA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639" y="5029460"/>
                <a:ext cx="429032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/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/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/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9EEE2-18D2-5AFF-9184-EF9D64015405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/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C6C5A2-5214-F2F4-D010-2E3BAB310758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C6C5A2-5214-F2F4-D010-2E3BAB31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EFB0FA-ED8A-5BD9-3B5A-990B6E1DB56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EFB0FA-ED8A-5BD9-3B5A-990B6E1DB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CC6589-1337-61F5-81F2-0B1400237FBB}"/>
                  </a:ext>
                </a:extLst>
              </p:cNvPr>
              <p:cNvSpPr txBox="1"/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CC6589-1337-61F5-81F2-0B1400237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8" grpId="0"/>
      <p:bldP spid="10" grpId="0"/>
      <p:bldP spid="3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839822" y="1342262"/>
            <a:ext cx="67921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Also known as artificial neural networks (ANNs) are a subset of machine learning and are at the heart of </a:t>
            </a:r>
            <a:r>
              <a:rPr lang="en-US" sz="3000" b="1" dirty="0">
                <a:solidFill>
                  <a:srgbClr val="00B0F0"/>
                </a:solidFill>
              </a:rPr>
              <a:t>deep learning algorithms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/>
              <a:t>Their name and structure are inspired by the </a:t>
            </a:r>
            <a:r>
              <a:rPr lang="en-US" sz="3000" b="1" dirty="0">
                <a:solidFill>
                  <a:srgbClr val="00B0F0"/>
                </a:solidFill>
              </a:rPr>
              <a:t>human brain</a:t>
            </a:r>
            <a:r>
              <a:rPr lang="en-US" sz="3000" dirty="0"/>
              <a:t>, mimicking the way that biological neurons signal to one another.</a:t>
            </a:r>
            <a:endParaRPr lang="en-PH" sz="3000" dirty="0"/>
          </a:p>
        </p:txBody>
      </p:sp>
      <p:pic>
        <p:nvPicPr>
          <p:cNvPr id="8" name="Picture 7" descr="A close-up of a neuron&#10;&#10;Description automatically generated">
            <a:extLst>
              <a:ext uri="{FF2B5EF4-FFF2-40B4-BE49-F238E27FC236}">
                <a16:creationId xmlns:a16="http://schemas.microsoft.com/office/drawing/2014/main" id="{F73167DB-5DC1-65B2-CD2B-5DEBDB49D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9" y="929253"/>
            <a:ext cx="3516528" cy="2716518"/>
          </a:xfrm>
          <a:prstGeom prst="rect">
            <a:avLst/>
          </a:prstGeom>
        </p:spPr>
      </p:pic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8C33DDC5-353B-1A0B-590A-4E96D11E1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06" y="4016363"/>
            <a:ext cx="2834620" cy="20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6096000" y="1287888"/>
            <a:ext cx="537061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6096000" y="4301234"/>
            <a:ext cx="538598" cy="39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/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161D7A7-C20D-0F38-4617-2662E161F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92" y="21588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2061FB-7198-13D3-BD9E-56B5989CB0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846947" y="318520"/>
            <a:ext cx="626097" cy="26532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DCD27D-22D8-1296-20D8-E689AC567759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2840729" y="324216"/>
            <a:ext cx="2340871" cy="39809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/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000F3-4AE9-90AA-C12B-FF23A1592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606" y="1778926"/>
                <a:ext cx="529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/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B847D-492A-9FAD-8522-0ABF1B7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78" y="3663346"/>
                <a:ext cx="5292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/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42A97D-62CD-9550-AD6B-C732FAA85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61" y="985260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B8BD6E-CCA3-765B-6A06-014C37F95123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>
            <a:off x="7263298" y="1287888"/>
            <a:ext cx="1209746" cy="16839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/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D860E-3242-0282-4271-17FFC0570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98" y="3998606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843EE9-A150-B701-A745-A2165B521B54}"/>
              </a:ext>
            </a:extLst>
          </p:cNvPr>
          <p:cNvCxnSpPr>
            <a:cxnSpLocks/>
            <a:stCxn id="18" idx="6"/>
            <a:endCxn id="14" idx="2"/>
          </p:cNvCxnSpPr>
          <p:nvPr/>
        </p:nvCxnSpPr>
        <p:spPr>
          <a:xfrm flipV="1">
            <a:off x="7264835" y="2971800"/>
            <a:ext cx="1208209" cy="1329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/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0E96F31-BCC7-E3B9-3FF9-DB7BA744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710" y="15892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99EEE2-18D2-5AFF-9184-EF9D64015405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>
            <a:off x="2840729" y="324216"/>
            <a:ext cx="2340871" cy="9682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/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3CA5C5-22E3-ED9C-011A-5071DEF2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48" y="1141038"/>
                <a:ext cx="4875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B3FDD62-6DF1-D540-67F3-1EA342029641}"/>
              </a:ext>
            </a:extLst>
          </p:cNvPr>
          <p:cNvGrpSpPr/>
          <p:nvPr/>
        </p:nvGrpSpPr>
        <p:grpSpPr>
          <a:xfrm>
            <a:off x="3493639" y="2669172"/>
            <a:ext cx="7102014" cy="2821953"/>
            <a:chOff x="3493639" y="2669172"/>
            <a:chExt cx="7102014" cy="2821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/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PH" sz="24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103784C-A9BF-4D7E-8693-7817D7DA8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3639" y="5029460"/>
                  <a:ext cx="4290322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5263" b="-1710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/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E6DC462-1CA9-2CBA-4B67-993FBCE5B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5416" y="2669172"/>
                  <a:ext cx="630237" cy="60525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0A896-F485-511E-DB41-8B82CC1E2D92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>
              <a:off x="9387444" y="2971800"/>
              <a:ext cx="5779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/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F43E4-AEC7-A5B9-B52B-01BD86991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96336"/>
                <a:ext cx="55970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/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DBDD6-C97A-E2E2-7671-A578F33F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47" y="3407923"/>
                <a:ext cx="559705" cy="461665"/>
              </a:xfrm>
              <a:prstGeom prst="rect">
                <a:avLst/>
              </a:prstGeom>
              <a:blipFill>
                <a:blip r:embed="rId1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/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1E21CE-0A44-47E7-301A-DF9B24557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34" y="2052935"/>
                <a:ext cx="559705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1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train a Neural Network?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7740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Backpropagation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It is comprised of layers of </a:t>
            </a:r>
            <a:r>
              <a:rPr lang="en-US" sz="3000" b="1" dirty="0">
                <a:solidFill>
                  <a:srgbClr val="00B0F0"/>
                </a:solidFill>
              </a:rPr>
              <a:t>neurons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B0F0"/>
                </a:solidFill>
              </a:rPr>
              <a:t>nodes</a:t>
            </a:r>
            <a:r>
              <a:rPr lang="en-US" sz="3000" dirty="0"/>
              <a:t>, containing an </a:t>
            </a:r>
            <a:r>
              <a:rPr lang="en-US" sz="3000" b="1" dirty="0">
                <a:solidFill>
                  <a:srgbClr val="FFCC00"/>
                </a:solidFill>
              </a:rPr>
              <a:t>input layer</a:t>
            </a:r>
            <a:r>
              <a:rPr lang="en-US" sz="3000" dirty="0"/>
              <a:t>, one or more </a:t>
            </a:r>
            <a:r>
              <a:rPr lang="en-US" sz="3000" b="1" dirty="0">
                <a:solidFill>
                  <a:srgbClr val="FF6600"/>
                </a:solidFill>
              </a:rPr>
              <a:t>hidden layers</a:t>
            </a:r>
            <a:r>
              <a:rPr lang="en-US" sz="3000" dirty="0"/>
              <a:t>, and an </a:t>
            </a:r>
            <a:r>
              <a:rPr lang="en-US" sz="3000" b="1" dirty="0">
                <a:solidFill>
                  <a:srgbClr val="00B050"/>
                </a:solidFill>
              </a:rPr>
              <a:t>output layer</a:t>
            </a:r>
            <a:r>
              <a:rPr lang="en-US" sz="3000" dirty="0"/>
              <a:t>. </a:t>
            </a:r>
            <a:endParaRPr lang="en-PH" sz="3000" dirty="0"/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8C33DDC5-353B-1A0B-590A-4E96D11E1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00" y="2583830"/>
            <a:ext cx="4426398" cy="3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8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068411" y="83523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5AAC3-66D4-EDFA-D98C-0ACF8C868529}"/>
              </a:ext>
            </a:extLst>
          </p:cNvPr>
          <p:cNvSpPr/>
          <p:nvPr/>
        </p:nvSpPr>
        <p:spPr>
          <a:xfrm>
            <a:off x="2068411" y="3852555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DDA0A1-D52E-F360-27FA-EC1A8100F052}"/>
              </a:ext>
            </a:extLst>
          </p:cNvPr>
          <p:cNvGrpSpPr/>
          <p:nvPr/>
        </p:nvGrpSpPr>
        <p:grpSpPr>
          <a:xfrm>
            <a:off x="2930284" y="125905"/>
            <a:ext cx="9048345" cy="3895637"/>
            <a:chOff x="2930284" y="125905"/>
            <a:chExt cx="9048345" cy="389563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82870A-7107-1B1C-B6A3-F4A3E8AB997B}"/>
                </a:ext>
              </a:extLst>
            </p:cNvPr>
            <p:cNvSpPr txBox="1"/>
            <p:nvPr/>
          </p:nvSpPr>
          <p:spPr>
            <a:xfrm>
              <a:off x="3962577" y="125905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09993596-C787-8DBE-A5B2-07EC899C0041}"/>
                </a:ext>
              </a:extLst>
            </p:cNvPr>
            <p:cNvSpPr/>
            <p:nvPr/>
          </p:nvSpPr>
          <p:spPr>
            <a:xfrm rot="9000818">
              <a:off x="9443069" y="2198261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3621930D-8F77-B392-57D4-67372ED9DF08}"/>
                </a:ext>
              </a:extLst>
            </p:cNvPr>
            <p:cNvSpPr/>
            <p:nvPr/>
          </p:nvSpPr>
          <p:spPr>
            <a:xfrm rot="9119075">
              <a:off x="6055538" y="612010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16961629-2889-2531-9D08-04366A2095A3}"/>
                </a:ext>
              </a:extLst>
            </p:cNvPr>
            <p:cNvSpPr/>
            <p:nvPr/>
          </p:nvSpPr>
          <p:spPr>
            <a:xfrm rot="9000818">
              <a:off x="6063996" y="3536910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4767BEC-64B2-6D02-0E68-D6E99FF3EE7E}"/>
                </a:ext>
              </a:extLst>
            </p:cNvPr>
            <p:cNvSpPr/>
            <p:nvPr/>
          </p:nvSpPr>
          <p:spPr>
            <a:xfrm rot="9000818">
              <a:off x="2970933" y="476142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04BCFC7C-87C8-26C0-B40E-365BC8904D57}"/>
                </a:ext>
              </a:extLst>
            </p:cNvPr>
            <p:cNvSpPr/>
            <p:nvPr/>
          </p:nvSpPr>
          <p:spPr>
            <a:xfrm rot="9000818">
              <a:off x="2930284" y="3435077"/>
              <a:ext cx="978408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533321-7BC4-FD3D-B6B5-A7B263399C26}"/>
                </a:ext>
              </a:extLst>
            </p:cNvPr>
            <p:cNvSpPr txBox="1"/>
            <p:nvPr/>
          </p:nvSpPr>
          <p:spPr>
            <a:xfrm>
              <a:off x="7000307" y="271078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CC4F8A-3BED-6C96-0083-225A6B2F187E}"/>
                </a:ext>
              </a:extLst>
            </p:cNvPr>
            <p:cNvSpPr txBox="1"/>
            <p:nvPr/>
          </p:nvSpPr>
          <p:spPr>
            <a:xfrm>
              <a:off x="10382261" y="1808791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7ADC9D-71D6-B849-F7B5-802E11953E9E}"/>
                </a:ext>
              </a:extLst>
            </p:cNvPr>
            <p:cNvSpPr txBox="1"/>
            <p:nvPr/>
          </p:nvSpPr>
          <p:spPr>
            <a:xfrm>
              <a:off x="7046027" y="3139404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43CDEF-1C31-E65D-771C-77CBF662D57C}"/>
                </a:ext>
              </a:extLst>
            </p:cNvPr>
            <p:cNvSpPr txBox="1"/>
            <p:nvPr/>
          </p:nvSpPr>
          <p:spPr>
            <a:xfrm>
              <a:off x="3869219" y="3009022"/>
              <a:ext cx="1596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Neuron</a:t>
              </a:r>
              <a:endParaRPr lang="en-PH" sz="3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Neural Networks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984115" y="1380901"/>
            <a:ext cx="10223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Each node, or artificial neuron, connects to another and has an associated </a:t>
            </a:r>
            <a:r>
              <a:rPr lang="en-US" sz="3000" b="1" dirty="0">
                <a:solidFill>
                  <a:srgbClr val="00B0F0"/>
                </a:solidFill>
              </a:rPr>
              <a:t>weight</a:t>
            </a:r>
            <a:r>
              <a:rPr lang="en-US" sz="3000" dirty="0"/>
              <a:t> and threshold (bias).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82582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068411" y="835231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5AAC3-66D4-EDFA-D98C-0ACF8C868529}"/>
              </a:ext>
            </a:extLst>
          </p:cNvPr>
          <p:cNvSpPr/>
          <p:nvPr/>
        </p:nvSpPr>
        <p:spPr>
          <a:xfrm>
            <a:off x="2068411" y="3852555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9E104C-5629-B69F-2D7B-7F10272CA2CB}"/>
              </a:ext>
            </a:extLst>
          </p:cNvPr>
          <p:cNvSpPr txBox="1"/>
          <p:nvPr/>
        </p:nvSpPr>
        <p:spPr>
          <a:xfrm>
            <a:off x="3536542" y="918556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E11EF-E149-65CF-0059-53C5843DE912}"/>
              </a:ext>
            </a:extLst>
          </p:cNvPr>
          <p:cNvSpPr txBox="1"/>
          <p:nvPr/>
        </p:nvSpPr>
        <p:spPr>
          <a:xfrm rot="3065731">
            <a:off x="2830458" y="1983183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B97FF-CF3A-7C96-587C-3544AC9CCE25}"/>
              </a:ext>
            </a:extLst>
          </p:cNvPr>
          <p:cNvSpPr txBox="1"/>
          <p:nvPr/>
        </p:nvSpPr>
        <p:spPr>
          <a:xfrm>
            <a:off x="3537193" y="4353689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D0C40-B58B-A0CA-E96C-E482DFA1424F}"/>
              </a:ext>
            </a:extLst>
          </p:cNvPr>
          <p:cNvSpPr txBox="1"/>
          <p:nvPr/>
        </p:nvSpPr>
        <p:spPr>
          <a:xfrm rot="18328482">
            <a:off x="2808334" y="3246084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94B09-D921-6C46-1469-8ABF3B9F7346}"/>
              </a:ext>
            </a:extLst>
          </p:cNvPr>
          <p:cNvSpPr txBox="1"/>
          <p:nvPr/>
        </p:nvSpPr>
        <p:spPr>
          <a:xfrm rot="1891975">
            <a:off x="6612703" y="1602570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03EF5A-C4B1-E36E-08F8-89784CAFD0BF}"/>
              </a:ext>
            </a:extLst>
          </p:cNvPr>
          <p:cNvSpPr txBox="1"/>
          <p:nvPr/>
        </p:nvSpPr>
        <p:spPr>
          <a:xfrm rot="19863725">
            <a:off x="6529373" y="3321521"/>
            <a:ext cx="115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weight(</a:t>
            </a:r>
            <a:r>
              <a:rPr lang="en-US" b="1" i="1" dirty="0">
                <a:solidFill>
                  <a:srgbClr val="00B0F0"/>
                </a:solidFill>
              </a:rPr>
              <a:t>w</a:t>
            </a:r>
            <a:r>
              <a:rPr lang="en-US" i="1" dirty="0">
                <a:solidFill>
                  <a:srgbClr val="00B0F0"/>
                </a:solidFill>
              </a:rPr>
              <a:t>)</a:t>
            </a:r>
            <a:endParaRPr lang="en-PH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6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2560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How do Neural Networks work?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A82E6-DFE1-B80E-C3A9-F5436BD9D9FC}"/>
              </a:ext>
            </a:extLst>
          </p:cNvPr>
          <p:cNvSpPr txBox="1"/>
          <p:nvPr/>
        </p:nvSpPr>
        <p:spPr>
          <a:xfrm>
            <a:off x="747744" y="1367931"/>
            <a:ext cx="10696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000" dirty="0"/>
              <a:t>Think of each individual neurons as its own </a:t>
            </a:r>
            <a:r>
              <a:rPr lang="en-US" sz="3000" b="1" dirty="0">
                <a:solidFill>
                  <a:srgbClr val="00B0F0"/>
                </a:solidFill>
              </a:rPr>
              <a:t>linear regression </a:t>
            </a:r>
            <a:r>
              <a:rPr lang="en-US" sz="3000" dirty="0"/>
              <a:t>model, composed of input </a:t>
            </a:r>
            <a:r>
              <a:rPr lang="en-US" sz="3000" b="1" dirty="0">
                <a:solidFill>
                  <a:srgbClr val="FF0000"/>
                </a:solidFill>
              </a:rPr>
              <a:t>data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B0F0"/>
                </a:solidFill>
              </a:rPr>
              <a:t>weights</a:t>
            </a:r>
            <a:r>
              <a:rPr lang="en-US" sz="3000" dirty="0"/>
              <a:t>, a </a:t>
            </a:r>
            <a:r>
              <a:rPr lang="en-US" sz="3000" b="1" dirty="0">
                <a:solidFill>
                  <a:srgbClr val="7030A0"/>
                </a:solidFill>
              </a:rPr>
              <a:t>bias</a:t>
            </a:r>
            <a:r>
              <a:rPr lang="en-US" sz="3000" dirty="0"/>
              <a:t> (or threshold), and an </a:t>
            </a:r>
            <a:r>
              <a:rPr lang="en-US" sz="3000" b="1" dirty="0">
                <a:solidFill>
                  <a:srgbClr val="00B050"/>
                </a:solidFill>
              </a:rPr>
              <a:t>output</a:t>
            </a:r>
            <a:r>
              <a:rPr lang="en-US" sz="3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77807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A719D-989E-C922-446E-6BFA5B007C5A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FFC306-9E79-D50C-C821-AA22198F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EE66C-7988-0240-2700-4AFBB20AD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7923507-6BD0-4123-D758-ED071264F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C95945-ABC8-82A9-BFBD-2C7E3EC81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109EF7-0056-4DD9-5FC9-26D6BE34D775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F34E4F-4738-48D1-3254-938DA10C5F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689FA-89BB-676C-1F31-46E3405887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4835E1-C931-C3F2-F1F1-A6736A488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33BA9A6-E2C3-B912-5CD7-B49719B04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33C47D-E0AA-CB71-AD21-C0840772DB98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B97213-68AB-C7E6-E639-3D8FBE1BD9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B3C84E0-2C16-E4CC-11DF-3C6C8BD2D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59DA59-5D2A-1833-0AF4-35DDBD1AF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0E46F-6AA3-9965-DADD-69550143D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ADEB0-CE44-F1C0-EDFA-9BDA61921B79}"/>
                  </a:ext>
                </a:extLst>
              </p:cNvPr>
              <p:cNvSpPr txBox="1"/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5ADEB0-CE44-F1C0-EDFA-9BDA61921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600"/>
                <a:ext cx="1523939" cy="461665"/>
              </a:xfrm>
              <a:prstGeom prst="rect">
                <a:avLst/>
              </a:prstGeom>
              <a:blipFill>
                <a:blip r:embed="rId6"/>
                <a:stretch>
                  <a:fillRect l="-3200" r="-25200"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9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3341</TotalTime>
  <Words>724</Words>
  <Application>Microsoft Office PowerPoint</Application>
  <PresentationFormat>Widescreen</PresentationFormat>
  <Paragraphs>265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Cambria Math</vt:lpstr>
      <vt:lpstr>Office Theme</vt:lpstr>
      <vt:lpstr>Introduction to Neural Networks</vt:lpstr>
      <vt:lpstr>Neural Networks</vt:lpstr>
      <vt:lpstr>Neural Networks</vt:lpstr>
      <vt:lpstr>PowerPoint Presentation</vt:lpstr>
      <vt:lpstr>Neural Networks</vt:lpstr>
      <vt:lpstr>PowerPoint Presentation</vt:lpstr>
      <vt:lpstr>How do Neural Networks work?</vt:lpstr>
      <vt:lpstr>How do Neural Networks work?</vt:lpstr>
      <vt:lpstr>PowerPoint Presentation</vt:lpstr>
      <vt:lpstr>PowerPoint Presentation</vt:lpstr>
      <vt:lpstr>PowerPoint Presentation</vt:lpstr>
      <vt:lpstr>How do Neural Networks work?</vt:lpstr>
      <vt:lpstr>PowerPoint Presentation</vt:lpstr>
      <vt:lpstr>PowerPoint Presentation</vt:lpstr>
      <vt:lpstr>How do Neural Networks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train a Neural Network?</vt:lpstr>
      <vt:lpstr>Backpropagation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522</cp:revision>
  <dcterms:created xsi:type="dcterms:W3CDTF">2022-05-11T03:47:05Z</dcterms:created>
  <dcterms:modified xsi:type="dcterms:W3CDTF">2023-10-30T04:55:09Z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