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7" r:id="rId5"/>
    <p:sldId id="340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053" autoAdjust="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338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534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00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407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466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2195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4661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4962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820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29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795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963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053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913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806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3873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55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17/10/2023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D</a:t>
            </a:r>
            <a:r>
              <a:rPr lang="en-PH" sz="5000" b="1" dirty="0"/>
              <a:t>BSCAN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1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identify clusters by the </a:t>
            </a:r>
            <a:r>
              <a:rPr lang="en-US" sz="3000" b="1" dirty="0">
                <a:solidFill>
                  <a:srgbClr val="7030A0"/>
                </a:solidFill>
              </a:rPr>
              <a:t>densities</a:t>
            </a:r>
            <a:r>
              <a:rPr lang="en-US" sz="3000" dirty="0"/>
              <a:t> of the points</a:t>
            </a:r>
            <a:endParaRPr lang="en-PH" sz="3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E67545-DBF3-E92C-155C-C53E707CE4CD}"/>
              </a:ext>
            </a:extLst>
          </p:cNvPr>
          <p:cNvGrpSpPr/>
          <p:nvPr/>
        </p:nvGrpSpPr>
        <p:grpSpPr>
          <a:xfrm>
            <a:off x="1780723" y="1069515"/>
            <a:ext cx="7181694" cy="3999753"/>
            <a:chOff x="1780723" y="1069515"/>
            <a:chExt cx="7181694" cy="39997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D1D6B3-820E-D7E1-066C-7956B68BF2FA}"/>
                </a:ext>
              </a:extLst>
            </p:cNvPr>
            <p:cNvGrpSpPr/>
            <p:nvPr/>
          </p:nvGrpSpPr>
          <p:grpSpPr>
            <a:xfrm>
              <a:off x="2412659" y="1069515"/>
              <a:ext cx="6549758" cy="3999753"/>
              <a:chOff x="2412659" y="1069515"/>
              <a:chExt cx="6549758" cy="399975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6D9CF2-D9A8-AB15-745B-DBCD77A7A1D4}"/>
                  </a:ext>
                </a:extLst>
              </p:cNvPr>
              <p:cNvSpPr txBox="1"/>
              <p:nvPr/>
            </p:nvSpPr>
            <p:spPr>
              <a:xfrm>
                <a:off x="3297188" y="1069515"/>
                <a:ext cx="566522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Outliers are in </a:t>
                </a:r>
                <a:r>
                  <a:rPr lang="en-US" sz="3000" b="1" dirty="0">
                    <a:solidFill>
                      <a:srgbClr val="7030A0"/>
                    </a:solidFill>
                  </a:rPr>
                  <a:t>low density regions</a:t>
                </a:r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6DFEC107-7E7F-E13D-0D0A-1C1780E21846}"/>
                  </a:ext>
                </a:extLst>
              </p:cNvPr>
              <p:cNvSpPr/>
              <p:nvPr/>
            </p:nvSpPr>
            <p:spPr>
              <a:xfrm rot="3131647">
                <a:off x="6905856" y="3190729"/>
                <a:ext cx="3569193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EE0CD5C2-4223-E9C9-C0CB-9379AD5049E0}"/>
                  </a:ext>
                </a:extLst>
              </p:cNvPr>
              <p:cNvSpPr/>
              <p:nvPr/>
            </p:nvSpPr>
            <p:spPr>
              <a:xfrm rot="9058072">
                <a:off x="2412659" y="1659262"/>
                <a:ext cx="785952" cy="1878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</p:grp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93C41CB-FD6D-1470-B5D6-7EC9E251416D}"/>
                </a:ext>
              </a:extLst>
            </p:cNvPr>
            <p:cNvSpPr/>
            <p:nvPr/>
          </p:nvSpPr>
          <p:spPr>
            <a:xfrm rot="8371360">
              <a:off x="1780723" y="3048402"/>
              <a:ext cx="4481032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36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Step 1: </a:t>
            </a:r>
            <a:r>
              <a:rPr lang="en-US" sz="3000" dirty="0"/>
              <a:t>Count the number of points close to each point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27449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For example, if we start at this red point and draw a circle around it</a:t>
            </a:r>
            <a:endParaRPr lang="en-PH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987" y="2716137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689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can see that the circle overlaps at least partially </a:t>
            </a:r>
            <a:r>
              <a:rPr lang="en-US" sz="3000" b="1" dirty="0"/>
              <a:t>6 other points. </a:t>
            </a:r>
            <a:r>
              <a:rPr lang="en-US" sz="3000" dirty="0"/>
              <a:t>So the red point is close to 6 other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987" y="269526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444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5" grpId="0" animBg="1"/>
      <p:bldP spid="26" grpId="0" animBg="1"/>
      <p:bldP spid="40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F0"/>
                </a:solidFill>
              </a:rPr>
              <a:t>radius</a:t>
            </a:r>
            <a:r>
              <a:rPr lang="en-US" sz="3000" dirty="0"/>
              <a:t> of this red circle is user defined. This is a hyperparameter that we can adjust or fiddle around.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5146" y="269325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160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Likewise, for all the remaining points, we count the number of close points.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3337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10162" y="3609865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5786" y="2388679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5531" y="37602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25668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343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  <p:bldP spid="60" grpId="0" animBg="1"/>
      <p:bldP spid="61" grpId="0" animBg="1"/>
      <p:bldP spid="63" grpId="0" animBg="1"/>
      <p:bldP spid="84" grpId="0" animBg="1"/>
      <p:bldP spid="85" grpId="0" animBg="1"/>
      <p:bldP spid="86" grpId="0" animBg="1"/>
      <p:bldP spid="91" grpId="0" animBg="1"/>
      <p:bldP spid="92" grpId="0" animBg="1"/>
      <p:bldP spid="95" grpId="0" animBg="1"/>
      <p:bldP spid="97" grpId="0" animBg="1"/>
      <p:bldP spid="99" grpId="0" animBg="1"/>
      <p:bldP spid="100" grpId="0" animBg="1"/>
      <p:bldP spid="101" grpId="0" animBg="1"/>
      <p:bldP spid="104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this example, we will define a </a:t>
            </a:r>
            <a:r>
              <a:rPr lang="en-US" sz="3000" b="1" dirty="0">
                <a:solidFill>
                  <a:srgbClr val="00B0F0"/>
                </a:solidFill>
              </a:rPr>
              <a:t>core point</a:t>
            </a:r>
            <a:r>
              <a:rPr lang="en-US" sz="3000" dirty="0"/>
              <a:t> to be one that is close to at least </a:t>
            </a:r>
            <a:r>
              <a:rPr lang="en-US" sz="3000" b="1" dirty="0"/>
              <a:t>4 other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8980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</a:t>
            </a:r>
            <a:r>
              <a:rPr lang="en-US" sz="3000" b="1" dirty="0">
                <a:solidFill>
                  <a:srgbClr val="00B0F0"/>
                </a:solidFill>
              </a:rPr>
              <a:t>number of close points in a core point </a:t>
            </a:r>
            <a:r>
              <a:rPr lang="en-US" sz="3000" dirty="0"/>
              <a:t>is user defined. This is a hyperparameter that we can adjust or fiddle around like the </a:t>
            </a:r>
            <a:r>
              <a:rPr lang="en-US" sz="3000" b="1" dirty="0"/>
              <a:t>radius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052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 this example, these </a:t>
            </a:r>
            <a:r>
              <a:rPr lang="en-US" sz="3000" b="1" dirty="0">
                <a:solidFill>
                  <a:srgbClr val="00B0F0"/>
                </a:solidFill>
              </a:rPr>
              <a:t>3 points</a:t>
            </a:r>
            <a:r>
              <a:rPr lang="en-US" sz="3000" dirty="0"/>
              <a:t> are some of our </a:t>
            </a:r>
            <a:r>
              <a:rPr lang="en-US" sz="3000" b="1" dirty="0">
                <a:solidFill>
                  <a:srgbClr val="00B0F0"/>
                </a:solidFill>
              </a:rPr>
              <a:t>core points</a:t>
            </a:r>
            <a:r>
              <a:rPr lang="en-US" sz="3000" dirty="0"/>
              <a:t> because their red circles overlaps at </a:t>
            </a:r>
            <a:r>
              <a:rPr lang="en-US" sz="3000" b="1" dirty="0">
                <a:solidFill>
                  <a:srgbClr val="7030A0"/>
                </a:solidFill>
              </a:rPr>
              <a:t>least four other points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C6DE15B-E7FC-F94E-8E00-23B60A7AEA42}"/>
              </a:ext>
            </a:extLst>
          </p:cNvPr>
          <p:cNvSpPr/>
          <p:nvPr/>
        </p:nvSpPr>
        <p:spPr>
          <a:xfrm rot="6339978">
            <a:off x="3990434" y="1936282"/>
            <a:ext cx="128635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7312896-1551-C076-9F16-C86AC2993117}"/>
              </a:ext>
            </a:extLst>
          </p:cNvPr>
          <p:cNvSpPr/>
          <p:nvPr/>
        </p:nvSpPr>
        <p:spPr>
          <a:xfrm rot="2633803">
            <a:off x="5629585" y="1956708"/>
            <a:ext cx="122102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6D97E70-A5B4-234D-B861-F781B60A8DE5}"/>
              </a:ext>
            </a:extLst>
          </p:cNvPr>
          <p:cNvSpPr/>
          <p:nvPr/>
        </p:nvSpPr>
        <p:spPr>
          <a:xfrm rot="5733115">
            <a:off x="4277214" y="2402174"/>
            <a:ext cx="20721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44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848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And neither of these points are core points because their red circles do not overlap at least 4 points</a:t>
            </a:r>
            <a:endParaRPr lang="en-PH" sz="30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ADF751-CFDE-6179-F354-C40F3226DD07}"/>
              </a:ext>
            </a:extLst>
          </p:cNvPr>
          <p:cNvSpPr/>
          <p:nvPr/>
        </p:nvSpPr>
        <p:spPr>
          <a:xfrm>
            <a:off x="3954240" y="269929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454E1-43BB-631D-9D3F-80D0236A4930}"/>
              </a:ext>
            </a:extLst>
          </p:cNvPr>
          <p:cNvSpPr/>
          <p:nvPr/>
        </p:nvSpPr>
        <p:spPr>
          <a:xfrm>
            <a:off x="4708862" y="3594207"/>
            <a:ext cx="860332" cy="870406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5ED0-74FF-4AAA-C873-B207A9531294}"/>
              </a:ext>
            </a:extLst>
          </p:cNvPr>
          <p:cNvSpPr/>
          <p:nvPr/>
        </p:nvSpPr>
        <p:spPr>
          <a:xfrm>
            <a:off x="6494883" y="2372601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D3D2F9-460D-2B3D-879C-995B3BDA2744}"/>
              </a:ext>
            </a:extLst>
          </p:cNvPr>
          <p:cNvSpPr/>
          <p:nvPr/>
        </p:nvSpPr>
        <p:spPr>
          <a:xfrm>
            <a:off x="7222353" y="3720310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443EB-900D-D442-13D1-3E829DF69331}"/>
              </a:ext>
            </a:extLst>
          </p:cNvPr>
          <p:cNvSpPr/>
          <p:nvPr/>
        </p:nvSpPr>
        <p:spPr>
          <a:xfrm>
            <a:off x="9593613" y="4501093"/>
            <a:ext cx="860332" cy="870406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7312896-1551-C076-9F16-C86AC2993117}"/>
              </a:ext>
            </a:extLst>
          </p:cNvPr>
          <p:cNvSpPr/>
          <p:nvPr/>
        </p:nvSpPr>
        <p:spPr>
          <a:xfrm rot="3580202">
            <a:off x="7091208" y="2735225"/>
            <a:ext cx="365795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6D97E70-A5B4-234D-B861-F781B60A8DE5}"/>
              </a:ext>
            </a:extLst>
          </p:cNvPr>
          <p:cNvSpPr/>
          <p:nvPr/>
        </p:nvSpPr>
        <p:spPr>
          <a:xfrm rot="4398516">
            <a:off x="5997185" y="2363363"/>
            <a:ext cx="250032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70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DBSCAN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Density-Based Spatial Clustering of Applications with Noise </a:t>
            </a:r>
            <a:r>
              <a:rPr lang="en-US" sz="2400" dirty="0">
                <a:latin typeface="Calibri (Body)"/>
              </a:rPr>
              <a:t>algorithm is a density-based clustering technique.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It groups data points based on their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density</a:t>
            </a:r>
            <a:r>
              <a:rPr lang="en-US" sz="2400" dirty="0">
                <a:latin typeface="Calibri (Body)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proximity</a:t>
            </a:r>
            <a:r>
              <a:rPr lang="en-US" sz="2400" dirty="0">
                <a:latin typeface="Calibri (Body)"/>
              </a:rPr>
              <a:t> to each other.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It forms clusters by identifying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core points </a:t>
            </a:r>
            <a:r>
              <a:rPr lang="en-US" sz="2400" dirty="0">
                <a:latin typeface="Calibri (Body)"/>
              </a:rPr>
              <a:t>and expanding them to reach neighboring points. Points not part of any cluster are classified as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noise</a:t>
            </a:r>
            <a:r>
              <a:rPr lang="en-US" sz="2400" dirty="0">
                <a:latin typeface="Calibri (Body)"/>
              </a:rPr>
              <a:t> </a:t>
            </a:r>
          </a:p>
          <a:p>
            <a:pPr algn="l"/>
            <a:r>
              <a:rPr lang="en-US" sz="2400" dirty="0">
                <a:latin typeface="Calibri (Body)"/>
              </a:rPr>
              <a:t>or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outliers</a:t>
            </a:r>
            <a:r>
              <a:rPr lang="en-US" sz="2400" dirty="0">
                <a:latin typeface="Calibri (Body)"/>
              </a:rPr>
              <a:t>.</a:t>
            </a:r>
          </a:p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C1A699-025E-1ADB-DE5C-A21336FF9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13" y="3429000"/>
            <a:ext cx="4033693" cy="25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graphicFrame>
        <p:nvGraphicFramePr>
          <p:cNvPr id="106" name="Table 5">
            <a:extLst>
              <a:ext uri="{FF2B5EF4-FFF2-40B4-BE49-F238E27FC236}">
                <a16:creationId xmlns:a16="http://schemas.microsoft.com/office/drawing/2014/main" id="{B7ED54AB-A7D8-0367-1E17-D2F62E69E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55576"/>
              </p:ext>
            </p:extLst>
          </p:nvPr>
        </p:nvGraphicFramePr>
        <p:xfrm>
          <a:off x="2032000" y="2774998"/>
          <a:ext cx="8128000" cy="251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Height</a:t>
                      </a:r>
                      <a:endParaRPr lang="en-PH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Weight</a:t>
                      </a:r>
                      <a:endParaRPr lang="en-PH" sz="24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56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150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62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170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168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76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171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…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…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ECA2601A-66BB-EEDB-2ADD-098C666836DE}"/>
              </a:ext>
            </a:extLst>
          </p:cNvPr>
          <p:cNvSpPr txBox="1"/>
          <p:nvPr/>
        </p:nvSpPr>
        <p:spPr>
          <a:xfrm>
            <a:off x="2032000" y="974676"/>
            <a:ext cx="812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latin typeface="Calibri (Body)"/>
              </a:rPr>
              <a:t>For example, we have an unlabeled data set with Height and Weight measurements collected from a group of people…</a:t>
            </a:r>
          </a:p>
        </p:txBody>
      </p:sp>
    </p:spTree>
    <p:extLst>
      <p:ext uri="{BB962C8B-B14F-4D97-AF65-F5344CB8AC3E}">
        <p14:creationId xmlns:p14="http://schemas.microsoft.com/office/powerpoint/2010/main" val="22656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6" y="133314"/>
            <a:ext cx="6908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can see two different clusters and some outliers</a:t>
            </a:r>
            <a:endParaRPr lang="en-PH" sz="3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B64F2C-CE31-7EA3-F958-3BE5588CA459}"/>
              </a:ext>
            </a:extLst>
          </p:cNvPr>
          <p:cNvGrpSpPr/>
          <p:nvPr/>
        </p:nvGrpSpPr>
        <p:grpSpPr>
          <a:xfrm>
            <a:off x="1144204" y="2238037"/>
            <a:ext cx="9336773" cy="2541244"/>
            <a:chOff x="1144204" y="2238037"/>
            <a:chExt cx="9336773" cy="25412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3DCC1F-DB5D-085D-7715-4E8A82DB2479}"/>
                </a:ext>
              </a:extLst>
            </p:cNvPr>
            <p:cNvSpPr txBox="1"/>
            <p:nvPr/>
          </p:nvSpPr>
          <p:spPr>
            <a:xfrm>
              <a:off x="1144204" y="2458058"/>
              <a:ext cx="914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Outlier</a:t>
              </a:r>
              <a:endParaRPr lang="en-PH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A7474D-327E-CD34-229E-95A2C38B0C88}"/>
                </a:ext>
              </a:extLst>
            </p:cNvPr>
            <p:cNvSpPr txBox="1"/>
            <p:nvPr/>
          </p:nvSpPr>
          <p:spPr>
            <a:xfrm>
              <a:off x="1270351" y="4037328"/>
              <a:ext cx="914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Outlier</a:t>
              </a:r>
              <a:endParaRPr lang="en-PH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57449B-27B6-2167-409B-3A67F39DB031}"/>
                </a:ext>
              </a:extLst>
            </p:cNvPr>
            <p:cNvSpPr txBox="1"/>
            <p:nvPr/>
          </p:nvSpPr>
          <p:spPr>
            <a:xfrm>
              <a:off x="9566580" y="4086464"/>
              <a:ext cx="914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Outlier</a:t>
              </a:r>
              <a:endParaRPr lang="en-PH" b="1" dirty="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9CFADE4B-1050-97F7-6F68-4D9DBA3D003F}"/>
                </a:ext>
              </a:extLst>
            </p:cNvPr>
            <p:cNvSpPr/>
            <p:nvPr/>
          </p:nvSpPr>
          <p:spPr>
            <a:xfrm rot="19756107">
              <a:off x="1641002" y="2238037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E3DBFD2-87AA-6A6B-A4CD-E8AD7800ADC5}"/>
                </a:ext>
              </a:extLst>
            </p:cNvPr>
            <p:cNvSpPr/>
            <p:nvPr/>
          </p:nvSpPr>
          <p:spPr>
            <a:xfrm rot="2405139">
              <a:off x="1679565" y="4420643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2AC95784-E815-0583-80FB-696463CA49EC}"/>
                </a:ext>
              </a:extLst>
            </p:cNvPr>
            <p:cNvSpPr/>
            <p:nvPr/>
          </p:nvSpPr>
          <p:spPr>
            <a:xfrm rot="5400000">
              <a:off x="9863543" y="4516302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04008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5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03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If we use </a:t>
            </a:r>
            <a:r>
              <a:rPr lang="en-US" sz="3000" b="1" dirty="0">
                <a:solidFill>
                  <a:srgbClr val="7030A0"/>
                </a:solidFill>
              </a:rPr>
              <a:t>K-Means</a:t>
            </a:r>
            <a:r>
              <a:rPr lang="en-US" sz="3000" dirty="0"/>
              <a:t> to partition </a:t>
            </a:r>
            <a:r>
              <a:rPr lang="en-US" sz="3000" b="1" dirty="0">
                <a:solidFill>
                  <a:srgbClr val="FF0000"/>
                </a:solidFill>
              </a:rPr>
              <a:t>nested clusters</a:t>
            </a:r>
            <a:r>
              <a:rPr lang="en-US" sz="3000" dirty="0"/>
              <a:t> like in this example, it might have difficulty identifying these two clusters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89357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7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0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animClr clrSpc="rgb" dir="cw">
                                      <p:cBhvr>
                                        <p:cTn id="2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39" grpId="0" animBg="1"/>
      <p:bldP spid="40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689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can help us handle nested clusters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89425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773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can also identify nested clusters in higher dimensions (3-dimensions, 4-dimensions) </a:t>
            </a:r>
            <a:endParaRPr lang="en-PH" sz="3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93A0B-9CE5-26E5-A1B8-03A75E8D88F9}"/>
              </a:ext>
            </a:extLst>
          </p:cNvPr>
          <p:cNvCxnSpPr>
            <a:cxnSpLocks/>
          </p:cNvCxnSpPr>
          <p:nvPr/>
        </p:nvCxnSpPr>
        <p:spPr>
          <a:xfrm flipV="1">
            <a:off x="990600" y="3704422"/>
            <a:ext cx="6637539" cy="1931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21A731-4B24-DA94-17C8-1E744C707DF8}"/>
              </a:ext>
            </a:extLst>
          </p:cNvPr>
          <p:cNvSpPr txBox="1"/>
          <p:nvPr/>
        </p:nvSpPr>
        <p:spPr>
          <a:xfrm rot="20364618">
            <a:off x="3399947" y="4826206"/>
            <a:ext cx="66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Age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38854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7362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DBSCAN tries to mimic what we can do by eye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315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CCINSYSL</a:t>
            </a:r>
            <a:endParaRPr lang="en-PH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BCDCFD-B052-2890-4C8E-3457BB602583}"/>
              </a:ext>
            </a:extLst>
          </p:cNvPr>
          <p:cNvSpPr/>
          <p:nvPr/>
        </p:nvSpPr>
        <p:spPr>
          <a:xfrm>
            <a:off x="3482236" y="201669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100DB-D386-62C2-F266-92DD73C3A14D}"/>
              </a:ext>
            </a:extLst>
          </p:cNvPr>
          <p:cNvSpPr/>
          <p:nvPr/>
        </p:nvSpPr>
        <p:spPr>
          <a:xfrm>
            <a:off x="3634636" y="243840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8ADD6-0249-D134-1493-06E20B364E2C}"/>
              </a:ext>
            </a:extLst>
          </p:cNvPr>
          <p:cNvSpPr/>
          <p:nvPr/>
        </p:nvSpPr>
        <p:spPr>
          <a:xfrm>
            <a:off x="3922735" y="218996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7C85C2-BB4E-2CBE-56A4-8595B78CC838}"/>
              </a:ext>
            </a:extLst>
          </p:cNvPr>
          <p:cNvSpPr/>
          <p:nvPr/>
        </p:nvSpPr>
        <p:spPr>
          <a:xfrm>
            <a:off x="3378896" y="261884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8A4B8E-A6D9-8DC7-80BA-F994AE2F5128}"/>
              </a:ext>
            </a:extLst>
          </p:cNvPr>
          <p:cNvSpPr/>
          <p:nvPr/>
        </p:nvSpPr>
        <p:spPr>
          <a:xfrm>
            <a:off x="3531296" y="304055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7A8FF2-A291-2CA6-BFA5-B59B1EAAA15D}"/>
              </a:ext>
            </a:extLst>
          </p:cNvPr>
          <p:cNvSpPr/>
          <p:nvPr/>
        </p:nvSpPr>
        <p:spPr>
          <a:xfrm>
            <a:off x="3819395" y="279211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9B453C-E521-23A1-88A4-A663014BECC0}"/>
              </a:ext>
            </a:extLst>
          </p:cNvPr>
          <p:cNvSpPr/>
          <p:nvPr/>
        </p:nvSpPr>
        <p:spPr>
          <a:xfrm>
            <a:off x="4129414" y="262628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43D3E1-6EFB-E7F8-6879-A4C9EB9E3327}"/>
              </a:ext>
            </a:extLst>
          </p:cNvPr>
          <p:cNvSpPr/>
          <p:nvPr/>
        </p:nvSpPr>
        <p:spPr>
          <a:xfrm>
            <a:off x="4281814" y="304799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C57D1C-A847-4505-68B6-5EB713367379}"/>
              </a:ext>
            </a:extLst>
          </p:cNvPr>
          <p:cNvSpPr/>
          <p:nvPr/>
        </p:nvSpPr>
        <p:spPr>
          <a:xfrm>
            <a:off x="4569913" y="27995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17B036-7F71-472C-6125-D918474C3A72}"/>
              </a:ext>
            </a:extLst>
          </p:cNvPr>
          <p:cNvSpPr/>
          <p:nvPr/>
        </p:nvSpPr>
        <p:spPr>
          <a:xfrm>
            <a:off x="4026074" y="322843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893936-1C15-2829-84FE-B7EC02D51125}"/>
              </a:ext>
            </a:extLst>
          </p:cNvPr>
          <p:cNvSpPr/>
          <p:nvPr/>
        </p:nvSpPr>
        <p:spPr>
          <a:xfrm>
            <a:off x="4178474" y="3650147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1BC96A-9DD8-D4C3-9EAB-8BCE306BD1BD}"/>
              </a:ext>
            </a:extLst>
          </p:cNvPr>
          <p:cNvSpPr/>
          <p:nvPr/>
        </p:nvSpPr>
        <p:spPr>
          <a:xfrm>
            <a:off x="4466573" y="34017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82274C-33C8-237D-0645-3C9A950FCB44}"/>
              </a:ext>
            </a:extLst>
          </p:cNvPr>
          <p:cNvSpPr/>
          <p:nvPr/>
        </p:nvSpPr>
        <p:spPr>
          <a:xfrm>
            <a:off x="4703545" y="314626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6C467-6182-6107-52D7-FE1A40D5BD6A}"/>
              </a:ext>
            </a:extLst>
          </p:cNvPr>
          <p:cNvSpPr/>
          <p:nvPr/>
        </p:nvSpPr>
        <p:spPr>
          <a:xfrm>
            <a:off x="4855945" y="356797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2C4E825-5542-4817-701A-D9F4C07D3C4B}"/>
              </a:ext>
            </a:extLst>
          </p:cNvPr>
          <p:cNvSpPr/>
          <p:nvPr/>
        </p:nvSpPr>
        <p:spPr>
          <a:xfrm>
            <a:off x="5144044" y="331953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D6EF59-8828-2C0F-EC0C-E1235BE824FA}"/>
              </a:ext>
            </a:extLst>
          </p:cNvPr>
          <p:cNvSpPr/>
          <p:nvPr/>
        </p:nvSpPr>
        <p:spPr>
          <a:xfrm>
            <a:off x="4600205" y="374841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CE7E18-AC43-B0CA-F5D1-3249AD4AF0F8}"/>
              </a:ext>
            </a:extLst>
          </p:cNvPr>
          <p:cNvSpPr/>
          <p:nvPr/>
        </p:nvSpPr>
        <p:spPr>
          <a:xfrm>
            <a:off x="4752605" y="417012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C6A036F-B4E4-2DC2-2DC2-F58CCA4EA11A}"/>
              </a:ext>
            </a:extLst>
          </p:cNvPr>
          <p:cNvSpPr/>
          <p:nvPr/>
        </p:nvSpPr>
        <p:spPr>
          <a:xfrm>
            <a:off x="5040704" y="392168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F775696-F98F-30DA-F5AC-AAAB94E8349A}"/>
              </a:ext>
            </a:extLst>
          </p:cNvPr>
          <p:cNvSpPr/>
          <p:nvPr/>
        </p:nvSpPr>
        <p:spPr>
          <a:xfrm>
            <a:off x="5239952" y="363986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E0314A-C3C6-766C-5B85-F23D23A3A525}"/>
              </a:ext>
            </a:extLst>
          </p:cNvPr>
          <p:cNvSpPr/>
          <p:nvPr/>
        </p:nvSpPr>
        <p:spPr>
          <a:xfrm>
            <a:off x="5392352" y="406157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3C871F-98B0-A311-7E94-3C841F8BB90B}"/>
              </a:ext>
            </a:extLst>
          </p:cNvPr>
          <p:cNvSpPr/>
          <p:nvPr/>
        </p:nvSpPr>
        <p:spPr>
          <a:xfrm>
            <a:off x="5680451" y="381313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48AAC8-8A98-91AA-E4D5-CF1E4BD745DC}"/>
              </a:ext>
            </a:extLst>
          </p:cNvPr>
          <p:cNvSpPr/>
          <p:nvPr/>
        </p:nvSpPr>
        <p:spPr>
          <a:xfrm>
            <a:off x="5136612" y="424201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7FE08E-7659-79B6-D6A8-E31C9EEE7D97}"/>
              </a:ext>
            </a:extLst>
          </p:cNvPr>
          <p:cNvSpPr/>
          <p:nvPr/>
        </p:nvSpPr>
        <p:spPr>
          <a:xfrm>
            <a:off x="5289012" y="4663720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CC0C89A-7ECF-49B5-E204-AC007682F545}"/>
              </a:ext>
            </a:extLst>
          </p:cNvPr>
          <p:cNvSpPr/>
          <p:nvPr/>
        </p:nvSpPr>
        <p:spPr>
          <a:xfrm>
            <a:off x="5577111" y="4415283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A107A-5725-6497-AD7C-B075F728A5AC}"/>
              </a:ext>
            </a:extLst>
          </p:cNvPr>
          <p:cNvSpPr/>
          <p:nvPr/>
        </p:nvSpPr>
        <p:spPr>
          <a:xfrm>
            <a:off x="5840260" y="408004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FF3BCD7-64E3-A00E-9939-3DC00085CE98}"/>
              </a:ext>
            </a:extLst>
          </p:cNvPr>
          <p:cNvSpPr/>
          <p:nvPr/>
        </p:nvSpPr>
        <p:spPr>
          <a:xfrm>
            <a:off x="5992660" y="45017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174548-46E7-8836-7222-B28EA32823AF}"/>
              </a:ext>
            </a:extLst>
          </p:cNvPr>
          <p:cNvSpPr/>
          <p:nvPr/>
        </p:nvSpPr>
        <p:spPr>
          <a:xfrm>
            <a:off x="6280759" y="425332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FF07C0-3D35-24B3-255A-FBA45F9D14BE}"/>
              </a:ext>
            </a:extLst>
          </p:cNvPr>
          <p:cNvSpPr/>
          <p:nvPr/>
        </p:nvSpPr>
        <p:spPr>
          <a:xfrm>
            <a:off x="5736920" y="468219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566EB79-F8D9-4409-4D94-D6F0BCDEA7D0}"/>
              </a:ext>
            </a:extLst>
          </p:cNvPr>
          <p:cNvSpPr/>
          <p:nvPr/>
        </p:nvSpPr>
        <p:spPr>
          <a:xfrm>
            <a:off x="5889320" y="51039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40A43E-C8A0-3D0C-52B7-3BE40191B1DF}"/>
              </a:ext>
            </a:extLst>
          </p:cNvPr>
          <p:cNvSpPr/>
          <p:nvPr/>
        </p:nvSpPr>
        <p:spPr>
          <a:xfrm>
            <a:off x="6177419" y="485547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641324-8472-3478-69FB-6B9AA41558F8}"/>
              </a:ext>
            </a:extLst>
          </p:cNvPr>
          <p:cNvSpPr/>
          <p:nvPr/>
        </p:nvSpPr>
        <p:spPr>
          <a:xfrm>
            <a:off x="6492239" y="399252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CF397E7-58D3-42D0-65B7-B737C3FAD2CA}"/>
              </a:ext>
            </a:extLst>
          </p:cNvPr>
          <p:cNvSpPr/>
          <p:nvPr/>
        </p:nvSpPr>
        <p:spPr>
          <a:xfrm>
            <a:off x="6644639" y="441423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CBF2AD-75A8-A56C-0DD6-75DBA8FDD616}"/>
              </a:ext>
            </a:extLst>
          </p:cNvPr>
          <p:cNvSpPr/>
          <p:nvPr/>
        </p:nvSpPr>
        <p:spPr>
          <a:xfrm>
            <a:off x="6932738" y="416579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6FC77D5-716D-19E9-2896-E1277D51C1FF}"/>
              </a:ext>
            </a:extLst>
          </p:cNvPr>
          <p:cNvSpPr/>
          <p:nvPr/>
        </p:nvSpPr>
        <p:spPr>
          <a:xfrm>
            <a:off x="6388899" y="459467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1A2C0B6-C750-683F-8B61-734F34396D8A}"/>
              </a:ext>
            </a:extLst>
          </p:cNvPr>
          <p:cNvSpPr/>
          <p:nvPr/>
        </p:nvSpPr>
        <p:spPr>
          <a:xfrm>
            <a:off x="6541299" y="5016381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FF536CD-C516-7AE0-8EA3-26E93433C704}"/>
              </a:ext>
            </a:extLst>
          </p:cNvPr>
          <p:cNvSpPr/>
          <p:nvPr/>
        </p:nvSpPr>
        <p:spPr>
          <a:xfrm>
            <a:off x="6829398" y="4767944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D93FEE4-768B-6D45-8838-C606A3DAF5CB}"/>
              </a:ext>
            </a:extLst>
          </p:cNvPr>
          <p:cNvSpPr/>
          <p:nvPr/>
        </p:nvSpPr>
        <p:spPr>
          <a:xfrm>
            <a:off x="7111859" y="391243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2F960C7-9C8E-BF5C-E2F5-CF607F9231A5}"/>
              </a:ext>
            </a:extLst>
          </p:cNvPr>
          <p:cNvSpPr/>
          <p:nvPr/>
        </p:nvSpPr>
        <p:spPr>
          <a:xfrm>
            <a:off x="7264259" y="433414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17332-AFE4-2CB0-4B9C-980C412874EA}"/>
              </a:ext>
            </a:extLst>
          </p:cNvPr>
          <p:cNvSpPr/>
          <p:nvPr/>
        </p:nvSpPr>
        <p:spPr>
          <a:xfrm>
            <a:off x="7552358" y="408570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8E98D7-1D00-45F7-454C-647248DE4F69}"/>
              </a:ext>
            </a:extLst>
          </p:cNvPr>
          <p:cNvSpPr/>
          <p:nvPr/>
        </p:nvSpPr>
        <p:spPr>
          <a:xfrm>
            <a:off x="7008519" y="451458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1A98F16-F1D9-B29C-B10D-668DEDDBF80D}"/>
              </a:ext>
            </a:extLst>
          </p:cNvPr>
          <p:cNvSpPr/>
          <p:nvPr/>
        </p:nvSpPr>
        <p:spPr>
          <a:xfrm>
            <a:off x="7160919" y="4936296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4BE00C-CD10-BD5C-3181-8D4FBD36B534}"/>
              </a:ext>
            </a:extLst>
          </p:cNvPr>
          <p:cNvSpPr/>
          <p:nvPr/>
        </p:nvSpPr>
        <p:spPr>
          <a:xfrm>
            <a:off x="7449018" y="4687859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CDDCE58-958F-ADC5-E717-774793BA00F4}"/>
              </a:ext>
            </a:extLst>
          </p:cNvPr>
          <p:cNvSpPr/>
          <p:nvPr/>
        </p:nvSpPr>
        <p:spPr>
          <a:xfrm>
            <a:off x="6339838" y="220502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D4C2193-5432-D266-347F-35AA1DBC0C99}"/>
              </a:ext>
            </a:extLst>
          </p:cNvPr>
          <p:cNvSpPr/>
          <p:nvPr/>
        </p:nvSpPr>
        <p:spPr>
          <a:xfrm>
            <a:off x="6492238" y="262673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7F4ED3-4095-6DD7-C2FF-8D01C191363A}"/>
              </a:ext>
            </a:extLst>
          </p:cNvPr>
          <p:cNvSpPr/>
          <p:nvPr/>
        </p:nvSpPr>
        <p:spPr>
          <a:xfrm>
            <a:off x="6780337" y="237830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4A59445-9E00-C0D3-FE5F-720AC95383F5}"/>
              </a:ext>
            </a:extLst>
          </p:cNvPr>
          <p:cNvSpPr/>
          <p:nvPr/>
        </p:nvSpPr>
        <p:spPr>
          <a:xfrm>
            <a:off x="6236498" y="280717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71B0B27-E8AF-13AF-E3ED-3C408C4B006C}"/>
              </a:ext>
            </a:extLst>
          </p:cNvPr>
          <p:cNvSpPr/>
          <p:nvPr/>
        </p:nvSpPr>
        <p:spPr>
          <a:xfrm>
            <a:off x="6388898" y="322888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EE7689A-6DDC-EF26-4F94-915321517D96}"/>
              </a:ext>
            </a:extLst>
          </p:cNvPr>
          <p:cNvSpPr/>
          <p:nvPr/>
        </p:nvSpPr>
        <p:spPr>
          <a:xfrm>
            <a:off x="6676997" y="2980450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3F51D82-A220-A65E-098E-DAF592312349}"/>
              </a:ext>
            </a:extLst>
          </p:cNvPr>
          <p:cNvSpPr/>
          <p:nvPr/>
        </p:nvSpPr>
        <p:spPr>
          <a:xfrm>
            <a:off x="6932737" y="211108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B084C45-CDD3-EDE5-B92F-1EFCD6CF89E8}"/>
              </a:ext>
            </a:extLst>
          </p:cNvPr>
          <p:cNvSpPr/>
          <p:nvPr/>
        </p:nvSpPr>
        <p:spPr>
          <a:xfrm>
            <a:off x="7085137" y="253279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E45FBE-81A7-DCC4-6AF7-96C994E98DC6}"/>
              </a:ext>
            </a:extLst>
          </p:cNvPr>
          <p:cNvSpPr/>
          <p:nvPr/>
        </p:nvSpPr>
        <p:spPr>
          <a:xfrm>
            <a:off x="7373236" y="228435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C86557F-5102-F3DB-4667-F6EFB55F5022}"/>
              </a:ext>
            </a:extLst>
          </p:cNvPr>
          <p:cNvSpPr/>
          <p:nvPr/>
        </p:nvSpPr>
        <p:spPr>
          <a:xfrm>
            <a:off x="6829397" y="271323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430AD7-8DDC-635F-067B-3013A241F623}"/>
              </a:ext>
            </a:extLst>
          </p:cNvPr>
          <p:cNvSpPr/>
          <p:nvPr/>
        </p:nvSpPr>
        <p:spPr>
          <a:xfrm>
            <a:off x="6981797" y="3134944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7FD7AB-6578-C9A9-E563-91E480659392}"/>
              </a:ext>
            </a:extLst>
          </p:cNvPr>
          <p:cNvSpPr/>
          <p:nvPr/>
        </p:nvSpPr>
        <p:spPr>
          <a:xfrm>
            <a:off x="7269896" y="2886507"/>
            <a:ext cx="206679" cy="18788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D8F7FF8-34D7-9994-0233-22CA9666F70E}"/>
              </a:ext>
            </a:extLst>
          </p:cNvPr>
          <p:cNvSpPr/>
          <p:nvPr/>
        </p:nvSpPr>
        <p:spPr>
          <a:xfrm>
            <a:off x="1988509" y="1996297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3F6EA7-8E4D-52F1-0221-F7B71288C792}"/>
              </a:ext>
            </a:extLst>
          </p:cNvPr>
          <p:cNvSpPr/>
          <p:nvPr/>
        </p:nvSpPr>
        <p:spPr>
          <a:xfrm>
            <a:off x="1997504" y="4671466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3723293-AF0D-55B0-55E4-F04814F78767}"/>
              </a:ext>
            </a:extLst>
          </p:cNvPr>
          <p:cNvSpPr/>
          <p:nvPr/>
        </p:nvSpPr>
        <p:spPr>
          <a:xfrm>
            <a:off x="9920440" y="4828495"/>
            <a:ext cx="206679" cy="187886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C90D9E-8188-2364-9E8E-6FB337EAAD75}"/>
              </a:ext>
            </a:extLst>
          </p:cNvPr>
          <p:cNvSpPr/>
          <p:nvPr/>
        </p:nvSpPr>
        <p:spPr>
          <a:xfrm>
            <a:off x="3233281" y="2307632"/>
            <a:ext cx="206679" cy="1878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9858F-D5E3-79F8-E892-5A51EF35DAB9}"/>
              </a:ext>
            </a:extLst>
          </p:cNvPr>
          <p:cNvSpPr txBox="1"/>
          <p:nvPr/>
        </p:nvSpPr>
        <p:spPr>
          <a:xfrm>
            <a:off x="5155524" y="5635677"/>
            <a:ext cx="107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</a:t>
            </a:r>
            <a:endParaRPr lang="en-PH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8EE26-A821-7B77-A9AB-BD05F57EF54C}"/>
              </a:ext>
            </a:extLst>
          </p:cNvPr>
          <p:cNvSpPr txBox="1"/>
          <p:nvPr/>
        </p:nvSpPr>
        <p:spPr>
          <a:xfrm rot="16200000">
            <a:off x="91512" y="2518695"/>
            <a:ext cx="108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Weight</a:t>
            </a:r>
            <a:endParaRPr lang="en-PH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1CD8-958F-F7E2-2298-F45DC922758A}"/>
              </a:ext>
            </a:extLst>
          </p:cNvPr>
          <p:cNvSpPr txBox="1"/>
          <p:nvPr/>
        </p:nvSpPr>
        <p:spPr>
          <a:xfrm>
            <a:off x="1638465" y="133314"/>
            <a:ext cx="9010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eye, we identify clusters by the </a:t>
            </a:r>
            <a:r>
              <a:rPr lang="en-US" sz="3000" b="1" dirty="0">
                <a:solidFill>
                  <a:srgbClr val="7030A0"/>
                </a:solidFill>
              </a:rPr>
              <a:t>densities</a:t>
            </a:r>
            <a:r>
              <a:rPr lang="en-US" sz="3000" dirty="0"/>
              <a:t> of the points</a:t>
            </a:r>
            <a:endParaRPr lang="en-PH" sz="3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D1D6B3-820E-D7E1-066C-7956B68BF2FA}"/>
              </a:ext>
            </a:extLst>
          </p:cNvPr>
          <p:cNvGrpSpPr/>
          <p:nvPr/>
        </p:nvGrpSpPr>
        <p:grpSpPr>
          <a:xfrm>
            <a:off x="3297188" y="1069515"/>
            <a:ext cx="5665229" cy="1022359"/>
            <a:chOff x="3297188" y="1069515"/>
            <a:chExt cx="5665229" cy="1022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6D9CF2-D9A8-AB15-745B-DBCD77A7A1D4}"/>
                </a:ext>
              </a:extLst>
            </p:cNvPr>
            <p:cNvSpPr txBox="1"/>
            <p:nvPr/>
          </p:nvSpPr>
          <p:spPr>
            <a:xfrm>
              <a:off x="3297188" y="1069515"/>
              <a:ext cx="56652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Clusters are in </a:t>
              </a:r>
              <a:r>
                <a:rPr lang="en-US" sz="3000" b="1" dirty="0">
                  <a:solidFill>
                    <a:srgbClr val="7030A0"/>
                  </a:solidFill>
                </a:rPr>
                <a:t>high density regions</a:t>
              </a:r>
              <a:endParaRPr lang="en-PH" sz="3000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DFEC107-7E7F-E13D-0D0A-1C1780E21846}"/>
                </a:ext>
              </a:extLst>
            </p:cNvPr>
            <p:cNvSpPr/>
            <p:nvPr/>
          </p:nvSpPr>
          <p:spPr>
            <a:xfrm rot="5400000">
              <a:off x="6672884" y="1753712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E0CD5C2-4223-E9C9-C0CB-9379AD5049E0}"/>
                </a:ext>
              </a:extLst>
            </p:cNvPr>
            <p:cNvSpPr/>
            <p:nvPr/>
          </p:nvSpPr>
          <p:spPr>
            <a:xfrm rot="7521355">
              <a:off x="4029333" y="1828895"/>
              <a:ext cx="338073" cy="187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245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3042</TotalTime>
  <Words>1096</Words>
  <Application>Microsoft Office PowerPoint</Application>
  <PresentationFormat>Widescreen</PresentationFormat>
  <Paragraphs>208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Charter</vt:lpstr>
      <vt:lpstr>Office Theme</vt:lpstr>
      <vt:lpstr>DBSCAN</vt:lpstr>
      <vt:lpstr>DBSCAN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</cp:lastModifiedBy>
  <cp:revision>446</cp:revision>
  <dcterms:created xsi:type="dcterms:W3CDTF">2022-05-11T03:47:05Z</dcterms:created>
  <dcterms:modified xsi:type="dcterms:W3CDTF">2023-10-17T16:19:13Z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