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7" r:id="rId5"/>
    <p:sldId id="291" r:id="rId6"/>
    <p:sldId id="443" r:id="rId7"/>
    <p:sldId id="450" r:id="rId8"/>
    <p:sldId id="453" r:id="rId9"/>
    <p:sldId id="451" r:id="rId10"/>
    <p:sldId id="448" r:id="rId11"/>
    <p:sldId id="432" r:id="rId12"/>
    <p:sldId id="405" r:id="rId13"/>
    <p:sldId id="436" r:id="rId14"/>
    <p:sldId id="446" r:id="rId15"/>
    <p:sldId id="445" r:id="rId16"/>
    <p:sldId id="434" r:id="rId17"/>
    <p:sldId id="433" r:id="rId18"/>
    <p:sldId id="435" r:id="rId19"/>
    <p:sldId id="427" r:id="rId20"/>
    <p:sldId id="438" r:id="rId21"/>
    <p:sldId id="447" r:id="rId22"/>
    <p:sldId id="439" r:id="rId23"/>
    <p:sldId id="442" r:id="rId24"/>
    <p:sldId id="437" r:id="rId25"/>
    <p:sldId id="444" r:id="rId26"/>
    <p:sldId id="441" r:id="rId27"/>
    <p:sldId id="455" r:id="rId28"/>
    <p:sldId id="456" r:id="rId29"/>
    <p:sldId id="45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5" autoAdjust="0"/>
    <p:restoredTop sz="94182" autoAdjust="0"/>
  </p:normalViewPr>
  <p:slideViewPr>
    <p:cSldViewPr snapToGrid="0">
      <p:cViewPr varScale="1">
        <p:scale>
          <a:sx n="153" d="100"/>
          <a:sy n="153" d="100"/>
        </p:scale>
        <p:origin x="8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D8-4668-B5DF-99B3B2971E4F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D8-4668-B5DF-99B3B2971E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>
                <a:noFill/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DD8-4668-B5DF-99B3B2971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988074154545229E-2"/>
          <c:y val="2.441009926253974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FF0000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B3-44E5-A28D-72441A3EE036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7B3-44E5-A28D-72441A3EE0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>
                <a:noFill/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7B3-44E5-A28D-72441A3EE0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FF0000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5C-A34F-8F85-448ECFF11B7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05C-A34F-8F85-448ECFF11B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>
                <a:noFill/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05C-A34F-8F85-448ECFF11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8E-3542-902A-98BB8E8A398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  <c:pt idx="5">
                  <c:v>1.75</c:v>
                </c:pt>
                <c:pt idx="6">
                  <c:v>2</c:v>
                </c:pt>
                <c:pt idx="7">
                  <c:v>2.5</c:v>
                </c:pt>
                <c:pt idx="8">
                  <c:v>2.75</c:v>
                </c:pt>
                <c:pt idx="9">
                  <c:v>3</c:v>
                </c:pt>
                <c:pt idx="10">
                  <c:v>3.25</c:v>
                </c:pt>
                <c:pt idx="11">
                  <c:v>3.5</c:v>
                </c:pt>
                <c:pt idx="12">
                  <c:v>2.1</c:v>
                </c:pt>
                <c:pt idx="13">
                  <c:v>2.1</c:v>
                </c:pt>
                <c:pt idx="14">
                  <c:v>4</c:v>
                </c:pt>
                <c:pt idx="15">
                  <c:v>3.5</c:v>
                </c:pt>
                <c:pt idx="16">
                  <c:v>4.5</c:v>
                </c:pt>
                <c:pt idx="17">
                  <c:v>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2.5</c:v>
                </c:pt>
                <c:pt idx="7">
                  <c:v>3</c:v>
                </c:pt>
                <c:pt idx="8">
                  <c:v>4</c:v>
                </c:pt>
                <c:pt idx="9">
                  <c:v>3.5</c:v>
                </c:pt>
                <c:pt idx="10">
                  <c:v>4</c:v>
                </c:pt>
                <c:pt idx="11">
                  <c:v>4.5</c:v>
                </c:pt>
                <c:pt idx="12">
                  <c:v>3</c:v>
                </c:pt>
                <c:pt idx="13">
                  <c:v>2</c:v>
                </c:pt>
                <c:pt idx="14">
                  <c:v>3.5</c:v>
                </c:pt>
                <c:pt idx="15">
                  <c:v>3</c:v>
                </c:pt>
                <c:pt idx="16">
                  <c:v>4</c:v>
                </c:pt>
                <c:pt idx="17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38E-3542-902A-98BB8E8A3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8E-3542-902A-98BB8E8A398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  <c:pt idx="5">
                  <c:v>1.75</c:v>
                </c:pt>
                <c:pt idx="6">
                  <c:v>2</c:v>
                </c:pt>
                <c:pt idx="7">
                  <c:v>2.5</c:v>
                </c:pt>
                <c:pt idx="8">
                  <c:v>2.75</c:v>
                </c:pt>
                <c:pt idx="9">
                  <c:v>3</c:v>
                </c:pt>
                <c:pt idx="10">
                  <c:v>3.25</c:v>
                </c:pt>
                <c:pt idx="11">
                  <c:v>3.5</c:v>
                </c:pt>
                <c:pt idx="12">
                  <c:v>2.1</c:v>
                </c:pt>
                <c:pt idx="13">
                  <c:v>2.1</c:v>
                </c:pt>
                <c:pt idx="14">
                  <c:v>4</c:v>
                </c:pt>
                <c:pt idx="15">
                  <c:v>3.5</c:v>
                </c:pt>
                <c:pt idx="16">
                  <c:v>4.5</c:v>
                </c:pt>
                <c:pt idx="17">
                  <c:v>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2.5</c:v>
                </c:pt>
                <c:pt idx="7">
                  <c:v>3</c:v>
                </c:pt>
                <c:pt idx="8">
                  <c:v>4</c:v>
                </c:pt>
                <c:pt idx="9">
                  <c:v>3.5</c:v>
                </c:pt>
                <c:pt idx="10">
                  <c:v>4</c:v>
                </c:pt>
                <c:pt idx="11">
                  <c:v>4.5</c:v>
                </c:pt>
                <c:pt idx="12">
                  <c:v>3</c:v>
                </c:pt>
                <c:pt idx="13">
                  <c:v>2</c:v>
                </c:pt>
                <c:pt idx="14">
                  <c:v>3.5</c:v>
                </c:pt>
                <c:pt idx="15">
                  <c:v>3</c:v>
                </c:pt>
                <c:pt idx="16">
                  <c:v>4</c:v>
                </c:pt>
                <c:pt idx="17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38E-3542-902A-98BB8E8A3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5C-A34F-8F85-448ECFF11B7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05C-A34F-8F85-448ECFF11B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>
                <a:noFill/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05C-A34F-8F85-448ECFF11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FF0000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5C-A34F-8F85-448ECFF11B7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05C-A34F-8F85-448ECFF11B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>
                <a:noFill/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05C-A34F-8F85-448ECFF11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0.07457</cdr:x>
      <cdr:y>0</cdr:y>
    </cdr:from>
    <cdr:to>
      <cdr:x>1</cdr:x>
      <cdr:y>0.88945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F70E88C-4E7B-D28B-6A82-08963321619C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V="1">
          <a:off x="388295" y="0"/>
          <a:ext cx="4819135" cy="4263081"/>
        </a:xfrm>
        <a:prstGeom xmlns:a="http://schemas.openxmlformats.org/drawingml/2006/main" prst="line">
          <a:avLst/>
        </a:prstGeom>
        <a:ln xmlns:a="http://schemas.openxmlformats.org/drawingml/2006/main" w="63500">
          <a:solidFill>
            <a:srgbClr val="FF0000"/>
          </a:solidFill>
        </a:ln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0.07457</cdr:x>
      <cdr:y>0</cdr:y>
    </cdr:from>
    <cdr:to>
      <cdr:x>1</cdr:x>
      <cdr:y>0.88945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F70E88C-4E7B-D28B-6A82-08963321619C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V="1">
          <a:off x="388295" y="0"/>
          <a:ext cx="4819135" cy="4263081"/>
        </a:xfrm>
        <a:prstGeom xmlns:a="http://schemas.openxmlformats.org/drawingml/2006/main" prst="line">
          <a:avLst/>
        </a:prstGeom>
        <a:ln xmlns:a="http://schemas.openxmlformats.org/drawingml/2006/main" w="63500">
          <a:solidFill>
            <a:srgbClr val="FF0000"/>
          </a:solidFill>
        </a:ln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9728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0991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9925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8471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1956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9917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2986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1810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7455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384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8622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706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3538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7590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3183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61556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3447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7440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1591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9527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4700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6156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7221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5804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656216"/>
            <a:ext cx="11273589" cy="52562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What is Logistic Regression?</a:t>
            </a: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Applications of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Comparing Linear and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Maximum Likelihood</a:t>
            </a: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</p:txBody>
      </p: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97308791-341C-4480-E61E-3A8FB115E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8091" y="1397622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8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A50F4F-25F0-99E8-FEB4-A9AE662D1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7" y="1125453"/>
            <a:ext cx="4064000" cy="228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06A8E5-4531-4998-21B7-CCE711309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662" y="1107906"/>
            <a:ext cx="3626709" cy="23210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624D4A-96B6-2E3C-562F-198FA7A634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427" y="3623724"/>
            <a:ext cx="3487090" cy="23210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EB9034-CBE8-5633-0794-B65C014B419E}"/>
              </a:ext>
            </a:extLst>
          </p:cNvPr>
          <p:cNvSpPr txBox="1"/>
          <p:nvPr/>
        </p:nvSpPr>
        <p:spPr>
          <a:xfrm>
            <a:off x="555522" y="3605124"/>
            <a:ext cx="3487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Predicting whether a user will subscribe</a:t>
            </a:r>
            <a:endParaRPr lang="en-PH" sz="2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2422A-9E6B-F9B8-57B4-FE3D34CD8601}"/>
              </a:ext>
            </a:extLst>
          </p:cNvPr>
          <p:cNvSpPr txBox="1"/>
          <p:nvPr/>
        </p:nvSpPr>
        <p:spPr>
          <a:xfrm>
            <a:off x="8390979" y="3623723"/>
            <a:ext cx="3487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Predicting whether a patient will survive</a:t>
            </a:r>
            <a:endParaRPr lang="en-PH" sz="2100" b="1" dirty="0"/>
          </a:p>
        </p:txBody>
      </p:sp>
    </p:spTree>
    <p:extLst>
      <p:ext uri="{BB962C8B-B14F-4D97-AF65-F5344CB8AC3E}">
        <p14:creationId xmlns:p14="http://schemas.microsoft.com/office/powerpoint/2010/main" val="2826923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656216"/>
            <a:ext cx="11273589" cy="52562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What is Logistic Regression?</a:t>
            </a: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Applications of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Comparing Linear and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Maximum Likelihood</a:t>
            </a: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</p:txBody>
      </p: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97308791-341C-4480-E61E-3A8FB115E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8091" y="1397622"/>
            <a:ext cx="597907" cy="597907"/>
          </a:xfrm>
          <a:prstGeom prst="rect">
            <a:avLst/>
          </a:prstGeom>
        </p:spPr>
      </p:pic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8A243858-5BCD-CFBF-9575-B418E9496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1897" y="2192573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0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Linear Regression vs Logistic Regression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FACB549-90E5-3F2E-A81C-3D173F6FA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43909"/>
              </p:ext>
            </p:extLst>
          </p:nvPr>
        </p:nvGraphicFramePr>
        <p:xfrm>
          <a:off x="2648175" y="1262239"/>
          <a:ext cx="6895650" cy="461920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47825">
                  <a:extLst>
                    <a:ext uri="{9D8B030D-6E8A-4147-A177-3AD203B41FA5}">
                      <a16:colId xmlns:a16="http://schemas.microsoft.com/office/drawing/2014/main" val="2913056237"/>
                    </a:ext>
                  </a:extLst>
                </a:gridCol>
                <a:gridCol w="3447825">
                  <a:extLst>
                    <a:ext uri="{9D8B030D-6E8A-4147-A177-3AD203B41FA5}">
                      <a16:colId xmlns:a16="http://schemas.microsoft.com/office/drawing/2014/main" val="3863049235"/>
                    </a:ext>
                  </a:extLst>
                </a:gridCol>
              </a:tblGrid>
              <a:tr h="436403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Linear Regression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B050"/>
                          </a:solidFill>
                        </a:rPr>
                        <a:t>Logistic Regression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500786"/>
                  </a:ext>
                </a:extLst>
              </a:tr>
              <a:tr h="1063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1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solving regression problems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solving classification problems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188694"/>
                  </a:ext>
                </a:extLst>
              </a:tr>
              <a:tr h="1312123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predict the value of continuous variables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predict the value of categorical variables.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639677"/>
                  </a:ext>
                </a:extLst>
              </a:tr>
              <a:tr h="841113"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find best fit line.</a:t>
                      </a:r>
                      <a:endParaRPr 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find S-Curve.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154857"/>
                  </a:ext>
                </a:extLst>
              </a:tr>
              <a:tr h="841113"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Least square estimation method is used for estimation of accuracy.</a:t>
                      </a:r>
                      <a:endParaRPr 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likelihood estimation method is used for estimation of accuracy.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277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79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14BDE44-E08A-A944-79A7-498D41D8F8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029840"/>
              </p:ext>
            </p:extLst>
          </p:nvPr>
        </p:nvGraphicFramePr>
        <p:xfrm>
          <a:off x="6858864" y="1037967"/>
          <a:ext cx="4311644" cy="4002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D37F94D-229E-D934-4A4C-5763EF9D71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4411469"/>
              </p:ext>
            </p:extLst>
          </p:nvPr>
        </p:nvGraphicFramePr>
        <p:xfrm>
          <a:off x="1131841" y="1037967"/>
          <a:ext cx="4201297" cy="4002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2F596C-7AAA-3AAB-BC12-5EA1B0D6B3D1}"/>
              </a:ext>
            </a:extLst>
          </p:cNvPr>
          <p:cNvSpPr txBox="1"/>
          <p:nvPr/>
        </p:nvSpPr>
        <p:spPr>
          <a:xfrm>
            <a:off x="2264916" y="5382062"/>
            <a:ext cx="21461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Linear Regression</a:t>
            </a:r>
            <a:endParaRPr lang="en-PH" sz="21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32025-8C6A-F37A-774D-D4A3330C822B}"/>
              </a:ext>
            </a:extLst>
          </p:cNvPr>
          <p:cNvSpPr txBox="1"/>
          <p:nvPr/>
        </p:nvSpPr>
        <p:spPr>
          <a:xfrm>
            <a:off x="8047113" y="5345304"/>
            <a:ext cx="22842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Logistic Regression</a:t>
            </a:r>
            <a:endParaRPr lang="en-PH" sz="2100" b="1" dirty="0"/>
          </a:p>
        </p:txBody>
      </p:sp>
    </p:spTree>
    <p:extLst>
      <p:ext uri="{BB962C8B-B14F-4D97-AF65-F5344CB8AC3E}">
        <p14:creationId xmlns:p14="http://schemas.microsoft.com/office/powerpoint/2010/main" val="1324982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70C64AC-C804-D2BA-E643-3C94E1198229}"/>
              </a:ext>
            </a:extLst>
          </p:cNvPr>
          <p:cNvGrpSpPr/>
          <p:nvPr/>
        </p:nvGrpSpPr>
        <p:grpSpPr>
          <a:xfrm>
            <a:off x="3051642" y="779322"/>
            <a:ext cx="6556730" cy="5072857"/>
            <a:chOff x="3579853" y="981486"/>
            <a:chExt cx="4616795" cy="4280067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BD37F94D-229E-D934-4A4C-5763EF9D715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56145487"/>
                </p:ext>
              </p:extLst>
            </p:nvPr>
          </p:nvGraphicFramePr>
          <p:xfrm>
            <a:off x="3995351" y="981486"/>
            <a:ext cx="4201297" cy="40021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FB2F58-F031-4597-16D1-F0C0B1B7A274}"/>
                </a:ext>
              </a:extLst>
            </p:cNvPr>
            <p:cNvSpPr txBox="1"/>
            <p:nvPr/>
          </p:nvSpPr>
          <p:spPr>
            <a:xfrm>
              <a:off x="5433174" y="4910989"/>
              <a:ext cx="1325651" cy="35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Hours of Study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7EBC1A-FA3E-769C-145E-53D6BC8FA44F}"/>
                </a:ext>
              </a:extLst>
            </p:cNvPr>
            <p:cNvSpPr txBox="1"/>
            <p:nvPr/>
          </p:nvSpPr>
          <p:spPr>
            <a:xfrm rot="16200000">
              <a:off x="3357580" y="2702182"/>
              <a:ext cx="86004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Grade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970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47FF68-A91B-2306-C28C-39FB0BDFD09F}"/>
              </a:ext>
            </a:extLst>
          </p:cNvPr>
          <p:cNvGrpSpPr/>
          <p:nvPr/>
        </p:nvGrpSpPr>
        <p:grpSpPr>
          <a:xfrm>
            <a:off x="1321714" y="807902"/>
            <a:ext cx="7420958" cy="5242196"/>
            <a:chOff x="809914" y="1401319"/>
            <a:chExt cx="9484577" cy="57371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4F5374-3AC0-85CA-66C7-F24156C6A0DF}"/>
                </a:ext>
              </a:extLst>
            </p:cNvPr>
            <p:cNvSpPr txBox="1"/>
            <p:nvPr/>
          </p:nvSpPr>
          <p:spPr>
            <a:xfrm>
              <a:off x="4472677" y="6683724"/>
              <a:ext cx="2415251" cy="454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Hours of study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0357A3-6E68-1E80-AB92-3D9150586F47}"/>
                </a:ext>
              </a:extLst>
            </p:cNvPr>
            <p:cNvSpPr txBox="1"/>
            <p:nvPr/>
          </p:nvSpPr>
          <p:spPr>
            <a:xfrm rot="16200000">
              <a:off x="-1089327" y="3607646"/>
              <a:ext cx="4329522" cy="531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Probability of passing an exam (Y)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614BDE44-E08A-A944-79A7-498D41D8F80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26177605"/>
                </p:ext>
              </p:extLst>
            </p:nvPr>
          </p:nvGraphicFramePr>
          <p:xfrm>
            <a:off x="1485680" y="1401319"/>
            <a:ext cx="8808811" cy="52824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E24ED2-D0B9-7B37-F4E1-7CDDE4C66F45}"/>
              </a:ext>
            </a:extLst>
          </p:cNvPr>
          <p:cNvCxnSpPr/>
          <p:nvPr/>
        </p:nvCxnSpPr>
        <p:spPr>
          <a:xfrm flipV="1">
            <a:off x="2388198" y="903642"/>
            <a:ext cx="6088828" cy="4108011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008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7388A9-A3FA-A7FF-D04A-11C3D55A6DAD}"/>
              </a:ext>
            </a:extLst>
          </p:cNvPr>
          <p:cNvGrpSpPr/>
          <p:nvPr/>
        </p:nvGrpSpPr>
        <p:grpSpPr>
          <a:xfrm>
            <a:off x="1321714" y="807902"/>
            <a:ext cx="9548571" cy="5242196"/>
            <a:chOff x="1688250" y="363071"/>
            <a:chExt cx="9548571" cy="52421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847FF68-A91B-2306-C28C-39FB0BDFD09F}"/>
                </a:ext>
              </a:extLst>
            </p:cNvPr>
            <p:cNvGrpSpPr/>
            <p:nvPr/>
          </p:nvGrpSpPr>
          <p:grpSpPr>
            <a:xfrm>
              <a:off x="1688250" y="363071"/>
              <a:ext cx="7420958" cy="5242196"/>
              <a:chOff x="809914" y="1401319"/>
              <a:chExt cx="9484577" cy="573713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4F5374-3AC0-85CA-66C7-F24156C6A0DF}"/>
                  </a:ext>
                </a:extLst>
              </p:cNvPr>
              <p:cNvSpPr txBox="1"/>
              <p:nvPr/>
            </p:nvSpPr>
            <p:spPr>
              <a:xfrm>
                <a:off x="4472677" y="6683724"/>
                <a:ext cx="2415251" cy="454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b="1" dirty="0">
                    <a:solidFill>
                      <a:srgbClr val="FF0000"/>
                    </a:solidFill>
                  </a:rPr>
                  <a:t>Hours of study</a:t>
                </a:r>
                <a:endParaRPr lang="en-PH" sz="2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0357A3-6E68-1E80-AB92-3D9150586F47}"/>
                  </a:ext>
                </a:extLst>
              </p:cNvPr>
              <p:cNvSpPr txBox="1"/>
              <p:nvPr/>
            </p:nvSpPr>
            <p:spPr>
              <a:xfrm rot="16200000">
                <a:off x="-1089327" y="3607646"/>
                <a:ext cx="4329522" cy="531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b="1" dirty="0">
                    <a:solidFill>
                      <a:srgbClr val="00B050"/>
                    </a:solidFill>
                  </a:rPr>
                  <a:t>Probability of passing an exam (Y)</a:t>
                </a:r>
                <a:endParaRPr lang="en-PH" sz="2100" b="1" dirty="0">
                  <a:solidFill>
                    <a:srgbClr val="00B050"/>
                  </a:solidFill>
                </a:endParaRPr>
              </a:p>
            </p:txBody>
          </p:sp>
          <p:graphicFrame>
            <p:nvGraphicFramePr>
              <p:cNvPr id="16" name="Chart 15">
                <a:extLst>
                  <a:ext uri="{FF2B5EF4-FFF2-40B4-BE49-F238E27FC236}">
                    <a16:creationId xmlns:a16="http://schemas.microsoft.com/office/drawing/2014/main" id="{614BDE44-E08A-A944-79A7-498D41D8F80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76931260"/>
                  </p:ext>
                </p:extLst>
              </p:nvPr>
            </p:nvGraphicFramePr>
            <p:xfrm>
              <a:off x="1485680" y="1401319"/>
              <a:ext cx="8808811" cy="528240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6D9D47F-B72F-D3B8-BF4A-738807CD4655}"/>
                </a:ext>
              </a:extLst>
            </p:cNvPr>
            <p:cNvCxnSpPr>
              <a:cxnSpLocks/>
            </p:cNvCxnSpPr>
            <p:nvPr/>
          </p:nvCxnSpPr>
          <p:spPr>
            <a:xfrm>
              <a:off x="2644346" y="2619632"/>
              <a:ext cx="6381320" cy="0"/>
            </a:xfrm>
            <a:prstGeom prst="line">
              <a:avLst/>
            </a:prstGeom>
            <a:ln w="381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198940-6A2D-E8FD-7CD0-4EF1391BB657}"/>
                </a:ext>
              </a:extLst>
            </p:cNvPr>
            <p:cNvSpPr txBox="1"/>
            <p:nvPr/>
          </p:nvSpPr>
          <p:spPr>
            <a:xfrm>
              <a:off x="9255445" y="2391588"/>
              <a:ext cx="19813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FFC000"/>
                  </a:solidFill>
                </a:rPr>
                <a:t>Threshold Value</a:t>
              </a:r>
              <a:endParaRPr lang="en-PH" sz="21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9719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EDF580-9A65-6EB7-8EAB-1C4D1081AB3E}"/>
                  </a:ext>
                </a:extLst>
              </p:cNvPr>
              <p:cNvSpPr txBox="1"/>
              <p:nvPr/>
            </p:nvSpPr>
            <p:spPr>
              <a:xfrm>
                <a:off x="3995427" y="1877982"/>
                <a:ext cx="4465773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5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5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50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EDF580-9A65-6EB7-8EAB-1C4D1081A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427" y="1877982"/>
                <a:ext cx="4465773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763D08-F2AD-BB90-49CB-BDD42FEC5A9B}"/>
                  </a:ext>
                </a:extLst>
              </p:cNvPr>
              <p:cNvSpPr txBox="1"/>
              <p:nvPr/>
            </p:nvSpPr>
            <p:spPr>
              <a:xfrm>
                <a:off x="2863326" y="3833580"/>
                <a:ext cx="6465346" cy="14754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5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5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5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763D08-F2AD-BB90-49CB-BDD42FEC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326" y="3833580"/>
                <a:ext cx="6465346" cy="14754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163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2863327" y="1607907"/>
                <a:ext cx="6465346" cy="14754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5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5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sz="5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5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327" y="1607907"/>
                <a:ext cx="6465346" cy="1475469"/>
              </a:xfrm>
              <a:prstGeom prst="rect">
                <a:avLst/>
              </a:prstGeom>
              <a:blipFill>
                <a:blip r:embed="rId4"/>
                <a:stretch>
                  <a:fillRect l="-1765" t="-1709" r="-1373" b="-29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/>
              <p:nvPr/>
            </p:nvSpPr>
            <p:spPr>
              <a:xfrm>
                <a:off x="1861071" y="3297894"/>
                <a:ext cx="9208548" cy="2377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:r>
                  <a:rPr lang="en-US" sz="3000" b="1" dirty="0">
                    <a:solidFill>
                      <a:srgbClr val="FF0000"/>
                    </a:solidFill>
                    <a:latin typeface="Calibri Body"/>
                  </a:rPr>
                  <a:t>X</a:t>
                </a:r>
                <a:r>
                  <a:rPr lang="en-US" sz="3000" dirty="0">
                    <a:latin typeface="Calibri Body"/>
                  </a:rPr>
                  <a:t> is the value of the </a:t>
                </a:r>
                <a:r>
                  <a:rPr lang="en-US" sz="3000" b="1" dirty="0">
                    <a:latin typeface="Calibri Body"/>
                  </a:rPr>
                  <a:t>independent variable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slope/coefficient</a:t>
                </a:r>
                <a:r>
                  <a:rPr lang="en-US" sz="3000" dirty="0">
                    <a:latin typeface="Calibri Body"/>
                  </a:rPr>
                  <a:t> of the line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 Body"/>
                  </a:rPr>
                  <a:t>is the </a:t>
                </a:r>
                <a:r>
                  <a:rPr lang="en-US" sz="3000" b="1" dirty="0">
                    <a:latin typeface="Calibri Body"/>
                  </a:rPr>
                  <a:t>y-intercept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71" y="3297894"/>
                <a:ext cx="9208548" cy="2377959"/>
              </a:xfrm>
              <a:prstGeom prst="rect">
                <a:avLst/>
              </a:prstGeom>
              <a:blipFill>
                <a:blip r:embed="rId5"/>
                <a:stretch>
                  <a:fillRect l="-1515" t="-2660"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3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Probability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What is Logistic Regression?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Applications of Logistic Regression</a:t>
            </a: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Comparing Linear and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Maximum Likelihood</a:t>
            </a: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2863327" y="1607907"/>
                <a:ext cx="6465346" cy="160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5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5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sz="5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5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5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5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5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327" y="1607907"/>
                <a:ext cx="6465346" cy="1604093"/>
              </a:xfrm>
              <a:prstGeom prst="rect">
                <a:avLst/>
              </a:prstGeom>
              <a:blipFill>
                <a:blip r:embed="rId4"/>
                <a:stretch>
                  <a:fillRect t="-4724" b="-26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/>
              <p:nvPr/>
            </p:nvSpPr>
            <p:spPr>
              <a:xfrm>
                <a:off x="1861071" y="3297894"/>
                <a:ext cx="9208548" cy="2377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:r>
                  <a:rPr lang="en-US" sz="3000" b="1" dirty="0">
                    <a:solidFill>
                      <a:srgbClr val="FF0000"/>
                    </a:solidFill>
                    <a:latin typeface="Calibri Body"/>
                  </a:rPr>
                  <a:t>X</a:t>
                </a:r>
                <a:r>
                  <a:rPr lang="en-US" sz="3000" dirty="0">
                    <a:latin typeface="Calibri Body"/>
                  </a:rPr>
                  <a:t> is the value of the </a:t>
                </a:r>
                <a:r>
                  <a:rPr lang="en-US" sz="3000" b="1" dirty="0">
                    <a:latin typeface="Calibri Body"/>
                  </a:rPr>
                  <a:t>independent variable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slope/coefficient</a:t>
                </a:r>
                <a:r>
                  <a:rPr lang="en-US" sz="3000" dirty="0">
                    <a:latin typeface="Calibri Body"/>
                  </a:rPr>
                  <a:t> of the line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 Body"/>
                  </a:rPr>
                  <a:t>is the </a:t>
                </a:r>
                <a:r>
                  <a:rPr lang="en-US" sz="3000" b="1" dirty="0">
                    <a:latin typeface="Calibri Body"/>
                  </a:rPr>
                  <a:t>y-intercept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71" y="3297894"/>
                <a:ext cx="9208548" cy="2377959"/>
              </a:xfrm>
              <a:prstGeom prst="rect">
                <a:avLst/>
              </a:prstGeom>
              <a:blipFill>
                <a:blip r:embed="rId5"/>
                <a:stretch>
                  <a:fillRect l="-1522" t="-2564" b="-717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793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What is Logistic Regression?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Applications of Logistic Regression</a:t>
            </a: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Comparing Linear and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Maximum Likelihood</a:t>
            </a: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491775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Maximum Likelihood Estimation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A9560-3B87-BEF7-2842-142912C00F6B}"/>
              </a:ext>
            </a:extLst>
          </p:cNvPr>
          <p:cNvSpPr txBox="1"/>
          <p:nvPr/>
        </p:nvSpPr>
        <p:spPr>
          <a:xfrm>
            <a:off x="1085332" y="1496979"/>
            <a:ext cx="1002133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Maximum likelihood estimation is a method that determines values for the parameters of a model. </a:t>
            </a:r>
          </a:p>
          <a:p>
            <a:pPr algn="l"/>
            <a:endParaRPr lang="en-PH" sz="3200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The parameter values are found such that they maximize the likelihood that the process described by the model produced the data that were actually observed.</a:t>
            </a:r>
          </a:p>
          <a:p>
            <a:pPr algn="l"/>
            <a:endParaRPr lang="en-PH" sz="3200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PH" sz="3200" dirty="0">
                <a:solidFill>
                  <a:srgbClr val="242424"/>
                </a:solidFill>
                <a:latin typeface="source-serif-pro"/>
              </a:rPr>
              <a:t>In Logistic Regression, MLE is used as the </a:t>
            </a:r>
            <a:r>
              <a:rPr lang="en-PH" sz="3200" b="1" dirty="0">
                <a:solidFill>
                  <a:srgbClr val="00B0F0"/>
                </a:solidFill>
                <a:latin typeface="source-serif-pro"/>
              </a:rPr>
              <a:t>Cost Function</a:t>
            </a:r>
            <a:r>
              <a:rPr lang="en-PH" sz="3200" dirty="0">
                <a:solidFill>
                  <a:srgbClr val="242424"/>
                </a:solidFill>
                <a:latin typeface="source-serif-pro"/>
              </a:rPr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328804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1364875" y="2142307"/>
                <a:ext cx="9462245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endChr m:val="|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∏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2142307"/>
                <a:ext cx="9462245" cy="1260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213E1-DA7D-7CB2-40F7-58BC980425EE}"/>
                  </a:ext>
                </a:extLst>
              </p:cNvPr>
              <p:cNvSpPr txBox="1"/>
              <p:nvPr/>
            </p:nvSpPr>
            <p:spPr>
              <a:xfrm>
                <a:off x="1364875" y="1464443"/>
                <a:ext cx="9462245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∗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m:rPr>
                        <m:nor/>
                      </m:rPr>
                      <a:rPr lang="en-US" sz="3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)…∗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213E1-DA7D-7CB2-40F7-58BC98042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1464443"/>
                <a:ext cx="9462245" cy="461665"/>
              </a:xfrm>
              <a:prstGeom prst="rect">
                <a:avLst/>
              </a:prstGeom>
              <a:blipFill>
                <a:blip r:embed="rId5"/>
                <a:stretch>
                  <a:fillRect l="-6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A20B79-FE00-968E-1780-144D89B67B7A}"/>
                  </a:ext>
                </a:extLst>
              </p:cNvPr>
              <p:cNvSpPr txBox="1"/>
              <p:nvPr/>
            </p:nvSpPr>
            <p:spPr>
              <a:xfrm>
                <a:off x="1364875" y="3917279"/>
                <a:ext cx="1075359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3000" dirty="0"/>
                  <a:t>The likelihood function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</m:oMath>
                </a14:m>
                <a:r>
                  <a:rPr lang="en-PH" sz="3000" b="1" dirty="0"/>
                  <a:t> </a:t>
                </a:r>
                <a:r>
                  <a:rPr lang="en-PH" sz="3000" dirty="0"/>
                  <a:t>represents how plausible the model is with the parameters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PH" sz="3000" dirty="0">
                    <a:latin typeface="Calibri (Body)"/>
                  </a:rPr>
                  <a:t> given all the data points.</a:t>
                </a:r>
              </a:p>
              <a:p>
                <a:endParaRPr lang="en-PH" sz="3000" dirty="0">
                  <a:latin typeface="Calibri (Body)"/>
                </a:endParaRPr>
              </a:p>
              <a:p>
                <a:r>
                  <a:rPr lang="en-PH" sz="3000" dirty="0">
                    <a:latin typeface="Calibri (Body)"/>
                  </a:rPr>
                  <a:t>Assuming all of the data points are independent.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A20B79-FE00-968E-1780-144D89B67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3917279"/>
                <a:ext cx="10753594" cy="1938992"/>
              </a:xfrm>
              <a:prstGeom prst="rect">
                <a:avLst/>
              </a:prstGeom>
              <a:blipFill>
                <a:blip r:embed="rId6"/>
                <a:stretch>
                  <a:fillRect l="-1361" t="-3774" b="-911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88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1364876" y="1170757"/>
                <a:ext cx="9462245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∏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6" y="1170757"/>
                <a:ext cx="9462245" cy="1260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74B627-D7C9-FC19-C22E-F476A26C0981}"/>
                  </a:ext>
                </a:extLst>
              </p:cNvPr>
              <p:cNvSpPr txBox="1"/>
              <p:nvPr/>
            </p:nvSpPr>
            <p:spPr>
              <a:xfrm>
                <a:off x="727984" y="3495584"/>
                <a:ext cx="10736028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74B627-D7C9-FC19-C22E-F476A26C0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84" y="3495584"/>
                <a:ext cx="10736028" cy="12603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877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Gradient Ascent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1364876" y="1170757"/>
                <a:ext cx="9462245" cy="100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6" y="1170757"/>
                <a:ext cx="9462245" cy="1008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36451-5166-DE15-AE28-66D46B574DD6}"/>
                  </a:ext>
                </a:extLst>
              </p:cNvPr>
              <p:cNvSpPr txBox="1"/>
              <p:nvPr/>
            </p:nvSpPr>
            <p:spPr>
              <a:xfrm>
                <a:off x="1364874" y="2635914"/>
                <a:ext cx="9462245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36451-5166-DE15-AE28-66D46B574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2635914"/>
                <a:ext cx="9462245" cy="8793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/>
              <p:nvPr/>
            </p:nvSpPr>
            <p:spPr>
              <a:xfrm>
                <a:off x="1364875" y="3924307"/>
                <a:ext cx="9462245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3924307"/>
                <a:ext cx="9462245" cy="8793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B6624B-BA95-46B6-8007-735378ECDCC7}"/>
                  </a:ext>
                </a:extLst>
              </p:cNvPr>
              <p:cNvSpPr txBox="1"/>
              <p:nvPr/>
            </p:nvSpPr>
            <p:spPr>
              <a:xfrm>
                <a:off x="1014608" y="5212700"/>
                <a:ext cx="981251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Get the derivative of the log likelihood with respect to theta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PH" sz="30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B6624B-BA95-46B6-8007-735378ECD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08" y="5212700"/>
                <a:ext cx="9812511" cy="553998"/>
              </a:xfrm>
              <a:prstGeom prst="rect">
                <a:avLst/>
              </a:prstGeom>
              <a:blipFill>
                <a:blip r:embed="rId7"/>
                <a:stretch>
                  <a:fillRect l="-1429" t="-13187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369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Gradient Ascent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/>
              <p:nvPr/>
            </p:nvSpPr>
            <p:spPr>
              <a:xfrm>
                <a:off x="1364874" y="1896378"/>
                <a:ext cx="9462245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1896378"/>
                <a:ext cx="9462245" cy="879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C0EA3-3F3F-E58D-C5A7-265392D15844}"/>
                  </a:ext>
                </a:extLst>
              </p:cNvPr>
              <p:cNvSpPr txBox="1"/>
              <p:nvPr/>
            </p:nvSpPr>
            <p:spPr>
              <a:xfrm>
                <a:off x="1364874" y="3603048"/>
                <a:ext cx="9462245" cy="521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C0EA3-3F3F-E58D-C5A7-265392D15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3603048"/>
                <a:ext cx="9462245" cy="521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61A81-3E98-E8B4-9BB6-04FAF09EBDB7}"/>
                  </a:ext>
                </a:extLst>
              </p:cNvPr>
              <p:cNvSpPr txBox="1"/>
              <p:nvPr/>
            </p:nvSpPr>
            <p:spPr>
              <a:xfrm>
                <a:off x="1364874" y="4706651"/>
                <a:ext cx="1022170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Equation to update the logistic regression model parameters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3000" dirty="0"/>
                  <a:t> </a:t>
                </a:r>
                <a:endParaRPr lang="en-PH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61A81-3E98-E8B4-9BB6-04FAF09E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4706651"/>
                <a:ext cx="10221701" cy="553998"/>
              </a:xfrm>
              <a:prstGeom prst="rect">
                <a:avLst/>
              </a:prstGeom>
              <a:blipFill>
                <a:blip r:embed="rId6"/>
                <a:stretch>
                  <a:fillRect l="-1431" t="-13187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70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627340"/>
            <a:ext cx="107535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Probability is simply how </a:t>
            </a:r>
            <a:r>
              <a:rPr lang="en-PH" sz="3000" b="1" dirty="0">
                <a:solidFill>
                  <a:srgbClr val="00B050"/>
                </a:solidFill>
              </a:rPr>
              <a:t>likely something is to happen</a:t>
            </a:r>
            <a:r>
              <a:rPr lang="en-PH" sz="3000" dirty="0"/>
              <a:t>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Whenever we're unsure about the outcome of an event, we can talk about the probabilities of certain outcomes or how likely they are</a:t>
            </a:r>
          </a:p>
        </p:txBody>
      </p:sp>
    </p:spTree>
    <p:extLst>
      <p:ext uri="{BB962C8B-B14F-4D97-AF65-F5344CB8AC3E}">
        <p14:creationId xmlns:p14="http://schemas.microsoft.com/office/powerpoint/2010/main" val="39258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Probability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DA08CB6-BD7D-BE24-50DE-C2DA16C2B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81641"/>
              </p:ext>
            </p:extLst>
          </p:nvPr>
        </p:nvGraphicFramePr>
        <p:xfrm>
          <a:off x="2031999" y="2248323"/>
          <a:ext cx="8128000" cy="35957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32844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6364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Hours of Study(x)</a:t>
                      </a:r>
                      <a:endParaRPr lang="en-PH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Result (y)</a:t>
                      </a:r>
                      <a:endParaRPr lang="en-PH" sz="2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336644"/>
                  </a:ext>
                </a:extLst>
              </a:tr>
              <a:tr h="4868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P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72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</a:t>
                      </a:r>
                      <a:endParaRPr lang="en-PH" sz="2400" dirty="0"/>
                    </a:p>
                    <a:p>
                      <a:pPr algn="ctr"/>
                      <a:endParaRPr lang="en-P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46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P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714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P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899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P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918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P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48609"/>
                  </a:ext>
                </a:extLst>
              </a:tr>
            </a:tbl>
          </a:graphicData>
        </a:graphic>
      </p:graphicFrame>
      <p:pic>
        <p:nvPicPr>
          <p:cNvPr id="9" name="Picture 8" descr="A black and white clock&#10;&#10;Description automatically generated">
            <a:extLst>
              <a:ext uri="{FF2B5EF4-FFF2-40B4-BE49-F238E27FC236}">
                <a16:creationId xmlns:a16="http://schemas.microsoft.com/office/drawing/2014/main" id="{5E0675E2-72A3-283D-6833-67F930327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498" y="968959"/>
            <a:ext cx="1131652" cy="1131652"/>
          </a:xfrm>
          <a:prstGeom prst="rect">
            <a:avLst/>
          </a:prstGeom>
        </p:spPr>
      </p:pic>
      <p:pic>
        <p:nvPicPr>
          <p:cNvPr id="11" name="Picture 10" descr="A red and green fan with a black background&#10;&#10;Description automatically generated">
            <a:extLst>
              <a:ext uri="{FF2B5EF4-FFF2-40B4-BE49-F238E27FC236}">
                <a16:creationId xmlns:a16="http://schemas.microsoft.com/office/drawing/2014/main" id="{C6397AAC-809D-1663-AE2C-F8E5E3A97A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2" y="941933"/>
            <a:ext cx="2465068" cy="12325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48AA42-9999-F10F-EBD1-4E887818E465}"/>
              </a:ext>
            </a:extLst>
          </p:cNvPr>
          <p:cNvSpPr txBox="1"/>
          <p:nvPr/>
        </p:nvSpPr>
        <p:spPr>
          <a:xfrm>
            <a:off x="10424160" y="2248323"/>
            <a:ext cx="1428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 = Fail</a:t>
            </a:r>
          </a:p>
          <a:p>
            <a:r>
              <a:rPr lang="en-US" sz="2400" b="1" dirty="0"/>
              <a:t>1 = Pass</a:t>
            </a:r>
            <a:endParaRPr lang="en-PH" sz="2400" b="1" dirty="0"/>
          </a:p>
        </p:txBody>
      </p:sp>
    </p:spTree>
    <p:extLst>
      <p:ext uri="{BB962C8B-B14F-4D97-AF65-F5344CB8AC3E}">
        <p14:creationId xmlns:p14="http://schemas.microsoft.com/office/powerpoint/2010/main" val="55022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Probability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DA08CB6-BD7D-BE24-50DE-C2DA16C2B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015119"/>
              </p:ext>
            </p:extLst>
          </p:nvPr>
        </p:nvGraphicFramePr>
        <p:xfrm>
          <a:off x="253464" y="1794785"/>
          <a:ext cx="3941346" cy="3473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0673">
                  <a:extLst>
                    <a:ext uri="{9D8B030D-6E8A-4147-A177-3AD203B41FA5}">
                      <a16:colId xmlns:a16="http://schemas.microsoft.com/office/drawing/2014/main" val="2063284493"/>
                    </a:ext>
                  </a:extLst>
                </a:gridCol>
                <a:gridCol w="1970673">
                  <a:extLst>
                    <a:ext uri="{9D8B030D-6E8A-4147-A177-3AD203B41FA5}">
                      <a16:colId xmlns:a16="http://schemas.microsoft.com/office/drawing/2014/main" val="376364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Hours of Study(x)</a:t>
                      </a:r>
                      <a:endParaRPr lang="en-PH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Result (y)</a:t>
                      </a:r>
                      <a:endParaRPr lang="en-PH" sz="20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336644"/>
                  </a:ext>
                </a:extLst>
              </a:tr>
              <a:tr h="4868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P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72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  <a:endParaRPr lang="en-PH" sz="2000" dirty="0"/>
                    </a:p>
                    <a:p>
                      <a:pPr algn="ctr"/>
                      <a:endParaRPr lang="en-P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46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P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714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P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899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P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918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P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486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D6F409-41B7-30ED-DAA7-358A11C0D99B}"/>
                  </a:ext>
                </a:extLst>
              </p:cNvPr>
              <p:cNvSpPr txBox="1"/>
              <p:nvPr/>
            </p:nvSpPr>
            <p:spPr>
              <a:xfrm>
                <a:off x="7327834" y="1364374"/>
                <a:ext cx="209204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D6F409-41B7-30ED-DAA7-358A11C0D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834" y="1364374"/>
                <a:ext cx="209204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2F7E439D-7FFC-F950-CDD2-34711B8FC056}"/>
              </a:ext>
            </a:extLst>
          </p:cNvPr>
          <p:cNvGrpSpPr/>
          <p:nvPr/>
        </p:nvGrpSpPr>
        <p:grpSpPr>
          <a:xfrm>
            <a:off x="5915876" y="2205740"/>
            <a:ext cx="4915956" cy="850303"/>
            <a:chOff x="5915876" y="2979271"/>
            <a:chExt cx="4915956" cy="8503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60AE640-E641-E047-66A3-BDC780937E3C}"/>
                    </a:ext>
                  </a:extLst>
                </p:cNvPr>
                <p:cNvSpPr txBox="1"/>
                <p:nvPr/>
              </p:nvSpPr>
              <p:spPr>
                <a:xfrm>
                  <a:off x="5915878" y="3357457"/>
                  <a:ext cx="4915954" cy="4721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30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f </a:t>
                  </a:r>
                  <a14:m>
                    <m:oMath xmlns:m="http://schemas.openxmlformats.org/officeDocument/2006/math">
                      <m:d>
                        <m:dPr>
                          <m:endChr m:val="|"/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sSup>
                        <m:s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p>
                      </m:sSup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)</m:t>
                          </m:r>
                        </m:e>
                        <m:sup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p>
                      </m:sSup>
                    </m:oMath>
                  </a14:m>
                  <a:endParaRPr lang="en-PH" sz="300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60AE640-E641-E047-66A3-BDC780937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878" y="3357457"/>
                  <a:ext cx="4915954" cy="472117"/>
                </a:xfrm>
                <a:prstGeom prst="rect">
                  <a:avLst/>
                </a:prstGeom>
                <a:blipFill>
                  <a:blip r:embed="rId5"/>
                  <a:stretch>
                    <a:fillRect l="-4709" t="-24675" b="-4935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7ED952-35CE-D57D-2B0A-163590F9535E}"/>
                </a:ext>
              </a:extLst>
            </p:cNvPr>
            <p:cNvSpPr txBox="1"/>
            <p:nvPr/>
          </p:nvSpPr>
          <p:spPr>
            <a:xfrm>
              <a:off x="5915876" y="2979271"/>
              <a:ext cx="3116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Probability Density Function:</a:t>
              </a:r>
              <a:endParaRPr lang="en-PH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4A6DCE-C161-63C0-FA9D-DE197E0C1AAF}"/>
              </a:ext>
            </a:extLst>
          </p:cNvPr>
          <p:cNvGrpSpPr/>
          <p:nvPr/>
        </p:nvGrpSpPr>
        <p:grpSpPr>
          <a:xfrm>
            <a:off x="5915876" y="3491905"/>
            <a:ext cx="5274093" cy="841449"/>
            <a:chOff x="5915877" y="4018586"/>
            <a:chExt cx="5274093" cy="8414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9C15537-92C0-6539-A4BD-06C48B157182}"/>
                    </a:ext>
                  </a:extLst>
                </p:cNvPr>
                <p:cNvSpPr txBox="1"/>
                <p:nvPr/>
              </p:nvSpPr>
              <p:spPr>
                <a:xfrm>
                  <a:off x="5915878" y="4387918"/>
                  <a:ext cx="5274092" cy="4721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30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f </a:t>
                  </a:r>
                  <a14:m>
                    <m:oMath xmlns:m="http://schemas.openxmlformats.org/officeDocument/2006/math">
                      <m:d>
                        <m:dPr>
                          <m:endChr m:val="|"/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)</m:t>
                          </m:r>
                        </m:e>
                        <m:sup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a14:m>
                  <a:r>
                    <a:rPr lang="en-PH" sz="30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 P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9C15537-92C0-6539-A4BD-06C48B1571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878" y="4387918"/>
                  <a:ext cx="5274092" cy="472117"/>
                </a:xfrm>
                <a:prstGeom prst="rect">
                  <a:avLst/>
                </a:prstGeom>
                <a:blipFill>
                  <a:blip r:embed="rId6"/>
                  <a:stretch>
                    <a:fillRect l="-4388" t="-23077" r="-115" b="-4871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355920-543E-194B-5E3A-76F005AE3363}"/>
                </a:ext>
              </a:extLst>
            </p:cNvPr>
            <p:cNvSpPr txBox="1"/>
            <p:nvPr/>
          </p:nvSpPr>
          <p:spPr>
            <a:xfrm>
              <a:off x="5915877" y="4018586"/>
              <a:ext cx="3116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Probability of Pass:</a:t>
              </a:r>
              <a:endParaRPr lang="en-PH" b="1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DF2654-E904-6835-1BA2-8AE1BA9CF015}"/>
              </a:ext>
            </a:extLst>
          </p:cNvPr>
          <p:cNvGrpSpPr/>
          <p:nvPr/>
        </p:nvGrpSpPr>
        <p:grpSpPr>
          <a:xfrm>
            <a:off x="5915876" y="4702686"/>
            <a:ext cx="5651293" cy="839190"/>
            <a:chOff x="5915876" y="4928403"/>
            <a:chExt cx="5651293" cy="8391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5E91655-8216-F6AF-4A37-963E52AFC898}"/>
                    </a:ext>
                  </a:extLst>
                </p:cNvPr>
                <p:cNvSpPr txBox="1"/>
                <p:nvPr/>
              </p:nvSpPr>
              <p:spPr>
                <a:xfrm>
                  <a:off x="5915878" y="5295476"/>
                  <a:ext cx="5651291" cy="4721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30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f </a:t>
                  </a:r>
                  <a14:m>
                    <m:oMath xmlns:m="http://schemas.openxmlformats.org/officeDocument/2006/math">
                      <m:d>
                        <m:dPr>
                          <m:endChr m:val="|"/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)</m:t>
                          </m:r>
                        </m:e>
                        <m:sup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a14:m>
                  <a:r>
                    <a:rPr lang="en-PH" sz="30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 1 – P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5E91655-8216-F6AF-4A37-963E52AFC8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878" y="5295476"/>
                  <a:ext cx="5651291" cy="472117"/>
                </a:xfrm>
                <a:prstGeom prst="rect">
                  <a:avLst/>
                </a:prstGeom>
                <a:blipFill>
                  <a:blip r:embed="rId7"/>
                  <a:stretch>
                    <a:fillRect l="-4095" t="-24675" r="-3341" b="-4935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B19FB0-95EE-44F7-EEE0-DF88A49EED92}"/>
                </a:ext>
              </a:extLst>
            </p:cNvPr>
            <p:cNvSpPr txBox="1"/>
            <p:nvPr/>
          </p:nvSpPr>
          <p:spPr>
            <a:xfrm>
              <a:off x="5915876" y="4928403"/>
              <a:ext cx="3116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Probability of Fail:</a:t>
              </a:r>
              <a:endParaRPr lang="en-PH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2895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DA886D-0D46-2CF2-1102-1903E69C2F42}"/>
                  </a:ext>
                </a:extLst>
              </p:cNvPr>
              <p:cNvSpPr txBox="1"/>
              <p:nvPr/>
            </p:nvSpPr>
            <p:spPr>
              <a:xfrm>
                <a:off x="153510" y="1370053"/>
                <a:ext cx="4052729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r>
                        <m:rPr>
                          <m:nor/>
                        </m:rPr>
                        <a:rPr lang="en-US" sz="3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endChr m:val="|"/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DA886D-0D46-2CF2-1102-1903E69C2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10" y="1370053"/>
                <a:ext cx="405272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DCDF4B-4BB5-0F55-6534-872546BB050E}"/>
                  </a:ext>
                </a:extLst>
              </p:cNvPr>
              <p:cNvSpPr txBox="1"/>
              <p:nvPr/>
            </p:nvSpPr>
            <p:spPr>
              <a:xfrm>
                <a:off x="725011" y="2169178"/>
                <a:ext cx="3641248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000" b="0" dirty="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3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0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DCDF4B-4BB5-0F55-6534-872546BB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11" y="2169178"/>
                <a:ext cx="364124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A4BBF3F-E20E-C625-3016-E39EA7B6A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267027"/>
              </p:ext>
            </p:extLst>
          </p:nvPr>
        </p:nvGraphicFramePr>
        <p:xfrm>
          <a:off x="5864454" y="1608245"/>
          <a:ext cx="4311644" cy="4002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5A9271-A6D6-344D-CCB6-143F571C80EE}"/>
              </a:ext>
            </a:extLst>
          </p:cNvPr>
          <p:cNvSpPr txBox="1"/>
          <p:nvPr/>
        </p:nvSpPr>
        <p:spPr>
          <a:xfrm>
            <a:off x="7055189" y="5610359"/>
            <a:ext cx="193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Hours of Study (X)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A723FA-9D56-FB47-A9CA-BCF037AADDC9}"/>
              </a:ext>
            </a:extLst>
          </p:cNvPr>
          <p:cNvSpPr txBox="1"/>
          <p:nvPr/>
        </p:nvSpPr>
        <p:spPr>
          <a:xfrm rot="16200000">
            <a:off x="5103733" y="3244333"/>
            <a:ext cx="115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Result (Y)</a:t>
            </a:r>
            <a:endParaRPr lang="en-PH" b="1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D4B927-8081-3762-E33F-24EA72895E12}"/>
              </a:ext>
            </a:extLst>
          </p:cNvPr>
          <p:cNvCxnSpPr>
            <a:cxnSpLocks/>
          </p:cNvCxnSpPr>
          <p:nvPr/>
        </p:nvCxnSpPr>
        <p:spPr>
          <a:xfrm flipV="1">
            <a:off x="6210300" y="1608245"/>
            <a:ext cx="3892550" cy="352255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634F0D9C-D281-AFE8-487E-3F9434A870D0}"/>
              </a:ext>
            </a:extLst>
          </p:cNvPr>
          <p:cNvSpPr/>
          <p:nvPr/>
        </p:nvSpPr>
        <p:spPr>
          <a:xfrm>
            <a:off x="1360905" y="1763535"/>
            <a:ext cx="1637938" cy="134139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07DBC-7F5A-46B8-E461-18EB1E54B966}"/>
              </a:ext>
            </a:extLst>
          </p:cNvPr>
          <p:cNvSpPr txBox="1"/>
          <p:nvPr/>
        </p:nvSpPr>
        <p:spPr>
          <a:xfrm>
            <a:off x="564991" y="3369522"/>
            <a:ext cx="2961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unbounded. This will give values greater than </a:t>
            </a:r>
            <a:r>
              <a:rPr lang="en-US" b="1" dirty="0">
                <a:solidFill>
                  <a:srgbClr val="00B050"/>
                </a:solidFill>
              </a:rPr>
              <a:t>1</a:t>
            </a:r>
            <a:r>
              <a:rPr lang="en-US" b="1" dirty="0"/>
              <a:t> and less than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1" dirty="0"/>
              <a:t>We need to get probabilities between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1</a:t>
            </a:r>
            <a:endParaRPr lang="en-PH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73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Probability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1DF2C23-7618-BA7B-D63F-6220DEB226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0214517"/>
              </p:ext>
            </p:extLst>
          </p:nvPr>
        </p:nvGraphicFramePr>
        <p:xfrm>
          <a:off x="6950964" y="1694478"/>
          <a:ext cx="4311644" cy="4002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499DFA-70B8-4309-9FA0-A18F9D2B5AEB}"/>
                  </a:ext>
                </a:extLst>
              </p:cNvPr>
              <p:cNvSpPr txBox="1"/>
              <p:nvPr/>
            </p:nvSpPr>
            <p:spPr>
              <a:xfrm>
                <a:off x="247092" y="3252361"/>
                <a:ext cx="6863892" cy="1471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5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5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5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5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499DFA-70B8-4309-9FA0-A18F9D2B5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92" y="3252361"/>
                <a:ext cx="6863892" cy="14713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6CA140-AD78-CE57-63DC-ADEAE0C19179}"/>
                  </a:ext>
                </a:extLst>
              </p:cNvPr>
              <p:cNvSpPr txBox="1"/>
              <p:nvPr/>
            </p:nvSpPr>
            <p:spPr>
              <a:xfrm>
                <a:off x="539319" y="1826451"/>
                <a:ext cx="5556680" cy="982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1 − 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40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6CA140-AD78-CE57-63DC-ADEAE0C19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19" y="1826451"/>
                <a:ext cx="5556680" cy="982961"/>
              </a:xfrm>
              <a:prstGeom prst="rect">
                <a:avLst/>
              </a:prstGeom>
              <a:blipFill>
                <a:blip r:embed="rId6"/>
                <a:stretch>
                  <a:fillRect t="-1863" b="-745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48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367848"/>
            <a:ext cx="1075359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Logistic Regression is a statistical algorithm often used for </a:t>
            </a:r>
            <a:r>
              <a:rPr lang="en-PH" sz="3000" b="1" dirty="0">
                <a:solidFill>
                  <a:srgbClr val="00B0F0"/>
                </a:solidFill>
              </a:rPr>
              <a:t>classification</a:t>
            </a:r>
            <a:r>
              <a:rPr lang="en-PH" sz="3000" dirty="0"/>
              <a:t> and predictive analytics.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Logistic regression </a:t>
            </a:r>
            <a:r>
              <a:rPr lang="en-PH" sz="3000" b="1" dirty="0">
                <a:solidFill>
                  <a:srgbClr val="00B0F0"/>
                </a:solidFill>
              </a:rPr>
              <a:t>estimates the probability of an event occurring </a:t>
            </a:r>
            <a:r>
              <a:rPr lang="en-PH" sz="3000" dirty="0"/>
              <a:t>based on a given dataset of </a:t>
            </a:r>
            <a:r>
              <a:rPr lang="en-PH" sz="3000" b="1" dirty="0">
                <a:solidFill>
                  <a:srgbClr val="FF0000"/>
                </a:solidFill>
              </a:rPr>
              <a:t>independent variables</a:t>
            </a:r>
            <a:r>
              <a:rPr lang="en-PH" sz="3000" dirty="0"/>
              <a:t>.</a:t>
            </a:r>
          </a:p>
          <a:p>
            <a:pPr algn="l"/>
            <a:endParaRPr lang="en-PH" sz="3000" dirty="0"/>
          </a:p>
          <a:p>
            <a:r>
              <a:rPr lang="en-PH" sz="3000" dirty="0"/>
              <a:t>Its output is </a:t>
            </a:r>
            <a:r>
              <a:rPr lang="en-PH" sz="3000" b="1" dirty="0">
                <a:solidFill>
                  <a:srgbClr val="FF0000"/>
                </a:solidFill>
              </a:rPr>
              <a:t>0</a:t>
            </a:r>
            <a:r>
              <a:rPr lang="en-PH" sz="3000" b="1" dirty="0"/>
              <a:t> </a:t>
            </a:r>
            <a:r>
              <a:rPr lang="en-PH" sz="3000" dirty="0"/>
              <a:t>or </a:t>
            </a:r>
            <a:r>
              <a:rPr lang="en-PH" sz="3000" b="1" dirty="0">
                <a:solidFill>
                  <a:srgbClr val="00B05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61982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367848"/>
            <a:ext cx="1075359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The name “logistic regression” is derived from the concept of the </a:t>
            </a:r>
            <a:r>
              <a:rPr lang="en-PH" sz="3000" b="1" dirty="0">
                <a:solidFill>
                  <a:srgbClr val="00B0F0"/>
                </a:solidFill>
              </a:rPr>
              <a:t>logistic function </a:t>
            </a:r>
            <a:r>
              <a:rPr lang="en-PH" sz="3000" dirty="0"/>
              <a:t>that it uses.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The logistic function is also known as the </a:t>
            </a:r>
            <a:r>
              <a:rPr lang="en-PH" sz="3000" b="1" dirty="0">
                <a:solidFill>
                  <a:srgbClr val="00B0F0"/>
                </a:solidFill>
              </a:rPr>
              <a:t>sigmoid function</a:t>
            </a:r>
            <a:r>
              <a:rPr lang="en-PH" sz="3000" dirty="0"/>
              <a:t>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The value of this logistic function lies between </a:t>
            </a:r>
            <a:r>
              <a:rPr lang="en-PH" sz="3000" b="1" dirty="0">
                <a:solidFill>
                  <a:srgbClr val="FF0000"/>
                </a:solidFill>
              </a:rPr>
              <a:t>0</a:t>
            </a:r>
            <a:r>
              <a:rPr lang="en-PH" sz="3000" dirty="0"/>
              <a:t> and </a:t>
            </a:r>
            <a:r>
              <a:rPr lang="en-PH" sz="3000" b="1" dirty="0">
                <a:solidFill>
                  <a:srgbClr val="00B050"/>
                </a:solidFill>
              </a:rPr>
              <a:t>1, </a:t>
            </a:r>
            <a:r>
              <a:rPr lang="en-PH" sz="3000" dirty="0"/>
              <a:t>which cannot go beyond this limit, so it forms a curve like an </a:t>
            </a:r>
            <a:r>
              <a:rPr lang="en-PH" sz="3000" b="1" dirty="0">
                <a:solidFill>
                  <a:srgbClr val="00B0F0"/>
                </a:solidFill>
              </a:rPr>
              <a:t>“S” form</a:t>
            </a:r>
            <a:r>
              <a:rPr lang="en-PH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259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3793</TotalTime>
  <Words>816</Words>
  <Application>Microsoft Office PowerPoint</Application>
  <PresentationFormat>Widescreen</PresentationFormat>
  <Paragraphs>241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(Body)</vt:lpstr>
      <vt:lpstr>Calibri Body</vt:lpstr>
      <vt:lpstr>Calibri Light</vt:lpstr>
      <vt:lpstr>Cambria Math</vt:lpstr>
      <vt:lpstr>source-serif-pro</vt:lpstr>
      <vt:lpstr>Wingdings</vt:lpstr>
      <vt:lpstr>Office Theme</vt:lpstr>
      <vt:lpstr>Logistic Regression</vt:lpstr>
      <vt:lpstr>Outline</vt:lpstr>
      <vt:lpstr>Probability</vt:lpstr>
      <vt:lpstr>Probability</vt:lpstr>
      <vt:lpstr>Probability</vt:lpstr>
      <vt:lpstr>Probability</vt:lpstr>
      <vt:lpstr>Probability</vt:lpstr>
      <vt:lpstr>Logistic Regression</vt:lpstr>
      <vt:lpstr>Logistic Function</vt:lpstr>
      <vt:lpstr>PowerPoint Presentation</vt:lpstr>
      <vt:lpstr>Applications</vt:lpstr>
      <vt:lpstr>PowerPoint Presentation</vt:lpstr>
      <vt:lpstr>Linear Regression vs Logistic Regression</vt:lpstr>
      <vt:lpstr>PowerPoint Presentation</vt:lpstr>
      <vt:lpstr>PowerPoint Presentation</vt:lpstr>
      <vt:lpstr>PowerPoint Presentation</vt:lpstr>
      <vt:lpstr>PowerPoint Presentation</vt:lpstr>
      <vt:lpstr>Logistic/Sigmoid Function</vt:lpstr>
      <vt:lpstr>Logistic/Sigmoid Function</vt:lpstr>
      <vt:lpstr>Logistic/Sigmoid Function</vt:lpstr>
      <vt:lpstr>PowerPoint Presentation</vt:lpstr>
      <vt:lpstr>Maximum Likelihood Estimation</vt:lpstr>
      <vt:lpstr>Maximum Likelihood</vt:lpstr>
      <vt:lpstr>Log Likelihood</vt:lpstr>
      <vt:lpstr>Gradient Ascent</vt:lpstr>
      <vt:lpstr>Gradient Ascent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767</cp:revision>
  <dcterms:created xsi:type="dcterms:W3CDTF">2022-05-11T03:47:05Z</dcterms:created>
  <dcterms:modified xsi:type="dcterms:W3CDTF">2023-10-08T10:34:35Z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