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7" r:id="rId5"/>
    <p:sldId id="291" r:id="rId6"/>
    <p:sldId id="331" r:id="rId7"/>
    <p:sldId id="367" r:id="rId8"/>
    <p:sldId id="365" r:id="rId9"/>
    <p:sldId id="368" r:id="rId10"/>
    <p:sldId id="386" r:id="rId11"/>
    <p:sldId id="391" r:id="rId12"/>
    <p:sldId id="392" r:id="rId13"/>
    <p:sldId id="393" r:id="rId14"/>
    <p:sldId id="390" r:id="rId15"/>
    <p:sldId id="366" r:id="rId16"/>
    <p:sldId id="387" r:id="rId17"/>
    <p:sldId id="389" r:id="rId18"/>
    <p:sldId id="388" r:id="rId19"/>
    <p:sldId id="370" r:id="rId20"/>
    <p:sldId id="372" r:id="rId21"/>
    <p:sldId id="371" r:id="rId22"/>
    <p:sldId id="373" r:id="rId23"/>
    <p:sldId id="374" r:id="rId24"/>
    <p:sldId id="379" r:id="rId25"/>
    <p:sldId id="375" r:id="rId26"/>
    <p:sldId id="376" r:id="rId27"/>
    <p:sldId id="377" r:id="rId28"/>
    <p:sldId id="378" r:id="rId29"/>
    <p:sldId id="383" r:id="rId30"/>
    <p:sldId id="382" r:id="rId31"/>
    <p:sldId id="384" r:id="rId32"/>
    <p:sldId id="381" r:id="rId33"/>
    <p:sldId id="3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182" autoAdjust="0"/>
  </p:normalViewPr>
  <p:slideViewPr>
    <p:cSldViewPr snapToGrid="0">
      <p:cViewPr>
        <p:scale>
          <a:sx n="125" d="100"/>
          <a:sy n="125" d="100"/>
        </p:scale>
        <p:origin x="151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87-4F31-9EDF-CB92BB941ED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1C6-4237-AFB6-C4E50FB89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7-44B7-ADCE-019E70740D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1C6-4237-AFB6-C4E50FB89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8D-4887-99E2-224C858929A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8D-4887-99E2-224C85892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26-4BC0-8DCD-9DC2C906F78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526-4BC0-8DCD-9DC2C906F7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526-4BC0-8DCD-9DC2C906F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7-44B7-ADCE-019E70740D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1C6-4237-AFB6-C4E50FB891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F2-4E28-A216-3E37C361A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7-44B7-ADCE-019E70740D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1C6-4237-AFB6-C4E50FB891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F2-4E28-A216-3E37C361A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DA-484A-B08C-EFE0B9C80F1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DA-484A-B08C-EFE0B9C80F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DA-484A-B08C-EFE0B9C8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08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44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58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069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69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1452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20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05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4931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00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004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740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2706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95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57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756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0541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472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9731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76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243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81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124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743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79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1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052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68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Linear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Classification vs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Types of Linear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Linear Regression</a:t>
            </a: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Understanding Simple Linear Regression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3E6C7E6-80D2-5241-B024-26F66AEA9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540" y="1174808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21C7699E-713D-7D1C-B06F-85862C95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540" y="1886489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Types of Linear Regression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EC70E1-5FA9-22F1-253B-6EA337B5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219"/>
              </p:ext>
            </p:extLst>
          </p:nvPr>
        </p:nvGraphicFramePr>
        <p:xfrm>
          <a:off x="1051559" y="1528057"/>
          <a:ext cx="10088880" cy="2563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5044440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64323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F0"/>
                          </a:solidFill>
                        </a:rPr>
                        <a:t>Simple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F0"/>
                          </a:solidFill>
                        </a:rPr>
                        <a:t>Multiple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1066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type involves estimating the relationship between </a:t>
                      </a:r>
                      <a:r>
                        <a:rPr lang="en-US" sz="24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quantitative variables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such as the value of a dependent variable at a particular value of the independent variable.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type, you can determine the relationship between </a:t>
                      </a:r>
                      <a:r>
                        <a:rPr lang="en-US" sz="24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 independent variables and a dependent variable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1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Types of Linear Regression 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C8DCF164-807C-E8CE-9441-5C93E19C1C34}"/>
              </a:ext>
            </a:extLst>
          </p:cNvPr>
          <p:cNvSpPr/>
          <p:nvPr/>
        </p:nvSpPr>
        <p:spPr>
          <a:xfrm>
            <a:off x="1160747" y="2403327"/>
            <a:ext cx="2710246" cy="3867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Classification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7E999F00-5214-E9AA-7162-3A4C1A2D72DB}"/>
              </a:ext>
            </a:extLst>
          </p:cNvPr>
          <p:cNvSpPr/>
          <p:nvPr/>
        </p:nvSpPr>
        <p:spPr>
          <a:xfrm>
            <a:off x="1160747" y="3078184"/>
            <a:ext cx="2710246" cy="3867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Regression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86986-66FE-2E3B-C0B0-49D07FAF50AF}"/>
              </a:ext>
            </a:extLst>
          </p:cNvPr>
          <p:cNvGrpSpPr/>
          <p:nvPr/>
        </p:nvGrpSpPr>
        <p:grpSpPr>
          <a:xfrm>
            <a:off x="3870992" y="2502046"/>
            <a:ext cx="7160174" cy="1539064"/>
            <a:chOff x="3870992" y="2502046"/>
            <a:chExt cx="7160174" cy="1539064"/>
          </a:xfrm>
        </p:grpSpPr>
        <p:sp>
          <p:nvSpPr>
            <p:cNvPr id="7" name="Rounded Rectangle 25">
              <a:extLst>
                <a:ext uri="{FF2B5EF4-FFF2-40B4-BE49-F238E27FC236}">
                  <a16:creationId xmlns:a16="http://schemas.microsoft.com/office/drawing/2014/main" id="{EFFD4972-635D-C7CB-6813-24CA864BDFE5}"/>
                </a:ext>
              </a:extLst>
            </p:cNvPr>
            <p:cNvSpPr/>
            <p:nvPr/>
          </p:nvSpPr>
          <p:spPr>
            <a:xfrm>
              <a:off x="6848271" y="2502046"/>
              <a:ext cx="4182894" cy="38678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Simple Linear Regression</a:t>
              </a:r>
            </a:p>
          </p:txBody>
        </p:sp>
        <p:sp>
          <p:nvSpPr>
            <p:cNvPr id="8" name="Rounded Rectangle 26">
              <a:extLst>
                <a:ext uri="{FF2B5EF4-FFF2-40B4-BE49-F238E27FC236}">
                  <a16:creationId xmlns:a16="http://schemas.microsoft.com/office/drawing/2014/main" id="{51D015AA-25D2-C92C-4D12-915FF4AD2F1C}"/>
                </a:ext>
              </a:extLst>
            </p:cNvPr>
            <p:cNvSpPr/>
            <p:nvPr/>
          </p:nvSpPr>
          <p:spPr>
            <a:xfrm>
              <a:off x="6848272" y="3078184"/>
              <a:ext cx="4182894" cy="38678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Multiple Linear Regression</a:t>
              </a:r>
            </a:p>
          </p:txBody>
        </p:sp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8AFED917-A8C7-ADC0-933F-56D9ED934C9B}"/>
                </a:ext>
              </a:extLst>
            </p:cNvPr>
            <p:cNvSpPr/>
            <p:nvPr/>
          </p:nvSpPr>
          <p:spPr>
            <a:xfrm>
              <a:off x="6848272" y="3654322"/>
              <a:ext cx="4182894" cy="386788"/>
            </a:xfrm>
            <a:prstGeom prst="roundRect">
              <a:avLst/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Polynomial Linear Regression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35C47A6-C272-FC21-DFD4-74F56529416C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3870993" y="2695440"/>
              <a:ext cx="2977278" cy="57613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D833792-24D1-D2CD-3878-4AE8F983D1F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992" y="3258878"/>
              <a:ext cx="297727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4B75CC6-AB0D-3417-FD98-36D2B795DE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3870993" y="3271578"/>
              <a:ext cx="2977279" cy="57613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8810BFF-89C0-BCB2-9FDE-D1FBCCAD216B}"/>
              </a:ext>
            </a:extLst>
          </p:cNvPr>
          <p:cNvSpPr txBox="1"/>
          <p:nvPr/>
        </p:nvSpPr>
        <p:spPr>
          <a:xfrm>
            <a:off x="826323" y="3789536"/>
            <a:ext cx="3379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Tasks in Supervised Learning</a:t>
            </a:r>
            <a:endParaRPr lang="en-PH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Linear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Classification vs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Types of Linear Regression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Linear Regression</a:t>
            </a: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Understanding Simple Linear Regression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3E6C7E6-80D2-5241-B024-26F66AE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639" y="1188274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E2231756-C301-E34D-DD73-BDBD9EE1B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638" y="1881614"/>
            <a:ext cx="597907" cy="6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3418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Linear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Types of Linear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Linear Regression</a:t>
            </a: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Understanding Simple Linear Regression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3E6C7E6-80D2-5241-B024-26F66AE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640" y="1487228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E2231756-C301-E34D-DD73-BDBD9EE1B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639" y="2288656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EB5FF12-AD16-D3F8-24F7-385ABF32E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7" y="3020176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Regression Line</a:t>
            </a:r>
            <a:endParaRPr lang="en-PH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49BA2-0701-C484-2C23-410A47DBCF4E}"/>
              </a:ext>
            </a:extLst>
          </p:cNvPr>
          <p:cNvSpPr txBox="1"/>
          <p:nvPr/>
        </p:nvSpPr>
        <p:spPr>
          <a:xfrm>
            <a:off x="5765251" y="6113471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Price of Fuel (X)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989AF-34C8-49A7-1DF1-48336F02B865}"/>
              </a:ext>
            </a:extLst>
          </p:cNvPr>
          <p:cNvSpPr txBox="1"/>
          <p:nvPr/>
        </p:nvSpPr>
        <p:spPr>
          <a:xfrm>
            <a:off x="387964" y="3216866"/>
            <a:ext cx="20040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Jeepney Fare (Y)</a:t>
            </a:r>
            <a:endParaRPr lang="en-PH" sz="21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467A69-52B6-8F78-4A9E-5ADC1691A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852861"/>
              </p:ext>
            </p:extLst>
          </p:nvPr>
        </p:nvGraphicFramePr>
        <p:xfrm>
          <a:off x="2391974" y="989889"/>
          <a:ext cx="8681701" cy="5227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0E88C-4E7B-D28B-6A82-08963321619C}"/>
              </a:ext>
            </a:extLst>
          </p:cNvPr>
          <p:cNvCxnSpPr>
            <a:cxnSpLocks/>
          </p:cNvCxnSpPr>
          <p:nvPr/>
        </p:nvCxnSpPr>
        <p:spPr>
          <a:xfrm flipV="1">
            <a:off x="2723176" y="1047490"/>
            <a:ext cx="8104844" cy="43594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F0B922-B48C-DBDB-6312-02DD54F3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06317"/>
              </p:ext>
            </p:extLst>
          </p:nvPr>
        </p:nvGraphicFramePr>
        <p:xfrm>
          <a:off x="2031999" y="1683397"/>
          <a:ext cx="8128000" cy="251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4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49BA2-0701-C484-2C23-410A47DBCF4E}"/>
              </a:ext>
            </a:extLst>
          </p:cNvPr>
          <p:cNvSpPr txBox="1"/>
          <p:nvPr/>
        </p:nvSpPr>
        <p:spPr>
          <a:xfrm>
            <a:off x="5765251" y="6113471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Price of Fuel (X)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989AF-34C8-49A7-1DF1-48336F02B865}"/>
              </a:ext>
            </a:extLst>
          </p:cNvPr>
          <p:cNvSpPr txBox="1"/>
          <p:nvPr/>
        </p:nvSpPr>
        <p:spPr>
          <a:xfrm>
            <a:off x="387964" y="3216866"/>
            <a:ext cx="20040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Jeepney Fare (Y)</a:t>
            </a:r>
            <a:endParaRPr lang="en-PH" sz="21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467A69-52B6-8F78-4A9E-5ADC1691A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998665"/>
              </p:ext>
            </p:extLst>
          </p:nvPr>
        </p:nvGraphicFramePr>
        <p:xfrm>
          <a:off x="2391974" y="989889"/>
          <a:ext cx="8681701" cy="5227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944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49BA2-0701-C484-2C23-410A47DBCF4E}"/>
              </a:ext>
            </a:extLst>
          </p:cNvPr>
          <p:cNvSpPr txBox="1"/>
          <p:nvPr/>
        </p:nvSpPr>
        <p:spPr>
          <a:xfrm>
            <a:off x="8190154" y="5401767"/>
            <a:ext cx="1431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Price of Fuel (X)</a:t>
            </a:r>
            <a:endParaRPr lang="en-PH" sz="15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989AF-34C8-49A7-1DF1-48336F02B865}"/>
              </a:ext>
            </a:extLst>
          </p:cNvPr>
          <p:cNvSpPr txBox="1"/>
          <p:nvPr/>
        </p:nvSpPr>
        <p:spPr>
          <a:xfrm rot="16200000">
            <a:off x="6041225" y="3534648"/>
            <a:ext cx="1477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Jeepney Fare (Y)</a:t>
            </a:r>
            <a:endParaRPr lang="en-PH" sz="15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3B741F-FFD9-3725-1B5B-AC8C32D57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45898"/>
              </p:ext>
            </p:extLst>
          </p:nvPr>
        </p:nvGraphicFramePr>
        <p:xfrm>
          <a:off x="517648" y="2064207"/>
          <a:ext cx="4793740" cy="251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6870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396870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891E9F-854E-CA15-FBBD-5FFD9DD30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24680"/>
              </p:ext>
            </p:extLst>
          </p:nvPr>
        </p:nvGraphicFramePr>
        <p:xfrm>
          <a:off x="6941343" y="1614579"/>
          <a:ext cx="4894004" cy="3787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767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Linear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Classification vs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Types of Linear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Linear Regression</a:t>
            </a: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Understanding Simple Linear Regression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F0B922-B48C-DBDB-6312-02DD54F3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17394"/>
              </p:ext>
            </p:extLst>
          </p:nvPr>
        </p:nvGraphicFramePr>
        <p:xfrm>
          <a:off x="1564709" y="1454530"/>
          <a:ext cx="9062580" cy="2519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6564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 * </a:t>
                      </a:r>
                      <a:r>
                        <a:rPr lang="en-US" sz="2100" b="1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PH" sz="2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1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21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9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473D80-E6BC-D872-1201-242D3B9D5C6E}"/>
              </a:ext>
            </a:extLst>
          </p:cNvPr>
          <p:cNvSpPr txBox="1"/>
          <p:nvPr/>
        </p:nvSpPr>
        <p:spPr>
          <a:xfrm>
            <a:off x="2169451" y="4154320"/>
            <a:ext cx="127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</a:rPr>
              <a:t>15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F952C-4C91-516F-383A-89E5A5DED595}"/>
              </a:ext>
            </a:extLst>
          </p:cNvPr>
          <p:cNvSpPr txBox="1"/>
          <p:nvPr/>
        </p:nvSpPr>
        <p:spPr>
          <a:xfrm>
            <a:off x="4315597" y="4149784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</a:rPr>
              <a:t>20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35C43-FB5B-3C46-3B5B-DE609D94EA23}"/>
              </a:ext>
            </a:extLst>
          </p:cNvPr>
          <p:cNvSpPr txBox="1"/>
          <p:nvPr/>
        </p:nvSpPr>
        <p:spPr>
          <a:xfrm>
            <a:off x="6489825" y="4149783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</a:rPr>
              <a:t>66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57139-526F-A1C1-B85D-69BDB3C996AE}"/>
              </a:ext>
            </a:extLst>
          </p:cNvPr>
          <p:cNvSpPr txBox="1"/>
          <p:nvPr/>
        </p:nvSpPr>
        <p:spPr>
          <a:xfrm>
            <a:off x="8776006" y="415623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</a:rPr>
              <a:t>55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959EF-63D3-9363-FFD8-86A84E8C4D08}"/>
              </a:ext>
            </a:extLst>
          </p:cNvPr>
          <p:cNvSpPr txBox="1"/>
          <p:nvPr/>
        </p:nvSpPr>
        <p:spPr>
          <a:xfrm>
            <a:off x="3339750" y="5102195"/>
            <a:ext cx="551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Get the sum of </a:t>
            </a:r>
            <a:r>
              <a:rPr lang="en-US" sz="2400" b="1" dirty="0"/>
              <a:t>X, Y, (X * Y)</a:t>
            </a:r>
            <a:r>
              <a:rPr lang="en-US" sz="2400" dirty="0"/>
              <a:t> and </a:t>
            </a:r>
            <a:r>
              <a:rPr lang="en-US" sz="2400" b="1" dirty="0"/>
              <a:t>X</a:t>
            </a:r>
            <a:r>
              <a:rPr lang="en-US" sz="2400" b="1" baseline="30000" dirty="0"/>
              <a:t>2</a:t>
            </a:r>
            <a:r>
              <a:rPr lang="en-US" sz="2400" dirty="0"/>
              <a:t>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7836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Equation of the Line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E2500-0D2A-71CE-F017-FBD1FDD1965C}"/>
                  </a:ext>
                </a:extLst>
              </p:cNvPr>
              <p:cNvSpPr txBox="1"/>
              <p:nvPr/>
            </p:nvSpPr>
            <p:spPr>
              <a:xfrm>
                <a:off x="4290165" y="2053370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E2500-0D2A-71CE-F017-FBD1FDD1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165" y="2053370"/>
                <a:ext cx="3280864" cy="707886"/>
              </a:xfrm>
              <a:prstGeom prst="rect">
                <a:avLst/>
              </a:prstGeom>
              <a:blipFill>
                <a:blip r:embed="rId4"/>
                <a:stretch>
                  <a:fillRect l="-6691" t="-14655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FD6315-BA4B-FED5-0810-A68B5D1DF4DA}"/>
              </a:ext>
            </a:extLst>
          </p:cNvPr>
          <p:cNvSpPr txBox="1"/>
          <p:nvPr/>
        </p:nvSpPr>
        <p:spPr>
          <a:xfrm>
            <a:off x="4586613" y="1219787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36F3C6-08D4-57AD-36B4-54D9DC4E16EA}"/>
                  </a:ext>
                </a:extLst>
              </p:cNvPr>
              <p:cNvSpPr txBox="1"/>
              <p:nvPr/>
            </p:nvSpPr>
            <p:spPr>
              <a:xfrm>
                <a:off x="1011556" y="3026599"/>
                <a:ext cx="8320334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Y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dependent variable</a:t>
                </a: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b</a:t>
                </a:r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36F3C6-08D4-57AD-36B4-54D9DC4E1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6" y="3026599"/>
                <a:ext cx="8320334" cy="3200876"/>
              </a:xfrm>
              <a:prstGeom prst="rect">
                <a:avLst/>
              </a:prstGeom>
              <a:blipFill>
                <a:blip r:embed="rId5"/>
                <a:stretch>
                  <a:fillRect l="-1758" t="-17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F23496B-7484-2101-2D6D-89BD28EC1758}"/>
              </a:ext>
            </a:extLst>
          </p:cNvPr>
          <p:cNvSpPr txBox="1"/>
          <p:nvPr/>
        </p:nvSpPr>
        <p:spPr>
          <a:xfrm>
            <a:off x="1011556" y="1295584"/>
            <a:ext cx="75750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equation of the Line is given by this formula: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77596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Equation of the Line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724808-2034-2A9A-0334-1ACF84E68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99524"/>
              </p:ext>
            </p:extLst>
          </p:nvPr>
        </p:nvGraphicFramePr>
        <p:xfrm>
          <a:off x="522613" y="1470454"/>
          <a:ext cx="3767552" cy="3703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83776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883776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1.5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3.8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6.7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9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11.2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13.6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26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2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F358A1-5563-5FE1-41E3-A3395CF20DEF}"/>
                  </a:ext>
                </a:extLst>
              </p:cNvPr>
              <p:cNvSpPr txBox="1"/>
              <p:nvPr/>
            </p:nvSpPr>
            <p:spPr>
              <a:xfrm>
                <a:off x="4290165" y="3025742"/>
                <a:ext cx="5004150" cy="13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40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xy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000" b="1" i="0" baseline="30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i="0" baseline="30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F358A1-5563-5FE1-41E3-A3395CF2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165" y="3025742"/>
                <a:ext cx="5004150" cy="137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E2500-0D2A-71CE-F017-FBD1FDD1965C}"/>
                  </a:ext>
                </a:extLst>
              </p:cNvPr>
              <p:cNvSpPr txBox="1"/>
              <p:nvPr/>
            </p:nvSpPr>
            <p:spPr>
              <a:xfrm>
                <a:off x="4512580" y="1678209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E2500-0D2A-71CE-F017-FBD1FDD1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80" y="1678209"/>
                <a:ext cx="3280864" cy="707886"/>
              </a:xfrm>
              <a:prstGeom prst="rect">
                <a:avLst/>
              </a:prstGeom>
              <a:blipFill>
                <a:blip r:embed="rId5"/>
                <a:stretch>
                  <a:fillRect l="-6506" t="-14655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D6508B-47C5-2EEA-FA43-F2A0F49AB417}"/>
                  </a:ext>
                </a:extLst>
              </p:cNvPr>
              <p:cNvSpPr txBox="1"/>
              <p:nvPr/>
            </p:nvSpPr>
            <p:spPr>
              <a:xfrm>
                <a:off x="4516588" y="4983460"/>
                <a:ext cx="3865617" cy="109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4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PH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40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b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D6508B-47C5-2EEA-FA43-F2A0F49AB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88" y="4983460"/>
                <a:ext cx="3865617" cy="1098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FD6315-BA4B-FED5-0810-A68B5D1DF4DA}"/>
              </a:ext>
            </a:extLst>
          </p:cNvPr>
          <p:cNvSpPr txBox="1"/>
          <p:nvPr/>
        </p:nvSpPr>
        <p:spPr>
          <a:xfrm>
            <a:off x="4586613" y="1219787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F3C6-08D4-57AD-36B4-54D9DC4E16EA}"/>
              </a:ext>
            </a:extLst>
          </p:cNvPr>
          <p:cNvSpPr txBox="1"/>
          <p:nvPr/>
        </p:nvSpPr>
        <p:spPr>
          <a:xfrm>
            <a:off x="4516588" y="2515035"/>
            <a:ext cx="6273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Calculating the </a:t>
            </a:r>
            <a:r>
              <a:rPr lang="en-US" sz="2600" b="1" dirty="0">
                <a:solidFill>
                  <a:srgbClr val="0070C0"/>
                </a:solidFill>
              </a:rPr>
              <a:t>slope</a:t>
            </a:r>
            <a:r>
              <a:rPr lang="en-US" sz="2600" dirty="0"/>
              <a:t> is given by this formula:</a:t>
            </a:r>
            <a:endParaRPr lang="en-PH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E2FDD-8E7D-55A1-ACA6-4CFF8AEBEAFA}"/>
              </a:ext>
            </a:extLst>
          </p:cNvPr>
          <p:cNvSpPr txBox="1"/>
          <p:nvPr/>
        </p:nvSpPr>
        <p:spPr>
          <a:xfrm>
            <a:off x="4516588" y="4458425"/>
            <a:ext cx="626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Calculating the </a:t>
            </a:r>
            <a:r>
              <a:rPr lang="en-US" sz="2400" b="1" dirty="0">
                <a:solidFill>
                  <a:srgbClr val="FFC000"/>
                </a:solidFill>
              </a:rPr>
              <a:t>intercept</a:t>
            </a:r>
            <a:r>
              <a:rPr lang="en-US" sz="2400" dirty="0"/>
              <a:t> is given by this formula: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3496B-7484-2101-2D6D-89BD28EC1758}"/>
              </a:ext>
            </a:extLst>
          </p:cNvPr>
          <p:cNvSpPr txBox="1"/>
          <p:nvPr/>
        </p:nvSpPr>
        <p:spPr>
          <a:xfrm>
            <a:off x="4449951" y="1274912"/>
            <a:ext cx="75750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equation of the Line is given by this formula: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116357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 err="1"/>
              <a:t>Calcuate</a:t>
            </a:r>
            <a:r>
              <a:rPr lang="en-US" sz="5000" b="1" dirty="0"/>
              <a:t> the Slope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F0B922-B48C-DBDB-6312-02DD54F3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03295"/>
              </p:ext>
            </p:extLst>
          </p:nvPr>
        </p:nvGraphicFramePr>
        <p:xfrm>
          <a:off x="1564709" y="1200297"/>
          <a:ext cx="9062580" cy="929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6564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xy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US" sz="2800" b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4888E-2377-AAF9-8274-CF35174B6064}"/>
                  </a:ext>
                </a:extLst>
              </p:cNvPr>
              <p:cNvSpPr txBox="1"/>
              <p:nvPr/>
            </p:nvSpPr>
            <p:spPr>
              <a:xfrm>
                <a:off x="2920651" y="2238464"/>
                <a:ext cx="4634626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xy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000" b="1" i="0" baseline="30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i="0" baseline="30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PH" sz="4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4888E-2377-AAF9-8274-CF35174B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51" y="2238464"/>
                <a:ext cx="4634626" cy="1355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7DF9-D21F-5475-AEC0-2C14D282FB21}"/>
                  </a:ext>
                </a:extLst>
              </p:cNvPr>
              <p:cNvSpPr txBox="1"/>
              <p:nvPr/>
            </p:nvSpPr>
            <p:spPr>
              <a:xfrm>
                <a:off x="3014596" y="3682294"/>
                <a:ext cx="6350696" cy="13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66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15)</m:t>
                          </m:r>
                          <m:r>
                            <a:rPr lang="en-US" sz="4000" b="1" i="1" baseline="30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4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7DF9-D21F-5475-AEC0-2C14D282F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96" y="3682294"/>
                <a:ext cx="6350696" cy="1374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B8C7E-CB75-E48A-D2FD-AFEF6B94C685}"/>
                  </a:ext>
                </a:extLst>
              </p:cNvPr>
              <p:cNvSpPr txBox="1"/>
              <p:nvPr/>
            </p:nvSpPr>
            <p:spPr>
              <a:xfrm>
                <a:off x="3133594" y="5298416"/>
                <a:ext cx="39371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B8C7E-CB75-E48A-D2FD-AFEF6B94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4" y="5298416"/>
                <a:ext cx="393717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3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 err="1"/>
              <a:t>Calcuate</a:t>
            </a:r>
            <a:r>
              <a:rPr lang="en-US" sz="5000" b="1" dirty="0"/>
              <a:t> the Intercept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F0B922-B48C-DBDB-6312-02DD54F3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87605"/>
              </p:ext>
            </p:extLst>
          </p:nvPr>
        </p:nvGraphicFramePr>
        <p:xfrm>
          <a:off x="1564709" y="1305211"/>
          <a:ext cx="9062580" cy="929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6564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226564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xy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US" sz="2800" b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B8C7E-CB75-E48A-D2FD-AFEF6B94C685}"/>
                  </a:ext>
                </a:extLst>
              </p:cNvPr>
              <p:cNvSpPr txBox="1"/>
              <p:nvPr/>
            </p:nvSpPr>
            <p:spPr>
              <a:xfrm>
                <a:off x="1708292" y="5121099"/>
                <a:ext cx="6350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B8C7E-CB75-E48A-D2FD-AFEF6B94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92" y="5121099"/>
                <a:ext cx="635069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DCC865-C1E3-60E3-0F77-CA4177312AE5}"/>
                  </a:ext>
                </a:extLst>
              </p:cNvPr>
              <p:cNvSpPr txBox="1"/>
              <p:nvPr/>
            </p:nvSpPr>
            <p:spPr>
              <a:xfrm>
                <a:off x="2920650" y="2423839"/>
                <a:ext cx="5052917" cy="109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PH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40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b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PH" sz="4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DCC865-C1E3-60E3-0F77-CA417731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50" y="2423839"/>
                <a:ext cx="5052917" cy="1098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B27AD4-6F40-918F-B99F-BFB317157145}"/>
                  </a:ext>
                </a:extLst>
              </p:cNvPr>
              <p:cNvSpPr txBox="1"/>
              <p:nvPr/>
            </p:nvSpPr>
            <p:spPr>
              <a:xfrm>
                <a:off x="2920650" y="3710948"/>
                <a:ext cx="6845141" cy="109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40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PH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m:rPr>
                            <m:nor/>
                          </m:rPr>
                          <a:rPr lang="el-GR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4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B27AD4-6F40-918F-B99F-BFB31715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50" y="3710948"/>
                <a:ext cx="6845141" cy="1099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47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F0B922-B48C-DBDB-6312-02DD54F3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45068"/>
              </p:ext>
            </p:extLst>
          </p:nvPr>
        </p:nvGraphicFramePr>
        <p:xfrm>
          <a:off x="184410" y="4956656"/>
          <a:ext cx="3767552" cy="929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83776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883776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PH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PH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en-PH" sz="28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2.41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- 0.83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1C654-180A-7D73-5F06-641E9F32E6CF}"/>
                  </a:ext>
                </a:extLst>
              </p:cNvPr>
              <p:cNvSpPr txBox="1"/>
              <p:nvPr/>
            </p:nvSpPr>
            <p:spPr>
              <a:xfrm>
                <a:off x="4311518" y="1300735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1C654-180A-7D73-5F06-641E9F32E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18" y="1300735"/>
                <a:ext cx="3280864" cy="707886"/>
              </a:xfrm>
              <a:prstGeom prst="rect">
                <a:avLst/>
              </a:prstGeom>
              <a:blipFill>
                <a:blip r:embed="rId4"/>
                <a:stretch>
                  <a:fillRect l="-6506" t="-14655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A743A4A-C418-0B7F-0BC6-844F889F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85610"/>
              </p:ext>
            </p:extLst>
          </p:nvPr>
        </p:nvGraphicFramePr>
        <p:xfrm>
          <a:off x="184410" y="1000728"/>
          <a:ext cx="3767552" cy="2880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83776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883776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2</a:t>
                      </a:r>
                      <a:endParaRPr lang="en-PH" sz="2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4</a:t>
                      </a:r>
                      <a:endParaRPr lang="en-PH" sz="2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5</a:t>
                      </a:r>
                      <a:endParaRPr lang="en-PH" sz="2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5</a:t>
                      </a:r>
                      <a:endParaRPr lang="en-PH" sz="2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7ECD49-2651-AB56-8D77-091565EEB512}"/>
                  </a:ext>
                </a:extLst>
              </p:cNvPr>
              <p:cNvSpPr txBox="1"/>
              <p:nvPr/>
            </p:nvSpPr>
            <p:spPr>
              <a:xfrm>
                <a:off x="4301079" y="2433837"/>
                <a:ext cx="5590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7ECD49-2651-AB56-8D77-091565EE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79" y="2433837"/>
                <a:ext cx="5590308" cy="707886"/>
              </a:xfrm>
              <a:prstGeom prst="rect">
                <a:avLst/>
              </a:prstGeom>
              <a:blipFill>
                <a:blip r:embed="rId5"/>
                <a:stretch>
                  <a:fillRect l="-3926" t="-17241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A926C-89E1-8C0F-B5EC-DA9D0B7988A1}"/>
                  </a:ext>
                </a:extLst>
              </p:cNvPr>
              <p:cNvSpPr txBox="1"/>
              <p:nvPr/>
            </p:nvSpPr>
            <p:spPr>
              <a:xfrm>
                <a:off x="4301079" y="3262142"/>
                <a:ext cx="2183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PH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A926C-89E1-8C0F-B5EC-DA9D0B79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79" y="3262142"/>
                <a:ext cx="2183228" cy="707886"/>
              </a:xfrm>
              <a:prstGeom prst="rect">
                <a:avLst/>
              </a:prstGeom>
              <a:blipFill>
                <a:blip r:embed="rId6"/>
                <a:stretch>
                  <a:fillRect l="-10056" t="-14655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4E9ADF-97D3-F30D-693C-B46E26BDEADA}"/>
                  </a:ext>
                </a:extLst>
              </p:cNvPr>
              <p:cNvSpPr txBox="1"/>
              <p:nvPr/>
            </p:nvSpPr>
            <p:spPr>
              <a:xfrm>
                <a:off x="4311517" y="4392838"/>
                <a:ext cx="5590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4E9ADF-97D3-F30D-693C-B46E26BD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17" y="4392838"/>
                <a:ext cx="5590308" cy="707886"/>
              </a:xfrm>
              <a:prstGeom prst="rect">
                <a:avLst/>
              </a:prstGeom>
              <a:blipFill>
                <a:blip r:embed="rId7"/>
                <a:stretch>
                  <a:fillRect l="-3817" t="-17241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936CFE-C020-8AAE-8569-62A923687941}"/>
                  </a:ext>
                </a:extLst>
              </p:cNvPr>
              <p:cNvSpPr txBox="1"/>
              <p:nvPr/>
            </p:nvSpPr>
            <p:spPr>
              <a:xfrm>
                <a:off x="4311517" y="5221143"/>
                <a:ext cx="26028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936CFE-C020-8AAE-8569-62A92368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17" y="5221143"/>
                <a:ext cx="2602850" cy="707886"/>
              </a:xfrm>
              <a:prstGeom prst="rect">
                <a:avLst/>
              </a:prstGeom>
              <a:blipFill>
                <a:blip r:embed="rId8"/>
                <a:stretch>
                  <a:fillRect l="-8197" t="-14530" b="-358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B9C4B-C7DE-CED8-22C6-F50925D8CF03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69293" y="2511468"/>
            <a:ext cx="1031786" cy="1104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861CB7-46AB-57BF-7BBE-5D48CF8A103F}"/>
              </a:ext>
            </a:extLst>
          </p:cNvPr>
          <p:cNvCxnSpPr>
            <a:cxnSpLocks/>
          </p:cNvCxnSpPr>
          <p:nvPr/>
        </p:nvCxnSpPr>
        <p:spPr>
          <a:xfrm flipH="1" flipV="1">
            <a:off x="3219189" y="3826597"/>
            <a:ext cx="1248666" cy="1496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0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Drawing the Regression Line</a:t>
            </a:r>
            <a:endParaRPr lang="en-PH" sz="50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CC517F1-2542-AD4B-9BFE-3AC2CD76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95064"/>
              </p:ext>
            </p:extLst>
          </p:nvPr>
        </p:nvGraphicFramePr>
        <p:xfrm>
          <a:off x="296365" y="2014029"/>
          <a:ext cx="4710204" cy="31499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70068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570068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570068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21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21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21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21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2.8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3.4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5250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4.6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5.2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6B93DC-6A95-C080-C927-DBDCF86E2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848364"/>
              </p:ext>
            </p:extLst>
          </p:nvPr>
        </p:nvGraphicFramePr>
        <p:xfrm>
          <a:off x="6188108" y="1658780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F4307C-B065-AA3B-01E6-B2FA1DE933DE}"/>
              </a:ext>
            </a:extLst>
          </p:cNvPr>
          <p:cNvSpPr txBox="1"/>
          <p:nvPr/>
        </p:nvSpPr>
        <p:spPr>
          <a:xfrm>
            <a:off x="8172668" y="5771218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Price of Fuel (X)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73939-A70D-A8A5-0877-A3E29750363F}"/>
              </a:ext>
            </a:extLst>
          </p:cNvPr>
          <p:cNvSpPr txBox="1"/>
          <p:nvPr/>
        </p:nvSpPr>
        <p:spPr>
          <a:xfrm rot="16200000">
            <a:off x="4794139" y="3304548"/>
            <a:ext cx="20040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Jeepney Fare (Y)</a:t>
            </a:r>
            <a:endParaRPr lang="en-PH" sz="2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1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D71BDD-DFA9-4AC1-D8CB-927487C2163A}"/>
              </a:ext>
            </a:extLst>
          </p:cNvPr>
          <p:cNvGrpSpPr/>
          <p:nvPr/>
        </p:nvGrpSpPr>
        <p:grpSpPr>
          <a:xfrm>
            <a:off x="2685725" y="1127760"/>
            <a:ext cx="9047069" cy="5637429"/>
            <a:chOff x="1166611" y="810940"/>
            <a:chExt cx="9127879" cy="55797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549BA2-0701-C484-2C23-410A47DBCF4E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7989AF-34C8-49A7-1DF1-48336F02B865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B3467A69-52B6-8F78-4A9E-5ADC1691A4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0055525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79E0CF-AE8C-CFF0-8701-DF5B20B9B662}"/>
              </a:ext>
            </a:extLst>
          </p:cNvPr>
          <p:cNvSpPr txBox="1"/>
          <p:nvPr/>
        </p:nvSpPr>
        <p:spPr>
          <a:xfrm>
            <a:off x="261363" y="2209696"/>
            <a:ext cx="2279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blue points </a:t>
            </a:r>
            <a:r>
              <a:rPr lang="en-US" sz="2400" dirty="0"/>
              <a:t>represent </a:t>
            </a:r>
            <a:r>
              <a:rPr lang="en-US" sz="2400" b="1" dirty="0"/>
              <a:t>the actual Y values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C000"/>
                </a:solidFill>
              </a:rPr>
              <a:t>the orange points</a:t>
            </a:r>
            <a:r>
              <a:rPr lang="en-US" sz="2400" dirty="0"/>
              <a:t> represent the </a:t>
            </a:r>
            <a:r>
              <a:rPr lang="en-US" sz="2400" b="1" dirty="0"/>
              <a:t>predicted Y values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4622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Least Squares Method</a:t>
            </a:r>
            <a:endParaRPr lang="en-PH" sz="5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D71BDD-DFA9-4AC1-D8CB-927487C2163A}"/>
              </a:ext>
            </a:extLst>
          </p:cNvPr>
          <p:cNvGrpSpPr/>
          <p:nvPr/>
        </p:nvGrpSpPr>
        <p:grpSpPr>
          <a:xfrm>
            <a:off x="2761802" y="982980"/>
            <a:ext cx="9135147" cy="5713629"/>
            <a:chOff x="1166611" y="810940"/>
            <a:chExt cx="9127879" cy="55797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549BA2-0701-C484-2C23-410A47DBCF4E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7989AF-34C8-49A7-1DF1-48336F02B865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B3467A69-52B6-8F78-4A9E-5ADC1691A4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0744325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79E0CF-AE8C-CFF0-8701-DF5B20B9B662}"/>
              </a:ext>
            </a:extLst>
          </p:cNvPr>
          <p:cNvSpPr txBox="1"/>
          <p:nvPr/>
        </p:nvSpPr>
        <p:spPr>
          <a:xfrm>
            <a:off x="235938" y="1699156"/>
            <a:ext cx="227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distance</a:t>
            </a:r>
            <a:r>
              <a:rPr lang="en-US" sz="2400" dirty="0"/>
              <a:t> between the </a:t>
            </a:r>
            <a:r>
              <a:rPr lang="en-US" sz="2400" b="1" dirty="0">
                <a:solidFill>
                  <a:srgbClr val="00B0F0"/>
                </a:solidFill>
              </a:rPr>
              <a:t>actual values </a:t>
            </a:r>
            <a:r>
              <a:rPr lang="en-US" sz="2400" dirty="0"/>
              <a:t>and the </a:t>
            </a:r>
            <a:r>
              <a:rPr lang="en-US" sz="2400" b="1" dirty="0">
                <a:solidFill>
                  <a:srgbClr val="FFC000"/>
                </a:solidFill>
              </a:rPr>
              <a:t>predicted values </a:t>
            </a:r>
            <a:r>
              <a:rPr lang="en-US" sz="2400" dirty="0"/>
              <a:t>are known as </a:t>
            </a:r>
            <a:r>
              <a:rPr lang="en-US" sz="2400" b="1" dirty="0">
                <a:solidFill>
                  <a:srgbClr val="FF0000"/>
                </a:solidFill>
              </a:rPr>
              <a:t>residuals or errors</a:t>
            </a:r>
            <a:endParaRPr lang="en-PH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27C09-A373-F073-710A-880E17C145B4}"/>
              </a:ext>
            </a:extLst>
          </p:cNvPr>
          <p:cNvSpPr txBox="1"/>
          <p:nvPr/>
        </p:nvSpPr>
        <p:spPr>
          <a:xfrm>
            <a:off x="5412104" y="2072480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Residual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5CAF74-003D-5E7D-6E19-8D70176D3779}"/>
              </a:ext>
            </a:extLst>
          </p:cNvPr>
          <p:cNvSpPr/>
          <p:nvPr/>
        </p:nvSpPr>
        <p:spPr>
          <a:xfrm>
            <a:off x="6480887" y="201483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1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</a:t>
            </a:r>
            <a:endParaRPr lang="en-PH" sz="50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CC517F1-2542-AD4B-9BFE-3AC2CD76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28422"/>
              </p:ext>
            </p:extLst>
          </p:nvPr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B83884-1205-2E2F-8328-999995040F13}"/>
              </a:ext>
            </a:extLst>
          </p:cNvPr>
          <p:cNvSpPr txBox="1"/>
          <p:nvPr/>
        </p:nvSpPr>
        <p:spPr>
          <a:xfrm>
            <a:off x="4567527" y="4174039"/>
            <a:ext cx="116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b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CD3639-8ACD-CFA3-58BE-6F635C0B6DAA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475C18-2AFF-610D-97D9-19CA4E6629BF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F4D5CF-97F7-69D0-51EB-3958D2E4283F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93C8EADE-0F34-4B02-F061-6A3CA380D3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8321154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C8C204-CB6F-47F4-DF0F-09BBCF92F454}"/>
              </a:ext>
            </a:extLst>
          </p:cNvPr>
          <p:cNvSpPr txBox="1"/>
          <p:nvPr/>
        </p:nvSpPr>
        <p:spPr>
          <a:xfrm>
            <a:off x="110318" y="4692205"/>
            <a:ext cx="5825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030A0"/>
                </a:solidFill>
              </a:rPr>
              <a:t>The sum of squared errors </a:t>
            </a:r>
            <a:r>
              <a:rPr lang="en-US" sz="2100" dirty="0"/>
              <a:t>for this regression line is </a:t>
            </a:r>
            <a:r>
              <a:rPr lang="en-US" sz="2100" b="1" dirty="0"/>
              <a:t>2.4</a:t>
            </a:r>
            <a:r>
              <a:rPr lang="en-US" sz="2100" dirty="0"/>
              <a:t>. This tells you how </a:t>
            </a:r>
            <a:r>
              <a:rPr lang="en-US" sz="2100" b="1" dirty="0"/>
              <a:t>good a line is fitted to the data</a:t>
            </a:r>
            <a:r>
              <a:rPr lang="en-US" sz="2100" dirty="0"/>
              <a:t>. </a:t>
            </a:r>
            <a:r>
              <a:rPr lang="en-US" sz="2100" b="1" dirty="0">
                <a:solidFill>
                  <a:srgbClr val="00B050"/>
                </a:solidFill>
              </a:rPr>
              <a:t>The best fit line will have the least amount of this value.</a:t>
            </a:r>
          </a:p>
        </p:txBody>
      </p:sp>
    </p:spTree>
    <p:extLst>
      <p:ext uri="{BB962C8B-B14F-4D97-AF65-F5344CB8AC3E}">
        <p14:creationId xmlns:p14="http://schemas.microsoft.com/office/powerpoint/2010/main" val="40489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39106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Linear Regression?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50E57D-D78A-74B6-3BE5-AC6554162F7B}"/>
              </a:ext>
            </a:extLst>
          </p:cNvPr>
          <p:cNvGrpSpPr/>
          <p:nvPr/>
        </p:nvGrpSpPr>
        <p:grpSpPr>
          <a:xfrm>
            <a:off x="4798078" y="2455508"/>
            <a:ext cx="2095500" cy="1946983"/>
            <a:chOff x="7171411" y="4419065"/>
            <a:chExt cx="2095500" cy="1946983"/>
          </a:xfrm>
        </p:grpSpPr>
        <p:pic>
          <p:nvPicPr>
            <p:cNvPr id="23" name="Picture 22" descr="Cartoon character holding a steering wheel at a gas station&#10;&#10;Description automatically generated">
              <a:extLst>
                <a:ext uri="{FF2B5EF4-FFF2-40B4-BE49-F238E27FC236}">
                  <a16:creationId xmlns:a16="http://schemas.microsoft.com/office/drawing/2014/main" id="{6C0EA5B0-EA2B-E227-265F-90E47CEC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11" y="4419065"/>
              <a:ext cx="2095500" cy="1428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24EBDF-8F73-C121-7F04-8734F8A27500}"/>
                </a:ext>
              </a:extLst>
            </p:cNvPr>
            <p:cNvSpPr txBox="1"/>
            <p:nvPr/>
          </p:nvSpPr>
          <p:spPr>
            <a:xfrm>
              <a:off x="7551817" y="5950550"/>
              <a:ext cx="155844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B034FA-A6D0-0FB9-303D-15944C0CBAB9}"/>
              </a:ext>
            </a:extLst>
          </p:cNvPr>
          <p:cNvGrpSpPr/>
          <p:nvPr/>
        </p:nvGrpSpPr>
        <p:grpSpPr>
          <a:xfrm>
            <a:off x="8838285" y="2389539"/>
            <a:ext cx="3339934" cy="1946983"/>
            <a:chOff x="2821060" y="4336498"/>
            <a:chExt cx="3339934" cy="1946983"/>
          </a:xfrm>
        </p:grpSpPr>
        <p:pic>
          <p:nvPicPr>
            <p:cNvPr id="26" name="Picture 25" descr="A cartoon of a jeepney&#10;&#10;Description automatically generated">
              <a:extLst>
                <a:ext uri="{FF2B5EF4-FFF2-40B4-BE49-F238E27FC236}">
                  <a16:creationId xmlns:a16="http://schemas.microsoft.com/office/drawing/2014/main" id="{59E5453E-5FAD-DA9C-E762-8EF947EE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889" y="4336498"/>
              <a:ext cx="1747391" cy="1633810"/>
            </a:xfrm>
            <a:prstGeom prst="rect">
              <a:avLst/>
            </a:prstGeom>
            <a:effectLst/>
          </p:spPr>
        </p:pic>
        <p:pic>
          <p:nvPicPr>
            <p:cNvPr id="27" name="Picture 26" descr="A gold coin with a symbol on it&#10;&#10;Description automatically generated">
              <a:extLst>
                <a:ext uri="{FF2B5EF4-FFF2-40B4-BE49-F238E27FC236}">
                  <a16:creationId xmlns:a16="http://schemas.microsoft.com/office/drawing/2014/main" id="{9BA638A7-B514-B12C-38D1-73B0ED5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060" y="4662146"/>
              <a:ext cx="896989" cy="89698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68A136-0E9B-996D-2B1E-8B2A67BB768E}"/>
                </a:ext>
              </a:extLst>
            </p:cNvPr>
            <p:cNvSpPr txBox="1"/>
            <p:nvPr/>
          </p:nvSpPr>
          <p:spPr>
            <a:xfrm>
              <a:off x="3398635" y="5867983"/>
              <a:ext cx="27623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Predicted Jeepney Fare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E33B6E8-BC23-92C4-3ABB-B6EEF11AED0E}"/>
              </a:ext>
            </a:extLst>
          </p:cNvPr>
          <p:cNvSpPr/>
          <p:nvPr/>
        </p:nvSpPr>
        <p:spPr>
          <a:xfrm>
            <a:off x="7418202" y="3007094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7F7284-C932-0AEB-7B2C-F9872CF4DE86}"/>
              </a:ext>
            </a:extLst>
          </p:cNvPr>
          <p:cNvGrpSpPr/>
          <p:nvPr/>
        </p:nvGrpSpPr>
        <p:grpSpPr>
          <a:xfrm>
            <a:off x="138151" y="2389539"/>
            <a:ext cx="2887890" cy="1947339"/>
            <a:chOff x="2821060" y="4336498"/>
            <a:chExt cx="2887890" cy="1947339"/>
          </a:xfrm>
        </p:grpSpPr>
        <p:pic>
          <p:nvPicPr>
            <p:cNvPr id="31" name="Picture 30" descr="A cartoon of a jeepney&#10;&#10;Description automatically generated">
              <a:extLst>
                <a:ext uri="{FF2B5EF4-FFF2-40B4-BE49-F238E27FC236}">
                  <a16:creationId xmlns:a16="http://schemas.microsoft.com/office/drawing/2014/main" id="{C8ACBFB2-9158-25CB-A1EB-7C533922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889" y="4336498"/>
              <a:ext cx="1747391" cy="1633810"/>
            </a:xfrm>
            <a:prstGeom prst="rect">
              <a:avLst/>
            </a:prstGeom>
            <a:effectLst/>
          </p:spPr>
        </p:pic>
        <p:pic>
          <p:nvPicPr>
            <p:cNvPr id="32" name="Picture 31" descr="A gold coin with a symbol on it&#10;&#10;Description automatically generated">
              <a:extLst>
                <a:ext uri="{FF2B5EF4-FFF2-40B4-BE49-F238E27FC236}">
                  <a16:creationId xmlns:a16="http://schemas.microsoft.com/office/drawing/2014/main" id="{8F11C2AE-88B3-8F9B-9645-0233DA23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060" y="4662146"/>
              <a:ext cx="896989" cy="89698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1FC5E-8876-5FC6-D7DA-EE10E725DF7B}"/>
                </a:ext>
              </a:extLst>
            </p:cNvPr>
            <p:cNvSpPr txBox="1"/>
            <p:nvPr/>
          </p:nvSpPr>
          <p:spPr>
            <a:xfrm>
              <a:off x="3163830" y="5868339"/>
              <a:ext cx="25451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Current Jeepney Fare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927CCEC-31B9-6D6F-3456-00ADC1105D5D}"/>
              </a:ext>
            </a:extLst>
          </p:cNvPr>
          <p:cNvSpPr/>
          <p:nvPr/>
        </p:nvSpPr>
        <p:spPr>
          <a:xfrm>
            <a:off x="3186224" y="2964130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33B731-4889-C789-EFD4-4819CA5E1BBB}"/>
              </a:ext>
            </a:extLst>
          </p:cNvPr>
          <p:cNvSpPr txBox="1"/>
          <p:nvPr/>
        </p:nvSpPr>
        <p:spPr>
          <a:xfrm>
            <a:off x="1851086" y="4832724"/>
            <a:ext cx="848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the </a:t>
            </a:r>
            <a:r>
              <a:rPr lang="en-US" sz="2400" b="1" dirty="0">
                <a:solidFill>
                  <a:srgbClr val="FF0000"/>
                </a:solidFill>
              </a:rPr>
              <a:t>price of fuel</a:t>
            </a:r>
            <a:r>
              <a:rPr lang="en-US" sz="2400" dirty="0"/>
              <a:t>, how much would be the </a:t>
            </a:r>
            <a:r>
              <a:rPr lang="en-US" sz="2400" b="1" dirty="0">
                <a:solidFill>
                  <a:srgbClr val="00B050"/>
                </a:solidFill>
              </a:rPr>
              <a:t>jeepney fare</a:t>
            </a:r>
            <a:r>
              <a:rPr lang="en-US" sz="2400" dirty="0"/>
              <a:t>?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3075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Finding the Best Fit Regression Line</a:t>
            </a:r>
            <a:endParaRPr lang="en-PH" sz="5000" b="1" dirty="0"/>
          </a:p>
        </p:txBody>
      </p:sp>
      <p:pic>
        <p:nvPicPr>
          <p:cNvPr id="12" name="Picture 11" descr="A diagram of a line with green dots and arrows&#10;&#10;Description automatically generated">
            <a:extLst>
              <a:ext uri="{FF2B5EF4-FFF2-40B4-BE49-F238E27FC236}">
                <a16:creationId xmlns:a16="http://schemas.microsoft.com/office/drawing/2014/main" id="{F77CA1D4-928E-8586-A864-8DDF90C59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75" y="1476300"/>
            <a:ext cx="9357032" cy="526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56D218-4074-6433-90E5-03134716273B}"/>
              </a:ext>
            </a:extLst>
          </p:cNvPr>
          <p:cNvSpPr txBox="1"/>
          <p:nvPr/>
        </p:nvSpPr>
        <p:spPr>
          <a:xfrm>
            <a:off x="464538" y="1773480"/>
            <a:ext cx="2279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keep moving this line through the </a:t>
            </a:r>
            <a:r>
              <a:rPr lang="en-US" sz="2400" b="1" dirty="0">
                <a:solidFill>
                  <a:srgbClr val="00B050"/>
                </a:solidFill>
              </a:rPr>
              <a:t>data points </a:t>
            </a:r>
            <a:r>
              <a:rPr lang="en-US" sz="2400" dirty="0"/>
              <a:t>to make sure the best fit line </a:t>
            </a:r>
            <a:r>
              <a:rPr lang="en-US" sz="2400" b="1" dirty="0">
                <a:solidFill>
                  <a:srgbClr val="7030A0"/>
                </a:solidFill>
              </a:rPr>
              <a:t>has the least square distance </a:t>
            </a:r>
            <a:r>
              <a:rPr lang="en-US" sz="2400" dirty="0"/>
              <a:t>between the </a:t>
            </a:r>
            <a:r>
              <a:rPr lang="en-US" sz="2400" b="1" dirty="0">
                <a:solidFill>
                  <a:srgbClr val="00B050"/>
                </a:solidFill>
              </a:rPr>
              <a:t>data points </a:t>
            </a:r>
            <a:r>
              <a:rPr lang="en-US" sz="2400" dirty="0"/>
              <a:t>and the </a:t>
            </a:r>
            <a:r>
              <a:rPr lang="en-US" sz="2400" b="1" dirty="0">
                <a:solidFill>
                  <a:srgbClr val="FF0000"/>
                </a:solidFill>
              </a:rPr>
              <a:t>regression line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Linear Regression?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3C76C-FBF6-8599-4CB3-6821F670B3EF}"/>
              </a:ext>
            </a:extLst>
          </p:cNvPr>
          <p:cNvSpPr txBox="1"/>
          <p:nvPr/>
        </p:nvSpPr>
        <p:spPr>
          <a:xfrm>
            <a:off x="1053828" y="1377523"/>
            <a:ext cx="100843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Calibri (Body)"/>
              </a:rPr>
              <a:t>Linear regression </a:t>
            </a:r>
            <a:r>
              <a:rPr lang="en-US" sz="3000" dirty="0">
                <a:latin typeface="Calibri (Body)"/>
              </a:rPr>
              <a:t>or simply regression </a:t>
            </a:r>
            <a:r>
              <a:rPr lang="en-US" sz="3000" b="0" i="0" dirty="0">
                <a:effectLst/>
                <a:latin typeface="Calibri (Body)"/>
              </a:rPr>
              <a:t>is a statistical model used to predict the relationship between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Calibri (Body)"/>
              </a:rPr>
              <a:t>independent</a:t>
            </a:r>
            <a:r>
              <a:rPr lang="en-US" sz="3000" b="0" i="0" dirty="0">
                <a:effectLst/>
                <a:latin typeface="Calibri (Body)"/>
              </a:rPr>
              <a:t> and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(Body)"/>
              </a:rPr>
              <a:t>dependent</a:t>
            </a:r>
            <a:r>
              <a:rPr lang="en-US" sz="3000" b="0" i="0" dirty="0">
                <a:effectLst/>
                <a:latin typeface="Calibri (Body)"/>
              </a:rPr>
              <a:t> variables.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0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Linear Regression?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EC70E1-5FA9-22F1-253B-6EA337B5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76641"/>
              </p:ext>
            </p:extLst>
          </p:nvPr>
        </p:nvGraphicFramePr>
        <p:xfrm>
          <a:off x="2515296" y="1244918"/>
          <a:ext cx="7161406" cy="2929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0703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580703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64323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1066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 variable whose value does not change by the effect of other variables and is used to manipulate the </a:t>
                      </a:r>
                      <a:r>
                        <a:rPr lang="en-US" sz="2400" b="1" dirty="0"/>
                        <a:t>dependent variable</a:t>
                      </a:r>
                      <a:r>
                        <a:rPr lang="en-US" sz="2400" b="0" dirty="0"/>
                        <a:t>. Often denoted as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 variable whose value changes when there is a manipulation in the values of the </a:t>
                      </a:r>
                      <a:r>
                        <a:rPr lang="en-US" sz="2400" b="1" dirty="0"/>
                        <a:t>independent variables</a:t>
                      </a:r>
                      <a:r>
                        <a:rPr lang="en-US" sz="2400" b="0" dirty="0"/>
                        <a:t>. </a:t>
                      </a:r>
                    </a:p>
                    <a:p>
                      <a:pPr algn="ctr"/>
                      <a:r>
                        <a:rPr lang="en-US" sz="2400" b="0" dirty="0"/>
                        <a:t>Often denoted as 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0FF7D-013A-BAEC-B277-B1DB1F2CEB68}"/>
              </a:ext>
            </a:extLst>
          </p:cNvPr>
          <p:cNvGrpSpPr/>
          <p:nvPr/>
        </p:nvGrpSpPr>
        <p:grpSpPr>
          <a:xfrm>
            <a:off x="6650475" y="4318856"/>
            <a:ext cx="3276177" cy="1633810"/>
            <a:chOff x="2260103" y="4336498"/>
            <a:chExt cx="3276177" cy="1633810"/>
          </a:xfrm>
        </p:grpSpPr>
        <p:pic>
          <p:nvPicPr>
            <p:cNvPr id="13" name="Picture 12" descr="A cartoon of a jeepney&#10;&#10;Description automatically generated">
              <a:extLst>
                <a:ext uri="{FF2B5EF4-FFF2-40B4-BE49-F238E27FC236}">
                  <a16:creationId xmlns:a16="http://schemas.microsoft.com/office/drawing/2014/main" id="{CF146DA6-222B-E957-05CA-EC908FDC7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889" y="4336498"/>
              <a:ext cx="1747391" cy="1633810"/>
            </a:xfrm>
            <a:prstGeom prst="rect">
              <a:avLst/>
            </a:prstGeom>
            <a:effectLst/>
          </p:spPr>
        </p:pic>
        <p:pic>
          <p:nvPicPr>
            <p:cNvPr id="17" name="Picture 16" descr="A gold coin with a symbol on it&#10;&#10;Description automatically generated">
              <a:extLst>
                <a:ext uri="{FF2B5EF4-FFF2-40B4-BE49-F238E27FC236}">
                  <a16:creationId xmlns:a16="http://schemas.microsoft.com/office/drawing/2014/main" id="{E9755D2A-0F07-C527-DDBB-DD7EF2C0A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594" y="4354806"/>
              <a:ext cx="896989" cy="8969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33E13-8467-F03B-3B73-D3E12020A53A}"/>
                </a:ext>
              </a:extLst>
            </p:cNvPr>
            <p:cNvSpPr txBox="1"/>
            <p:nvPr/>
          </p:nvSpPr>
          <p:spPr>
            <a:xfrm>
              <a:off x="2260103" y="5358855"/>
              <a:ext cx="163692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18A9F5-4881-DC78-2F6F-D2D8A499CB7D}"/>
              </a:ext>
            </a:extLst>
          </p:cNvPr>
          <p:cNvGrpSpPr/>
          <p:nvPr/>
        </p:nvGrpSpPr>
        <p:grpSpPr>
          <a:xfrm>
            <a:off x="2659345" y="4421386"/>
            <a:ext cx="3261124" cy="1428750"/>
            <a:chOff x="6005787" y="4419065"/>
            <a:chExt cx="3261124" cy="1428750"/>
          </a:xfrm>
        </p:grpSpPr>
        <p:pic>
          <p:nvPicPr>
            <p:cNvPr id="6" name="Picture 5" descr="Cartoon character holding a steering wheel at a gas station&#10;&#10;Description automatically generated">
              <a:extLst>
                <a:ext uri="{FF2B5EF4-FFF2-40B4-BE49-F238E27FC236}">
                  <a16:creationId xmlns:a16="http://schemas.microsoft.com/office/drawing/2014/main" id="{0A5B701A-912D-BD8E-1437-49729275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11" y="4419065"/>
              <a:ext cx="2095500" cy="1428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9F61E2-04E2-7C96-6961-69EBE3E174AD}"/>
                </a:ext>
              </a:extLst>
            </p:cNvPr>
            <p:cNvSpPr txBox="1"/>
            <p:nvPr/>
          </p:nvSpPr>
          <p:spPr>
            <a:xfrm>
              <a:off x="6005787" y="4686358"/>
              <a:ext cx="10278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</a:t>
              </a:r>
            </a:p>
            <a:p>
              <a:r>
                <a:rPr lang="en-US" sz="2100" b="1" dirty="0">
                  <a:solidFill>
                    <a:srgbClr val="FF0000"/>
                  </a:solidFill>
                </a:rPr>
                <a:t>Fuel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5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Linear Regression?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03ABD-8BEC-8767-9D54-635D264372E4}"/>
              </a:ext>
            </a:extLst>
          </p:cNvPr>
          <p:cNvSpPr txBox="1"/>
          <p:nvPr/>
        </p:nvSpPr>
        <p:spPr>
          <a:xfrm>
            <a:off x="937097" y="1305341"/>
            <a:ext cx="103178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In Linear Regression, we examine </a:t>
            </a:r>
            <a:r>
              <a:rPr lang="en-US" sz="3000" b="1" dirty="0">
                <a:solidFill>
                  <a:srgbClr val="7030A0"/>
                </a:solidFill>
              </a:rPr>
              <a:t>two factors</a:t>
            </a:r>
            <a:r>
              <a:rPr lang="en-US" sz="3000" dirty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Which variables are significant predictors of the outcome variable?</a:t>
            </a:r>
          </a:p>
          <a:p>
            <a:pPr marL="514350" indent="-514350" algn="l">
              <a:buFont typeface="+mj-lt"/>
              <a:buAutoNum type="arabicPeriod"/>
            </a:pPr>
            <a:endParaRPr lang="en-US" sz="3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How significant is the </a:t>
            </a:r>
            <a:r>
              <a:rPr lang="en-US" sz="3000" b="1" dirty="0"/>
              <a:t>regression line </a:t>
            </a:r>
            <a:r>
              <a:rPr lang="en-US" sz="3000" dirty="0"/>
              <a:t>in terms of making predictions with the highest possible accuracy?</a:t>
            </a:r>
          </a:p>
          <a:p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0821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Linear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Classification vs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Types of Linear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Linear Regression</a:t>
            </a: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Understanding Simple Linear Regression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3E6C7E6-80D2-5241-B024-26F66AE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540" y="1174808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Classification vs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EC70E1-5FA9-22F1-253B-6EA337B5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31534"/>
              </p:ext>
            </p:extLst>
          </p:nvPr>
        </p:nvGraphicFramePr>
        <p:xfrm>
          <a:off x="320039" y="1047490"/>
          <a:ext cx="8380196" cy="492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90098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4190098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61902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Classification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299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The output variable must be a </a:t>
                      </a:r>
                      <a:r>
                        <a:rPr lang="en-US" sz="2100" b="1" dirty="0">
                          <a:solidFill>
                            <a:srgbClr val="7030A0"/>
                          </a:solidFill>
                        </a:rPr>
                        <a:t>discrete value in the form of a class label</a:t>
                      </a:r>
                      <a:r>
                        <a:rPr lang="en-US" sz="2100" dirty="0"/>
                        <a:t>.</a:t>
                      </a:r>
                    </a:p>
                    <a:p>
                      <a:pPr algn="ctr"/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dirty="0"/>
                        <a:t>The output variable must be either </a:t>
                      </a:r>
                      <a:r>
                        <a:rPr lang="en-US" sz="2100" b="1" dirty="0">
                          <a:solidFill>
                            <a:srgbClr val="7030A0"/>
                          </a:solidFill>
                        </a:rPr>
                        <a:t>continuous in nature or a real value in the form of an integer quantity</a:t>
                      </a:r>
                      <a:r>
                        <a:rPr lang="en-US" sz="2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602222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Classification algorithms solve classification problems like identifying </a:t>
                      </a:r>
                      <a:r>
                        <a:rPr lang="en-US" sz="2100" b="1" dirty="0">
                          <a:solidFill>
                            <a:srgbClr val="7030A0"/>
                          </a:solidFill>
                        </a:rPr>
                        <a:t>spam e-mails, and spotting cancer cells </a:t>
                      </a:r>
                      <a:r>
                        <a:rPr lang="en-US" sz="2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dirty="0"/>
                        <a:t>It is used to solve problems such as predicting </a:t>
                      </a:r>
                      <a:r>
                        <a:rPr lang="en-US" sz="2100" b="1" dirty="0">
                          <a:solidFill>
                            <a:srgbClr val="7030A0"/>
                          </a:solidFill>
                        </a:rPr>
                        <a:t>house prices and weather predictions</a:t>
                      </a:r>
                      <a:r>
                        <a:rPr lang="en-US" sz="2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1027075">
                <a:tc>
                  <a:txBody>
                    <a:bodyPr/>
                    <a:lstStyle/>
                    <a:p>
                      <a:pPr algn="ctr"/>
                      <a:r>
                        <a:rPr lang="en-US" sz="2100" b="0" kern="1200" dirty="0">
                          <a:solidFill>
                            <a:schemeClr val="tx1"/>
                          </a:solidFill>
                          <a:effectLst/>
                        </a:rPr>
                        <a:t>Classification tries to find the decision boundary, which </a:t>
                      </a:r>
                      <a:r>
                        <a:rPr lang="en-US" sz="2100" b="1" kern="1200" dirty="0">
                          <a:solidFill>
                            <a:srgbClr val="7030A0"/>
                          </a:solidFill>
                          <a:effectLst/>
                        </a:rPr>
                        <a:t>divides the dataset into different classes.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kern="1200" dirty="0">
                          <a:solidFill>
                            <a:schemeClr val="tx1"/>
                          </a:solidFill>
                          <a:effectLst/>
                        </a:rPr>
                        <a:t>It attempt to find the </a:t>
                      </a:r>
                      <a:r>
                        <a:rPr lang="en-US" sz="2100" b="1" kern="1200" dirty="0">
                          <a:solidFill>
                            <a:srgbClr val="7030A0"/>
                          </a:solidFill>
                          <a:effectLst/>
                        </a:rPr>
                        <a:t>best fit line</a:t>
                      </a:r>
                      <a:r>
                        <a:rPr lang="en-US" sz="2100" b="0" kern="1200" dirty="0">
                          <a:solidFill>
                            <a:schemeClr val="tx1"/>
                          </a:solidFill>
                          <a:effectLst/>
                        </a:rPr>
                        <a:t>, which predicts the output more accurately.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</a:tbl>
          </a:graphicData>
        </a:graphic>
      </p:graphicFrame>
      <p:pic>
        <p:nvPicPr>
          <p:cNvPr id="7" name="Picture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50B2512-D563-991B-9AB4-9EE0D75F6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49" y="2584879"/>
            <a:ext cx="3032912" cy="16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Classification vs Regression</a:t>
            </a:r>
          </a:p>
        </p:txBody>
      </p:sp>
      <p:pic>
        <p:nvPicPr>
          <p:cNvPr id="6" name="Picture 5" descr="A comparison of a temperature measurement&#10;&#10;Description automatically generated with medium confidence">
            <a:extLst>
              <a:ext uri="{FF2B5EF4-FFF2-40B4-BE49-F238E27FC236}">
                <a16:creationId xmlns:a16="http://schemas.microsoft.com/office/drawing/2014/main" id="{52B76949-A882-0116-3554-09CF0E4D8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31" y="1154509"/>
            <a:ext cx="6048735" cy="4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2261</TotalTime>
  <Words>2183</Words>
  <Application>Microsoft Office PowerPoint</Application>
  <PresentationFormat>Widescreen</PresentationFormat>
  <Paragraphs>521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(Body)</vt:lpstr>
      <vt:lpstr>Calibri Body</vt:lpstr>
      <vt:lpstr>Calibri Light</vt:lpstr>
      <vt:lpstr>Cambria Math</vt:lpstr>
      <vt:lpstr>Charter</vt:lpstr>
      <vt:lpstr>Wingdings</vt:lpstr>
      <vt:lpstr>Office Theme</vt:lpstr>
      <vt:lpstr>Simple Linear Regression</vt:lpstr>
      <vt:lpstr>Outline</vt:lpstr>
      <vt:lpstr>What is Linear Regression?</vt:lpstr>
      <vt:lpstr>What is Linear Regression?</vt:lpstr>
      <vt:lpstr>What is Linear Regression?</vt:lpstr>
      <vt:lpstr>What is Linear Regression?</vt:lpstr>
      <vt:lpstr>PowerPoint Presentation</vt:lpstr>
      <vt:lpstr>Classification vs Regression</vt:lpstr>
      <vt:lpstr>Classification vs Regression</vt:lpstr>
      <vt:lpstr>PowerPoint Presentation</vt:lpstr>
      <vt:lpstr>Types of Linear Regression </vt:lpstr>
      <vt:lpstr>Types of Linear Regression </vt:lpstr>
      <vt:lpstr>PowerPoint Presentation</vt:lpstr>
      <vt:lpstr>Applications of Linear Regression</vt:lpstr>
      <vt:lpstr>PowerPoint Presentation</vt:lpstr>
      <vt:lpstr>Regression Line</vt:lpstr>
      <vt:lpstr>Least Squares Method</vt:lpstr>
      <vt:lpstr>Least Squares Method</vt:lpstr>
      <vt:lpstr>Least Squares Method</vt:lpstr>
      <vt:lpstr>Least Squares Method</vt:lpstr>
      <vt:lpstr>Equation of the Line</vt:lpstr>
      <vt:lpstr>Equation of the Line</vt:lpstr>
      <vt:lpstr>Calcuate the Slope</vt:lpstr>
      <vt:lpstr>Calcuate the Intercept</vt:lpstr>
      <vt:lpstr>Least Squares Method</vt:lpstr>
      <vt:lpstr>Drawing the Regression Line</vt:lpstr>
      <vt:lpstr>Least Squares Method</vt:lpstr>
      <vt:lpstr>Least Squares Method</vt:lpstr>
      <vt:lpstr>Sum of Squared Errors</vt:lpstr>
      <vt:lpstr>Finding the Best Fit Regression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461</cp:revision>
  <dcterms:created xsi:type="dcterms:W3CDTF">2022-05-11T03:47:05Z</dcterms:created>
  <dcterms:modified xsi:type="dcterms:W3CDTF">2023-09-10T09:03:10Z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