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1"/>
  </p:notesMasterIdLst>
  <p:sldIdLst>
    <p:sldId id="257" r:id="rId5"/>
    <p:sldId id="340" r:id="rId6"/>
    <p:sldId id="354" r:id="rId7"/>
    <p:sldId id="342" r:id="rId8"/>
    <p:sldId id="355" r:id="rId9"/>
    <p:sldId id="356" r:id="rId10"/>
    <p:sldId id="357" r:id="rId11"/>
    <p:sldId id="358" r:id="rId12"/>
    <p:sldId id="344" r:id="rId13"/>
    <p:sldId id="343" r:id="rId14"/>
    <p:sldId id="345" r:id="rId15"/>
    <p:sldId id="359" r:id="rId16"/>
    <p:sldId id="346" r:id="rId17"/>
    <p:sldId id="347" r:id="rId18"/>
    <p:sldId id="360" r:id="rId19"/>
    <p:sldId id="348" r:id="rId20"/>
    <p:sldId id="350" r:id="rId21"/>
    <p:sldId id="351" r:id="rId22"/>
    <p:sldId id="352" r:id="rId23"/>
    <p:sldId id="353" r:id="rId24"/>
    <p:sldId id="361" r:id="rId25"/>
    <p:sldId id="362" r:id="rId26"/>
    <p:sldId id="363" r:id="rId27"/>
    <p:sldId id="364" r:id="rId28"/>
    <p:sldId id="365" r:id="rId29"/>
    <p:sldId id="366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3475" autoAdjust="0"/>
  </p:normalViewPr>
  <p:slideViewPr>
    <p:cSldViewPr snapToGrid="0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10/30/23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88294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37384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97576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59197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04321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00168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68821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10359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76855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2022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52723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72034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8500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76812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22775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3032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60877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36814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55759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802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36365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85466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686649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262335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456353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90289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93005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03528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3715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96471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23056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07693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88013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0463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10/30/23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10/30/23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10/30/23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10/30/23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10/30/23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10/30/23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10/30/23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10/30/23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10/30/23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10/30/23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10/30/23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10/30/23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21.png"/><Relationship Id="rId3" Type="http://schemas.openxmlformats.org/officeDocument/2006/relationships/image" Target="../media/image1.jpg"/><Relationship Id="rId12" Type="http://schemas.openxmlformats.org/officeDocument/2006/relationships/image" Target="../media/image18.png"/><Relationship Id="rId17" Type="http://schemas.openxmlformats.org/officeDocument/2006/relationships/image" Target="../media/image20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16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00.png"/><Relationship Id="rId5" Type="http://schemas.openxmlformats.org/officeDocument/2006/relationships/image" Target="../media/image8.png"/><Relationship Id="rId10" Type="http://schemas.openxmlformats.org/officeDocument/2006/relationships/image" Target="../media/image190.png"/><Relationship Id="rId4" Type="http://schemas.openxmlformats.org/officeDocument/2006/relationships/image" Target="../media/image7.png"/><Relationship Id="rId9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12" Type="http://schemas.openxmlformats.org/officeDocument/2006/relationships/image" Target="../media/image2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220.png"/><Relationship Id="rId5" Type="http://schemas.openxmlformats.org/officeDocument/2006/relationships/image" Target="../media/image8.png"/><Relationship Id="rId10" Type="http://schemas.openxmlformats.org/officeDocument/2006/relationships/image" Target="../media/image210.png"/><Relationship Id="rId4" Type="http://schemas.openxmlformats.org/officeDocument/2006/relationships/image" Target="../media/image7.png"/><Relationship Id="rId9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40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4.png"/><Relationship Id="rId5" Type="http://schemas.openxmlformats.org/officeDocument/2006/relationships/image" Target="../media/image8.png"/><Relationship Id="rId15" Type="http://schemas.openxmlformats.org/officeDocument/2006/relationships/image" Target="../media/image170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60.png"/><Relationship Id="rId1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0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12" Type="http://schemas.openxmlformats.org/officeDocument/2006/relationships/image" Target="../media/image22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11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60.png"/><Relationship Id="rId1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00.png"/><Relationship Id="rId3" Type="http://schemas.openxmlformats.org/officeDocument/2006/relationships/image" Target="../media/image1.jpg"/><Relationship Id="rId7" Type="http://schemas.openxmlformats.org/officeDocument/2006/relationships/image" Target="../media/image27.png"/><Relationship Id="rId12" Type="http://schemas.openxmlformats.org/officeDocument/2006/relationships/image" Target="../media/image140.png"/><Relationship Id="rId17" Type="http://schemas.openxmlformats.org/officeDocument/2006/relationships/image" Target="../media/image16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9.png"/><Relationship Id="rId10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28.png"/><Relationship Id="rId14" Type="http://schemas.openxmlformats.org/officeDocument/2006/relationships/image" Target="../media/image2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image" Target="../media/image1.jp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image" Target="../media/image28.png"/><Relationship Id="rId5" Type="http://schemas.openxmlformats.org/officeDocument/2006/relationships/image" Target="../media/image8.png"/><Relationship Id="rId15" Type="http://schemas.openxmlformats.org/officeDocument/2006/relationships/image" Target="../media/image200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32.png"/><Relationship Id="rId14" Type="http://schemas.openxmlformats.org/officeDocument/2006/relationships/image" Target="../media/image2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1.jp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image" Target="../media/image33.png"/><Relationship Id="rId5" Type="http://schemas.openxmlformats.org/officeDocument/2006/relationships/image" Target="../media/image8.png"/><Relationship Id="rId15" Type="http://schemas.openxmlformats.org/officeDocument/2006/relationships/image" Target="../media/image200.png"/><Relationship Id="rId10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26.png"/><Relationship Id="rId1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5.gif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1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chart" Target="../charts/chart2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chart" Target="../charts/chart3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chart" Target="../charts/char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chart" Target="../charts/char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Introduction to Neural Networks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54B19-46C1-19E4-806A-FD03E19EB26C}"/>
                  </a:ext>
                </a:extLst>
              </p:cNvPr>
              <p:cNvSpPr txBox="1"/>
              <p:nvPr/>
            </p:nvSpPr>
            <p:spPr>
              <a:xfrm>
                <a:off x="3767087" y="3910363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54B19-46C1-19E4-806A-FD03E19EB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7" y="3910363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65529A-4578-CA82-610A-DE26F7540CD7}"/>
                  </a:ext>
                </a:extLst>
              </p:cNvPr>
              <p:cNvSpPr txBox="1"/>
              <p:nvPr/>
            </p:nvSpPr>
            <p:spPr>
              <a:xfrm>
                <a:off x="7010400" y="476395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65529A-4578-CA82-610A-DE26F7540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76395"/>
                <a:ext cx="4025687" cy="461665"/>
              </a:xfrm>
              <a:prstGeom prst="rect">
                <a:avLst/>
              </a:prstGeom>
              <a:blipFill>
                <a:blip r:embed="rId10"/>
                <a:stretch>
                  <a:fillRect l="-1364" r="-26515" b="-18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6BDA758-4BD2-5C76-7842-4BC36C65D09E}"/>
              </a:ext>
            </a:extLst>
          </p:cNvPr>
          <p:cNvGrpSpPr/>
          <p:nvPr/>
        </p:nvGrpSpPr>
        <p:grpSpPr>
          <a:xfrm>
            <a:off x="7178681" y="1762783"/>
            <a:ext cx="529248" cy="2233367"/>
            <a:chOff x="7178681" y="1762783"/>
            <a:chExt cx="529248" cy="2233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45D14B3-5BDF-B571-D8B5-09F761F00D44}"/>
                    </a:ext>
                  </a:extLst>
                </p:cNvPr>
                <p:cNvSpPr txBox="1"/>
                <p:nvPr/>
              </p:nvSpPr>
              <p:spPr>
                <a:xfrm>
                  <a:off x="7178682" y="1762783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45D14B3-5BDF-B571-D8B5-09F761F00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682" y="1762783"/>
                  <a:ext cx="52924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1D6B9FD-6E7F-111A-0493-A5FC94E37237}"/>
                    </a:ext>
                  </a:extLst>
                </p:cNvPr>
                <p:cNvSpPr txBox="1"/>
                <p:nvPr/>
              </p:nvSpPr>
              <p:spPr>
                <a:xfrm>
                  <a:off x="7178681" y="3626818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1D6B9FD-6E7F-111A-0493-A5FC94E372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681" y="3626818"/>
                  <a:ext cx="52924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357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FF3C49E0-A4EA-4074-7C1A-128403ABE864}"/>
              </a:ext>
            </a:extLst>
          </p:cNvPr>
          <p:cNvGrpSpPr/>
          <p:nvPr/>
        </p:nvGrpSpPr>
        <p:grpSpPr>
          <a:xfrm>
            <a:off x="2210492" y="21588"/>
            <a:ext cx="2971108" cy="4283624"/>
            <a:chOff x="2210492" y="21588"/>
            <a:chExt cx="2971108" cy="4283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454B19-46C1-19E4-806A-FD03E19EB26C}"/>
                    </a:ext>
                  </a:extLst>
                </p:cNvPr>
                <p:cNvSpPr txBox="1"/>
                <p:nvPr/>
              </p:nvSpPr>
              <p:spPr>
                <a:xfrm>
                  <a:off x="3090402" y="595591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454B19-46C1-19E4-806A-FD03E19EB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402" y="595591"/>
                  <a:ext cx="4875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161D7A7-C20D-0F38-4617-2662E161F02D}"/>
                    </a:ext>
                  </a:extLst>
                </p:cNvPr>
                <p:cNvSpPr/>
                <p:nvPr/>
              </p:nvSpPr>
              <p:spPr>
                <a:xfrm>
                  <a:off x="2210492" y="21588"/>
                  <a:ext cx="630237" cy="605255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PH" sz="2500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161D7A7-C20D-0F38-4617-2662E161F0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492" y="21588"/>
                  <a:ext cx="630237" cy="60525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2061FB-7198-13D3-BD9E-56B5989CB07B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>
              <a:off x="2840729" y="324216"/>
              <a:ext cx="2340871" cy="96821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DCD27D-22D8-1296-20D8-E689AC567759}"/>
                </a:ext>
              </a:extLst>
            </p:cNvPr>
            <p:cNvCxnSpPr>
              <a:cxnSpLocks/>
              <a:stCxn id="13" idx="6"/>
              <a:endCxn id="7" idx="2"/>
            </p:cNvCxnSpPr>
            <p:nvPr/>
          </p:nvCxnSpPr>
          <p:spPr>
            <a:xfrm>
              <a:off x="2840729" y="324216"/>
              <a:ext cx="2340871" cy="39809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A7B5B74-D980-03EC-FD4F-E1EE0CE3F984}"/>
                    </a:ext>
                  </a:extLst>
                </p:cNvPr>
                <p:cNvSpPr txBox="1"/>
                <p:nvPr/>
              </p:nvSpPr>
              <p:spPr>
                <a:xfrm>
                  <a:off x="3693434" y="376074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A7B5B74-D980-03EC-FD4F-E1EE0CE3F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3434" y="376074"/>
                  <a:ext cx="4875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89E2AE-F03D-6FEA-F85D-D9816E6EC2F5}"/>
                  </a:ext>
                </a:extLst>
              </p:cNvPr>
              <p:cNvSpPr txBox="1"/>
              <p:nvPr/>
            </p:nvSpPr>
            <p:spPr>
              <a:xfrm>
                <a:off x="7836390" y="503057"/>
                <a:ext cx="41885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89E2AE-F03D-6FEA-F85D-D9816E6EC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90" y="503057"/>
                <a:ext cx="4188596" cy="830997"/>
              </a:xfrm>
              <a:prstGeom prst="rect">
                <a:avLst/>
              </a:prstGeom>
              <a:blipFill>
                <a:blip r:embed="rId13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5022BE-3C41-67BB-276F-AEBDE182163A}"/>
                  </a:ext>
                </a:extLst>
              </p:cNvPr>
              <p:cNvSpPr txBox="1"/>
              <p:nvPr/>
            </p:nvSpPr>
            <p:spPr>
              <a:xfrm>
                <a:off x="7862008" y="1392035"/>
                <a:ext cx="22615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𝑩𝒊𝒂𝒔</m:t>
                    </m:r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PH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PH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5022BE-3C41-67BB-276F-AEBDE1821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008" y="1392035"/>
                <a:ext cx="2261581" cy="461665"/>
              </a:xfrm>
              <a:prstGeom prst="rect">
                <a:avLst/>
              </a:prstGeom>
              <a:blipFill>
                <a:blip r:embed="rId14"/>
                <a:stretch>
                  <a:fillRect l="-559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55C289-23BB-BE20-32D9-525BA53E9A4C}"/>
                  </a:ext>
                </a:extLst>
              </p:cNvPr>
              <p:cNvSpPr txBox="1"/>
              <p:nvPr/>
            </p:nvSpPr>
            <p:spPr>
              <a:xfrm>
                <a:off x="7178682" y="1762783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55C289-23BB-BE20-32D9-525BA53E9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682" y="1762783"/>
                <a:ext cx="52924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A7390D-9E3E-C70B-FF4C-A45A5E4A5FD8}"/>
                  </a:ext>
                </a:extLst>
              </p:cNvPr>
              <p:cNvSpPr txBox="1"/>
              <p:nvPr/>
            </p:nvSpPr>
            <p:spPr>
              <a:xfrm>
                <a:off x="7178681" y="3626818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A7390D-9E3E-C70B-FF4C-A45A5E4A5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681" y="3626818"/>
                <a:ext cx="52924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F3A01D-C1C1-9DE8-09E1-854F77B82E8A}"/>
                  </a:ext>
                </a:extLst>
              </p:cNvPr>
              <p:cNvSpPr txBox="1"/>
              <p:nvPr/>
            </p:nvSpPr>
            <p:spPr>
              <a:xfrm>
                <a:off x="3767087" y="3910363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F3A01D-C1C1-9DE8-09E1-854F77B82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7" y="3910363"/>
                <a:ext cx="63023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DB06C24-FD38-ADB2-7559-C2B01D21551D}"/>
              </a:ext>
            </a:extLst>
          </p:cNvPr>
          <p:cNvGrpSpPr/>
          <p:nvPr/>
        </p:nvGrpSpPr>
        <p:grpSpPr>
          <a:xfrm>
            <a:off x="5751266" y="15794"/>
            <a:ext cx="2721778" cy="2956006"/>
            <a:chOff x="2601903" y="-392497"/>
            <a:chExt cx="2721778" cy="2956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8C503D3-AF11-46BA-16FE-B5051E8C7D20}"/>
                    </a:ext>
                  </a:extLst>
                </p:cNvPr>
                <p:cNvSpPr txBox="1"/>
                <p:nvPr/>
              </p:nvSpPr>
              <p:spPr>
                <a:xfrm>
                  <a:off x="3090402" y="595591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454B19-46C1-19E4-806A-FD03E19EB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402" y="595591"/>
                  <a:ext cx="4875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C28F1BD-07D9-C63E-F0BE-A264B089EE7E}"/>
                    </a:ext>
                  </a:extLst>
                </p:cNvPr>
                <p:cNvSpPr/>
                <p:nvPr/>
              </p:nvSpPr>
              <p:spPr>
                <a:xfrm>
                  <a:off x="2601903" y="-392497"/>
                  <a:ext cx="630237" cy="605255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PH" sz="25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C28F1BD-07D9-C63E-F0BE-A264B089EE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903" y="-392497"/>
                  <a:ext cx="630237" cy="605255"/>
                </a:xfrm>
                <a:prstGeom prst="ellipse">
                  <a:avLst/>
                </a:prstGeom>
                <a:blipFill>
                  <a:blip r:embed="rId18"/>
                  <a:stretch>
                    <a:fillRect b="-4082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479750-551B-CF29-CA73-C8B086B1ACA4}"/>
                </a:ext>
              </a:extLst>
            </p:cNvPr>
            <p:cNvCxnSpPr>
              <a:cxnSpLocks/>
              <a:stCxn id="27" idx="6"/>
              <a:endCxn id="14" idx="2"/>
            </p:cNvCxnSpPr>
            <p:nvPr/>
          </p:nvCxnSpPr>
          <p:spPr>
            <a:xfrm>
              <a:off x="3232140" y="-89869"/>
              <a:ext cx="2091541" cy="265337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E4B92F9-D9B9-07CC-901B-D83F2D7A9A88}"/>
                    </a:ext>
                  </a:extLst>
                </p:cNvPr>
                <p:cNvSpPr txBox="1"/>
                <p:nvPr/>
              </p:nvSpPr>
              <p:spPr>
                <a:xfrm>
                  <a:off x="3693434" y="376074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E4B92F9-D9B9-07CC-901B-D83F2D7A9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3434" y="376074"/>
                  <a:ext cx="538865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022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How do Neural Networks work?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984115" y="1380901"/>
            <a:ext cx="102237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Once an input layer is determined, </a:t>
            </a:r>
            <a:r>
              <a:rPr lang="en-US" sz="3000" b="1" dirty="0">
                <a:solidFill>
                  <a:srgbClr val="00B0F0"/>
                </a:solidFill>
              </a:rPr>
              <a:t>weights</a:t>
            </a:r>
            <a:r>
              <a:rPr lang="en-US" sz="3000" dirty="0"/>
              <a:t> are assigned. </a:t>
            </a:r>
          </a:p>
          <a:p>
            <a:endParaRPr lang="en-US" sz="3000" dirty="0"/>
          </a:p>
          <a:p>
            <a:r>
              <a:rPr lang="en-US" sz="3000" dirty="0"/>
              <a:t>These </a:t>
            </a:r>
            <a:r>
              <a:rPr lang="en-US" sz="3000" b="1" dirty="0">
                <a:solidFill>
                  <a:srgbClr val="00B0F0"/>
                </a:solidFill>
              </a:rPr>
              <a:t>weights</a:t>
            </a:r>
            <a:r>
              <a:rPr lang="en-US" sz="3000" dirty="0"/>
              <a:t> help determine the importance of any given variable, with larger ones contributing more significantly to the output compared to other inputs. </a:t>
            </a:r>
          </a:p>
          <a:p>
            <a:endParaRPr lang="en-US" sz="3000" dirty="0"/>
          </a:p>
          <a:p>
            <a:r>
              <a:rPr lang="en-US" sz="3000" dirty="0"/>
              <a:t>All inputs are then </a:t>
            </a:r>
            <a:r>
              <a:rPr lang="en-US" sz="3000" b="1" dirty="0">
                <a:solidFill>
                  <a:srgbClr val="7030A0"/>
                </a:solidFill>
              </a:rPr>
              <a:t>multiplied</a:t>
            </a:r>
            <a:r>
              <a:rPr lang="en-US" sz="3000" dirty="0"/>
              <a:t> by their respective weights and then </a:t>
            </a:r>
            <a:r>
              <a:rPr lang="en-US" sz="3000" b="1" dirty="0">
                <a:solidFill>
                  <a:srgbClr val="7030A0"/>
                </a:solidFill>
              </a:rPr>
              <a:t>summed</a:t>
            </a:r>
            <a:r>
              <a:rPr lang="en-US" sz="3000" dirty="0"/>
              <a:t>. 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40674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/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7721928" y="1057055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928" y="1057055"/>
                <a:ext cx="4290322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0713F1-401F-E9D9-CE43-A7DDC3669CE5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0713F1-401F-E9D9-CE43-A7DDC3669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57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54B19-46C1-19E4-806A-FD03E19EB26C}"/>
                  </a:ext>
                </a:extLst>
              </p:cNvPr>
              <p:cNvSpPr txBox="1"/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54B19-46C1-19E4-806A-FD03E19EB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BF5A1E-1A4A-DB73-A86E-7E07D7BD8F66}"/>
                  </a:ext>
                </a:extLst>
              </p:cNvPr>
              <p:cNvSpPr txBox="1"/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BF5A1E-1A4A-DB73-A86E-7E07D7BD8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7978428" y="4122856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428" y="4122856"/>
                <a:ext cx="4290322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F6F962-3A17-2397-AF30-02791939BFCC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F6F962-3A17-2397-AF30-02791939B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E24DB9-325D-4919-6F1F-08F63BB056CD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E24DB9-325D-4919-6F1F-08F63BB05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06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How do Neural Networks work?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984115" y="1380901"/>
            <a:ext cx="1022376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Afterward, the output is passed through an </a:t>
            </a:r>
            <a:r>
              <a:rPr lang="en-US" sz="3000" b="1" dirty="0">
                <a:solidFill>
                  <a:srgbClr val="FFC000"/>
                </a:solidFill>
              </a:rPr>
              <a:t>activation function</a:t>
            </a:r>
            <a:r>
              <a:rPr lang="en-US" sz="3000" dirty="0"/>
              <a:t>, which </a:t>
            </a:r>
            <a:r>
              <a:rPr lang="en-US" sz="3000" b="1" dirty="0">
                <a:solidFill>
                  <a:srgbClr val="00B0F0"/>
                </a:solidFill>
              </a:rPr>
              <a:t>determines the output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If that output exceeds a given threshold, it “fires” (or activates) the neuron, passing data to the next layer in the network. </a:t>
            </a:r>
          </a:p>
          <a:p>
            <a:endParaRPr lang="en-US" sz="3000" dirty="0"/>
          </a:p>
          <a:p>
            <a:r>
              <a:rPr lang="en-US" sz="3000" b="1" dirty="0"/>
              <a:t>This results in the output of one node becoming in the input of the next node</a:t>
            </a:r>
            <a:r>
              <a:rPr lang="en-US" sz="3000" dirty="0"/>
              <a:t>. This process of passing data from one layer to the next layer defines this neural network as a </a:t>
            </a:r>
            <a:r>
              <a:rPr lang="en-US" sz="3000" b="1" dirty="0">
                <a:solidFill>
                  <a:srgbClr val="00B0F0"/>
                </a:solidFill>
              </a:rPr>
              <a:t>feedforward network</a:t>
            </a:r>
            <a:r>
              <a:rPr lang="en-US" sz="3000" dirty="0"/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14505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/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F2E5FD-81CE-7C0C-8F59-BB5C02F5A072}"/>
                  </a:ext>
                </a:extLst>
              </p:cNvPr>
              <p:cNvSpPr txBox="1"/>
              <p:nvPr/>
            </p:nvSpPr>
            <p:spPr>
              <a:xfrm>
                <a:off x="5358947" y="41741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F2E5FD-81CE-7C0C-8F59-BB5C02F5A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417413"/>
                <a:ext cx="559705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7750B4-C2BF-1136-F428-51F6E6FE31C0}"/>
                  </a:ext>
                </a:extLst>
              </p:cNvPr>
              <p:cNvSpPr txBox="1"/>
              <p:nvPr/>
            </p:nvSpPr>
            <p:spPr>
              <a:xfrm>
                <a:off x="5358947" y="3429000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7750B4-C2BF-1136-F428-51F6E6FE3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29000"/>
                <a:ext cx="559705" cy="461665"/>
              </a:xfrm>
              <a:prstGeom prst="rect">
                <a:avLst/>
              </a:prstGeom>
              <a:blipFill>
                <a:blip r:embed="rId1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19AAEF-0F44-4DDF-8C7E-C0E44B15450B}"/>
                  </a:ext>
                </a:extLst>
              </p:cNvPr>
              <p:cNvSpPr txBox="1"/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19AAEF-0F44-4DDF-8C7E-C0E44B15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353D0C-C0AF-8846-AFA2-C9E8E61C25C0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353D0C-C0AF-8846-AFA2-C9E8E61C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0BB498-D3B2-4AD0-6CEA-441FDFAD08DD}"/>
                  </a:ext>
                </a:extLst>
              </p:cNvPr>
              <p:cNvSpPr txBox="1"/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0BB498-D3B2-4AD0-6CEA-441FDFAD0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440310F-2401-7526-5A8D-D144AC679836}"/>
              </a:ext>
            </a:extLst>
          </p:cNvPr>
          <p:cNvSpPr txBox="1"/>
          <p:nvPr/>
        </p:nvSpPr>
        <p:spPr>
          <a:xfrm>
            <a:off x="9049556" y="482232"/>
            <a:ext cx="25491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Activation functions:</a:t>
            </a:r>
          </a:p>
          <a:p>
            <a:endParaRPr lang="en-US" sz="2100" dirty="0"/>
          </a:p>
          <a:p>
            <a:pPr marL="457200" indent="-457200">
              <a:buAutoNum type="arabicPeriod"/>
            </a:pPr>
            <a:r>
              <a:rPr lang="en-US" sz="2100" dirty="0"/>
              <a:t>Sigmoid function</a:t>
            </a:r>
          </a:p>
          <a:p>
            <a:pPr marL="457200" indent="-457200">
              <a:buAutoNum type="arabicPeriod"/>
            </a:pPr>
            <a:r>
              <a:rPr lang="en-US" sz="2100" dirty="0" err="1"/>
              <a:t>ReLU</a:t>
            </a:r>
            <a:endParaRPr lang="en-US" sz="2100" dirty="0"/>
          </a:p>
          <a:p>
            <a:pPr marL="457200" indent="-457200">
              <a:buAutoNum type="arabicPeriod"/>
            </a:pPr>
            <a:r>
              <a:rPr lang="en-US" sz="2100" dirty="0" err="1"/>
              <a:t>Softmax</a:t>
            </a:r>
            <a:endParaRPr lang="en-PH" sz="2100" dirty="0"/>
          </a:p>
        </p:txBody>
      </p:sp>
    </p:spTree>
    <p:extLst>
      <p:ext uri="{BB962C8B-B14F-4D97-AF65-F5344CB8AC3E}">
        <p14:creationId xmlns:p14="http://schemas.microsoft.com/office/powerpoint/2010/main" val="322056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6096000" y="1287888"/>
            <a:ext cx="537061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/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/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B8BD6E-CCA3-765B-6A06-014C37F95123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>
            <a:off x="7263298" y="1287888"/>
            <a:ext cx="1209746" cy="1683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32306B-FEEC-EF28-ED22-61DADFEDD53A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32306B-FEEC-EF28-ED22-61DADFED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1774E2-4711-168D-AB33-F3F8052778FE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1774E2-4711-168D-AB33-F3F805277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E43AFD-81E8-61CE-10CE-157E184B9F76}"/>
                  </a:ext>
                </a:extLst>
              </p:cNvPr>
              <p:cNvSpPr txBox="1"/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E43AFD-81E8-61CE-10CE-157E184B9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D4DA7C-1C29-9174-2B62-96A799141665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D4DA7C-1C29-9174-2B62-96A799141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37680A-2867-805D-7B51-63CD69A2ED19}"/>
                  </a:ext>
                </a:extLst>
              </p:cNvPr>
              <p:cNvSpPr txBox="1"/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37680A-2867-805D-7B51-63CD69A2E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2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6096000" y="1287888"/>
            <a:ext cx="537061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6096000" y="4301234"/>
            <a:ext cx="538598" cy="3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/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B8BD6E-CCA3-765B-6A06-014C37F95123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>
            <a:off x="7263298" y="1287888"/>
            <a:ext cx="1209746" cy="1683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/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843EE9-A150-B701-A745-A2165B521B54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 flipV="1">
            <a:off x="7264835" y="2971800"/>
            <a:ext cx="1208209" cy="1329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9F712E-9403-5BE2-19C0-DC3745309D80}"/>
                  </a:ext>
                </a:extLst>
              </p:cNvPr>
              <p:cNvSpPr txBox="1"/>
              <p:nvPr/>
            </p:nvSpPr>
            <p:spPr>
              <a:xfrm>
                <a:off x="3767086" y="4307483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9F712E-9403-5BE2-19C0-DC3745309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6" y="4307483"/>
                <a:ext cx="6302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B9D2FF-2D16-8DB8-69A7-F564A9615874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B9D2FF-2D16-8DB8-69A7-F564A9615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779A36-B047-7BDD-A1B3-29575C8EC2CA}"/>
                  </a:ext>
                </a:extLst>
              </p:cNvPr>
              <p:cNvSpPr txBox="1"/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779A36-B047-7BDD-A1B3-29575C8E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2F661C-8296-7103-6254-07508C56903E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2F661C-8296-7103-6254-07508C569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0D1B5A-5557-F566-2FF8-E640111F6ED2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0D1B5A-5557-F566-2FF8-E640111F6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B05E76-D863-FD5B-0E60-075B7B46F650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B05E76-D863-FD5B-0E60-075B7B46F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C8F68D-07B9-68BA-D179-E538C484B1EA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C8F68D-07B9-68BA-D179-E538C484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63471E-5EA9-7FFA-6E5B-BADC3DEDC9BB}"/>
                  </a:ext>
                </a:extLst>
              </p:cNvPr>
              <p:cNvSpPr txBox="1"/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63471E-5EA9-7FFA-6E5B-BADC3DEDC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03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6096000" y="1287888"/>
            <a:ext cx="537061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6096000" y="4301234"/>
            <a:ext cx="538598" cy="3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7846947" y="318520"/>
            <a:ext cx="626097" cy="26532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000F3-4AE9-90AA-C12B-FF23A1592C38}"/>
                  </a:ext>
                </a:extLst>
              </p:cNvPr>
              <p:cNvSpPr txBox="1"/>
              <p:nvPr/>
            </p:nvSpPr>
            <p:spPr>
              <a:xfrm>
                <a:off x="7777606" y="1778926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000F3-4AE9-90AA-C12B-FF23A1592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606" y="1778926"/>
                <a:ext cx="5292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B847D-492A-9FAD-8522-0ABF1B77D181}"/>
                  </a:ext>
                </a:extLst>
              </p:cNvPr>
              <p:cNvSpPr txBox="1"/>
              <p:nvPr/>
            </p:nvSpPr>
            <p:spPr>
              <a:xfrm>
                <a:off x="7809078" y="3663346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B847D-492A-9FAD-8522-0ABF1B77D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78" y="3663346"/>
                <a:ext cx="5292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/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B8BD6E-CCA3-765B-6A06-014C37F95123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>
            <a:off x="7263298" y="1287888"/>
            <a:ext cx="1209746" cy="1683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/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843EE9-A150-B701-A745-A2165B521B54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 flipV="1">
            <a:off x="7264835" y="2971800"/>
            <a:ext cx="1208209" cy="1329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0E96F31-BCC7-E3B9-3FF9-DB7BA744B26A}"/>
                  </a:ext>
                </a:extLst>
              </p:cNvPr>
              <p:cNvSpPr/>
              <p:nvPr/>
            </p:nvSpPr>
            <p:spPr>
              <a:xfrm>
                <a:off x="7216710" y="1589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0E96F31-BCC7-E3B9-3FF9-DB7BA744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710" y="1589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99EEE2-18D2-5AFF-9184-EF9D64015405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3CA5C5-22E3-ED9C-011A-5071DEF2EF3F}"/>
                  </a:ext>
                </a:extLst>
              </p:cNvPr>
              <p:cNvSpPr txBox="1"/>
              <p:nvPr/>
            </p:nvSpPr>
            <p:spPr>
              <a:xfrm>
                <a:off x="8075548" y="1141038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3CA5C5-22E3-ED9C-011A-5071DEF2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48" y="1141038"/>
                <a:ext cx="4875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C6C5A2-5214-F2F4-D010-2E3BAB310758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C6C5A2-5214-F2F4-D010-2E3BAB310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EFB0FA-ED8A-5BD9-3B5A-990B6E1DB56D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EFB0FA-ED8A-5BD9-3B5A-990B6E1DB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CC6589-1337-61F5-81F2-0B1400237FBB}"/>
                  </a:ext>
                </a:extLst>
              </p:cNvPr>
              <p:cNvSpPr txBox="1"/>
              <p:nvPr/>
            </p:nvSpPr>
            <p:spPr>
              <a:xfrm>
                <a:off x="8647234" y="2052935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CC6589-1337-61F5-81F2-0B1400237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234" y="2052935"/>
                <a:ext cx="559705" cy="461665"/>
              </a:xfrm>
              <a:prstGeom prst="rect">
                <a:avLst/>
              </a:prstGeom>
              <a:blipFill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4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8" grpId="0"/>
      <p:bldP spid="10" grpId="0"/>
      <p:bldP spid="3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Neural Networks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839822" y="1342262"/>
            <a:ext cx="67921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Also known as artificial neural networks (ANNs) are a subset of machine learning and are at the heart of </a:t>
            </a:r>
            <a:r>
              <a:rPr lang="en-US" sz="3000" b="1" dirty="0">
                <a:solidFill>
                  <a:srgbClr val="00B0F0"/>
                </a:solidFill>
              </a:rPr>
              <a:t>deep learning algorithms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Their name and structure are inspired by the </a:t>
            </a:r>
            <a:r>
              <a:rPr lang="en-US" sz="3000" b="1" dirty="0">
                <a:solidFill>
                  <a:srgbClr val="00B0F0"/>
                </a:solidFill>
              </a:rPr>
              <a:t>human brain</a:t>
            </a:r>
            <a:r>
              <a:rPr lang="en-US" sz="3000" dirty="0"/>
              <a:t>, mimicking the way that biological neurons signal to one another.</a:t>
            </a:r>
            <a:endParaRPr lang="en-PH" sz="3000" dirty="0"/>
          </a:p>
        </p:txBody>
      </p:sp>
      <p:pic>
        <p:nvPicPr>
          <p:cNvPr id="8" name="Picture 7" descr="A close-up of a neuron&#10;&#10;Description automatically generated">
            <a:extLst>
              <a:ext uri="{FF2B5EF4-FFF2-40B4-BE49-F238E27FC236}">
                <a16:creationId xmlns:a16="http://schemas.microsoft.com/office/drawing/2014/main" id="{F73167DB-5DC1-65B2-CD2B-5DEBDB49D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9" y="929253"/>
            <a:ext cx="3516528" cy="2716518"/>
          </a:xfrm>
          <a:prstGeom prst="rect">
            <a:avLst/>
          </a:prstGeom>
        </p:spPr>
      </p:pic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8C33DDC5-353B-1A0B-590A-4E96D11E1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06" y="4016363"/>
            <a:ext cx="2834620" cy="20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6096000" y="1287888"/>
            <a:ext cx="537061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6096000" y="4301234"/>
            <a:ext cx="538598" cy="3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7846947" y="318520"/>
            <a:ext cx="626097" cy="26532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000F3-4AE9-90AA-C12B-FF23A1592C38}"/>
                  </a:ext>
                </a:extLst>
              </p:cNvPr>
              <p:cNvSpPr txBox="1"/>
              <p:nvPr/>
            </p:nvSpPr>
            <p:spPr>
              <a:xfrm>
                <a:off x="7777606" y="1778926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000F3-4AE9-90AA-C12B-FF23A1592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606" y="1778926"/>
                <a:ext cx="5292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B847D-492A-9FAD-8522-0ABF1B77D181}"/>
                  </a:ext>
                </a:extLst>
              </p:cNvPr>
              <p:cNvSpPr txBox="1"/>
              <p:nvPr/>
            </p:nvSpPr>
            <p:spPr>
              <a:xfrm>
                <a:off x="7809078" y="3663346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B847D-492A-9FAD-8522-0ABF1B77D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78" y="3663346"/>
                <a:ext cx="5292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/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B8BD6E-CCA3-765B-6A06-014C37F95123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>
            <a:off x="7263298" y="1287888"/>
            <a:ext cx="1209746" cy="1683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/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843EE9-A150-B701-A745-A2165B521B54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 flipV="1">
            <a:off x="7264835" y="2971800"/>
            <a:ext cx="1208209" cy="1329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0E96F31-BCC7-E3B9-3FF9-DB7BA744B26A}"/>
                  </a:ext>
                </a:extLst>
              </p:cNvPr>
              <p:cNvSpPr/>
              <p:nvPr/>
            </p:nvSpPr>
            <p:spPr>
              <a:xfrm>
                <a:off x="7216710" y="1589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0E96F31-BCC7-E3B9-3FF9-DB7BA744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710" y="15892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99EEE2-18D2-5AFF-9184-EF9D64015405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3CA5C5-22E3-ED9C-011A-5071DEF2EF3F}"/>
                  </a:ext>
                </a:extLst>
              </p:cNvPr>
              <p:cNvSpPr txBox="1"/>
              <p:nvPr/>
            </p:nvSpPr>
            <p:spPr>
              <a:xfrm>
                <a:off x="8075548" y="1141038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3CA5C5-22E3-ED9C-011A-5071DEF2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48" y="1141038"/>
                <a:ext cx="4875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B3FDD62-6DF1-D540-67F3-1EA342029641}"/>
              </a:ext>
            </a:extLst>
          </p:cNvPr>
          <p:cNvGrpSpPr/>
          <p:nvPr/>
        </p:nvGrpSpPr>
        <p:grpSpPr>
          <a:xfrm>
            <a:off x="3493639" y="2669172"/>
            <a:ext cx="7102014" cy="2821953"/>
            <a:chOff x="3493639" y="2669172"/>
            <a:chExt cx="7102014" cy="2821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103784C-A9BF-4D7E-8693-7817D7DA8641}"/>
                    </a:ext>
                  </a:extLst>
                </p:cNvPr>
                <p:cNvSpPr txBox="1"/>
                <p:nvPr/>
              </p:nvSpPr>
              <p:spPr>
                <a:xfrm>
                  <a:off x="3493639" y="5029460"/>
                  <a:ext cx="42903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𝝈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PH" sz="2400" b="1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103784C-A9BF-4D7E-8693-7817D7DA8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3639" y="5029460"/>
                  <a:ext cx="4290322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5263" b="-17105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E6DC462-1CA9-2CBA-4B67-993FBCE5BE02}"/>
                    </a:ext>
                  </a:extLst>
                </p:cNvPr>
                <p:cNvSpPr/>
                <p:nvPr/>
              </p:nvSpPr>
              <p:spPr>
                <a:xfrm>
                  <a:off x="9965416" y="2669172"/>
                  <a:ext cx="630237" cy="60525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E6DC462-1CA9-2CBA-4B67-993FBCE5B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5416" y="2669172"/>
                  <a:ext cx="630237" cy="605255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10A896-F485-511E-DB41-8B82CC1E2D92}"/>
                </a:ext>
              </a:extLst>
            </p:cNvPr>
            <p:cNvCxnSpPr>
              <a:cxnSpLocks/>
              <a:stCxn id="14" idx="6"/>
              <a:endCxn id="19" idx="2"/>
            </p:cNvCxnSpPr>
            <p:nvPr/>
          </p:nvCxnSpPr>
          <p:spPr>
            <a:xfrm>
              <a:off x="9387444" y="2971800"/>
              <a:ext cx="5779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BF43E4-AEC7-A5B9-B52B-01BD86991AAD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BF43E4-AEC7-A5B9-B52B-01BD86991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7DBDD6-C97A-E2E2-7671-A578F33FDD51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7DBDD6-C97A-E2E2-7671-A578F33FD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1E21CE-0A44-47E7-301A-DF9B24557F29}"/>
                  </a:ext>
                </a:extLst>
              </p:cNvPr>
              <p:cNvSpPr txBox="1"/>
              <p:nvPr/>
            </p:nvSpPr>
            <p:spPr>
              <a:xfrm>
                <a:off x="8647234" y="2052935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1E21CE-0A44-47E7-301A-DF9B24557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234" y="2052935"/>
                <a:ext cx="559705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01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4267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How do train a Neural Network?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77406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Backpropagation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031EB-CEB1-1878-928B-CBBBA4446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28" y="1450521"/>
            <a:ext cx="5275943" cy="395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28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931DF5-A3B3-56C8-7AE1-58DE4BB98F7B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947710-DAA5-4646-ACBF-4AA5F6060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FE936E-E525-B594-6AE7-98C198EAE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734462-FCAC-BE0D-1957-1245DDC20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E6A4EB-339C-5FD4-B521-1FD61DE81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4E5FDB-8AF8-EF54-0AB9-DC2B5E8EF735}"/>
              </a:ext>
            </a:extLst>
          </p:cNvPr>
          <p:cNvCxnSpPr>
            <a:cxnSpLocks/>
            <a:stCxn id="14" idx="6"/>
            <a:endCxn id="38" idx="1"/>
          </p:cNvCxnSpPr>
          <p:nvPr/>
        </p:nvCxnSpPr>
        <p:spPr>
          <a:xfrm>
            <a:off x="9387444" y="2971800"/>
            <a:ext cx="128662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72DDFD8-8620-9ABF-63CD-BEFFC74A5B00}"/>
              </a:ext>
            </a:extLst>
          </p:cNvPr>
          <p:cNvSpPr/>
          <p:nvPr/>
        </p:nvSpPr>
        <p:spPr>
          <a:xfrm>
            <a:off x="10674064" y="2514600"/>
            <a:ext cx="1111608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B9362B-64A0-2AAA-1228-4A6DC96D8AD6}"/>
              </a:ext>
            </a:extLst>
          </p:cNvPr>
          <p:cNvGrpSpPr/>
          <p:nvPr/>
        </p:nvGrpSpPr>
        <p:grpSpPr>
          <a:xfrm>
            <a:off x="10472043" y="4267269"/>
            <a:ext cx="1515649" cy="955108"/>
            <a:chOff x="10472043" y="1434048"/>
            <a:chExt cx="1515649" cy="9551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661CF2-72CB-D5F8-01E2-39B9B99EE97C}"/>
                </a:ext>
              </a:extLst>
            </p:cNvPr>
            <p:cNvSpPr txBox="1"/>
            <p:nvPr/>
          </p:nvSpPr>
          <p:spPr>
            <a:xfrm>
              <a:off x="10472043" y="2019824"/>
              <a:ext cx="151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Calculate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</a:p>
          </p:txBody>
        </p:sp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82A67B16-1F24-987C-2B7D-A68E1CC0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2443" y="1434048"/>
              <a:ext cx="894847" cy="687775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E411C9-AE11-ABC0-9552-0FBF4DF8D653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11229867" y="3429000"/>
            <a:ext cx="1" cy="83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E992F9-BA1B-6B40-9902-97B5852637E2}"/>
              </a:ext>
            </a:extLst>
          </p:cNvPr>
          <p:cNvGrpSpPr/>
          <p:nvPr/>
        </p:nvGrpSpPr>
        <p:grpSpPr>
          <a:xfrm>
            <a:off x="3128253" y="5991494"/>
            <a:ext cx="6642744" cy="833692"/>
            <a:chOff x="4587123" y="6017006"/>
            <a:chExt cx="3152466" cy="83369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7E65F5-507E-AE47-1B03-EE01B47DF6E4}"/>
                </a:ext>
              </a:extLst>
            </p:cNvPr>
            <p:cNvSpPr txBox="1"/>
            <p:nvPr/>
          </p:nvSpPr>
          <p:spPr>
            <a:xfrm>
              <a:off x="5269737" y="6481366"/>
              <a:ext cx="1787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FORWARD PASS (MAKE PREDICTION)</a:t>
              </a:r>
              <a:endParaRPr lang="en-PH" b="1" dirty="0"/>
            </a:p>
          </p:txBody>
        </p:sp>
        <p:sp>
          <p:nvSpPr>
            <p:cNvPr id="51" name="Arrow: Right 31">
              <a:extLst>
                <a:ext uri="{FF2B5EF4-FFF2-40B4-BE49-F238E27FC236}">
                  <a16:creationId xmlns:a16="http://schemas.microsoft.com/office/drawing/2014/main" id="{2FF430B2-29B9-08F8-1CFF-BB9DCCCE9354}"/>
                </a:ext>
              </a:extLst>
            </p:cNvPr>
            <p:cNvSpPr/>
            <p:nvPr/>
          </p:nvSpPr>
          <p:spPr>
            <a:xfrm>
              <a:off x="4587123" y="6017006"/>
              <a:ext cx="3152466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/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blipFill>
                <a:blip r:embed="rId7"/>
                <a:stretch>
                  <a:fillRect l="-2439" t="-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50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4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" grpId="0" animBg="1"/>
      <p:bldP spid="38" grpId="0" animBg="1"/>
      <p:bldP spid="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931DF5-A3B3-56C8-7AE1-58DE4BB98F7B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947710-DAA5-4646-ACBF-4AA5F6060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FE936E-E525-B594-6AE7-98C198EAE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734462-FCAC-BE0D-1957-1245DDC20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E6A4EB-339C-5FD4-B521-1FD61DE81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4E5FDB-8AF8-EF54-0AB9-DC2B5E8EF735}"/>
              </a:ext>
            </a:extLst>
          </p:cNvPr>
          <p:cNvCxnSpPr>
            <a:cxnSpLocks/>
            <a:stCxn id="14" idx="6"/>
            <a:endCxn id="38" idx="1"/>
          </p:cNvCxnSpPr>
          <p:nvPr/>
        </p:nvCxnSpPr>
        <p:spPr>
          <a:xfrm>
            <a:off x="9387444" y="2971800"/>
            <a:ext cx="128662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72DDFD8-8620-9ABF-63CD-BEFFC74A5B00}"/>
              </a:ext>
            </a:extLst>
          </p:cNvPr>
          <p:cNvSpPr/>
          <p:nvPr/>
        </p:nvSpPr>
        <p:spPr>
          <a:xfrm>
            <a:off x="10674064" y="2514600"/>
            <a:ext cx="1111608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B9362B-64A0-2AAA-1228-4A6DC96D8AD6}"/>
              </a:ext>
            </a:extLst>
          </p:cNvPr>
          <p:cNvGrpSpPr/>
          <p:nvPr/>
        </p:nvGrpSpPr>
        <p:grpSpPr>
          <a:xfrm>
            <a:off x="10472043" y="4267269"/>
            <a:ext cx="1515649" cy="955108"/>
            <a:chOff x="10472043" y="1434048"/>
            <a:chExt cx="1515649" cy="9551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661CF2-72CB-D5F8-01E2-39B9B99EE97C}"/>
                </a:ext>
              </a:extLst>
            </p:cNvPr>
            <p:cNvSpPr txBox="1"/>
            <p:nvPr/>
          </p:nvSpPr>
          <p:spPr>
            <a:xfrm>
              <a:off x="10472043" y="2019824"/>
              <a:ext cx="151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Calculate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</a:p>
          </p:txBody>
        </p:sp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82A67B16-1F24-987C-2B7D-A68E1CC0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2443" y="1434048"/>
              <a:ext cx="894847" cy="687775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E411C9-AE11-ABC0-9552-0FBF4DF8D653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11229867" y="3429000"/>
            <a:ext cx="1" cy="83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/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blipFill>
                <a:blip r:embed="rId6"/>
                <a:stretch>
                  <a:fillRect l="-2439" t="-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CAF720F-7840-A931-7271-B294B9000519}"/>
              </a:ext>
            </a:extLst>
          </p:cNvPr>
          <p:cNvGrpSpPr/>
          <p:nvPr/>
        </p:nvGrpSpPr>
        <p:grpSpPr>
          <a:xfrm>
            <a:off x="2443216" y="5996481"/>
            <a:ext cx="7618283" cy="770432"/>
            <a:chOff x="4369409" y="6083324"/>
            <a:chExt cx="3152466" cy="770432"/>
          </a:xfrm>
        </p:grpSpPr>
        <p:sp>
          <p:nvSpPr>
            <p:cNvPr id="51" name="Arrow: Right 31">
              <a:extLst>
                <a:ext uri="{FF2B5EF4-FFF2-40B4-BE49-F238E27FC236}">
                  <a16:creationId xmlns:a16="http://schemas.microsoft.com/office/drawing/2014/main" id="{2FF430B2-29B9-08F8-1CFF-BB9DCCCE9354}"/>
                </a:ext>
              </a:extLst>
            </p:cNvPr>
            <p:cNvSpPr/>
            <p:nvPr/>
          </p:nvSpPr>
          <p:spPr>
            <a:xfrm rot="10800000">
              <a:off x="4369409" y="6083324"/>
              <a:ext cx="3152466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73B627-DAA3-E48B-0E77-A141E73DB69A}"/>
                </a:ext>
              </a:extLst>
            </p:cNvPr>
            <p:cNvSpPr txBox="1"/>
            <p:nvPr/>
          </p:nvSpPr>
          <p:spPr>
            <a:xfrm>
              <a:off x="4754180" y="6484424"/>
              <a:ext cx="2382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BACK PROPAGATION (Adjust all weights to reduce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  <a:r>
                <a:rPr lang="en-US" b="1" dirty="0"/>
                <a:t>)</a:t>
              </a:r>
              <a:endParaRPr lang="en-P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338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4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4267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Back Propagation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918135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8CC021-1801-BB35-F223-98DFAAB1F99E}"/>
              </a:ext>
            </a:extLst>
          </p:cNvPr>
          <p:cNvGrpSpPr/>
          <p:nvPr/>
        </p:nvGrpSpPr>
        <p:grpSpPr>
          <a:xfrm>
            <a:off x="2416132" y="1956251"/>
            <a:ext cx="6683831" cy="1011198"/>
            <a:chOff x="2416132" y="1956251"/>
            <a:chExt cx="6683831" cy="10111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0ED974-41D7-FA27-75CD-D1D9F48DD8A4}"/>
                </a:ext>
              </a:extLst>
            </p:cNvPr>
            <p:cNvSpPr txBox="1"/>
            <p:nvPr/>
          </p:nvSpPr>
          <p:spPr>
            <a:xfrm>
              <a:off x="2416132" y="1956251"/>
              <a:ext cx="3394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x</a:t>
              </a:r>
              <a:endParaRPr lang="en-PH" sz="30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04DB9-BB7E-75D7-0CBC-B175B62A28CF}"/>
                </a:ext>
              </a:extLst>
            </p:cNvPr>
            <p:cNvSpPr txBox="1"/>
            <p:nvPr/>
          </p:nvSpPr>
          <p:spPr>
            <a:xfrm>
              <a:off x="5564115" y="2413451"/>
              <a:ext cx="3394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</a:t>
              </a:r>
              <a:endParaRPr lang="en-PH" sz="3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760525" y="1956251"/>
                  <a:ext cx="33943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525" y="1956251"/>
                  <a:ext cx="339438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14286" t="-12766" r="-39286" b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864940" y="3420298"/>
                <a:ext cx="1786215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x * w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940" y="3420298"/>
                <a:ext cx="1786215" cy="573427"/>
              </a:xfrm>
              <a:prstGeom prst="rect">
                <a:avLst/>
              </a:prstGeom>
              <a:blipFill>
                <a:blip r:embed="rId4"/>
                <a:stretch>
                  <a:fillRect l="-3546" t="-10870" r="-425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28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0ED974-41D7-FA27-75CD-D1D9F48DD8A4}"/>
              </a:ext>
            </a:extLst>
          </p:cNvPr>
          <p:cNvSpPr txBox="1"/>
          <p:nvPr/>
        </p:nvSpPr>
        <p:spPr>
          <a:xfrm>
            <a:off x="2416132" y="1956251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x</a:t>
            </a:r>
            <a:endParaRPr lang="en-PH" sz="3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04DB9-BB7E-75D7-0CBC-B175B62A28CF}"/>
              </a:ext>
            </a:extLst>
          </p:cNvPr>
          <p:cNvSpPr txBox="1"/>
          <p:nvPr/>
        </p:nvSpPr>
        <p:spPr>
          <a:xfrm>
            <a:off x="5042024" y="2413451"/>
            <a:ext cx="1432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 = 0.8 </a:t>
            </a:r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blipFill>
                <a:blip r:embed="rId3"/>
                <a:stretch>
                  <a:fillRect l="-14286" t="-12766" r="-39286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864940" y="3420298"/>
                <a:ext cx="1982174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x * 0.8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940" y="3420298"/>
                <a:ext cx="1982174" cy="573427"/>
              </a:xfrm>
              <a:prstGeom prst="rect">
                <a:avLst/>
              </a:prstGeom>
              <a:blipFill>
                <a:blip r:embed="rId4"/>
                <a:stretch>
                  <a:fillRect l="-3185" t="-10870" r="-445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0EA19DC-6F4C-79DC-6DB3-38EFE8AEC792}"/>
              </a:ext>
            </a:extLst>
          </p:cNvPr>
          <p:cNvSpPr txBox="1"/>
          <p:nvPr/>
        </p:nvSpPr>
        <p:spPr>
          <a:xfrm>
            <a:off x="3420138" y="1905620"/>
            <a:ext cx="467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Let us initialize weight (w) to 0.8</a:t>
            </a:r>
            <a:endParaRPr lang="en-PH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0ED974-41D7-FA27-75CD-D1D9F48DD8A4}"/>
              </a:ext>
            </a:extLst>
          </p:cNvPr>
          <p:cNvSpPr txBox="1"/>
          <p:nvPr/>
        </p:nvSpPr>
        <p:spPr>
          <a:xfrm>
            <a:off x="2416132" y="1956251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x</a:t>
            </a:r>
            <a:endParaRPr lang="en-PH" sz="3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04DB9-BB7E-75D7-0CBC-B175B62A28CF}"/>
              </a:ext>
            </a:extLst>
          </p:cNvPr>
          <p:cNvSpPr txBox="1"/>
          <p:nvPr/>
        </p:nvSpPr>
        <p:spPr>
          <a:xfrm>
            <a:off x="5042024" y="2413451"/>
            <a:ext cx="1432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 = 0.8 </a:t>
            </a:r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blipFill>
                <a:blip r:embed="rId3"/>
                <a:stretch>
                  <a:fillRect l="-14286" t="-12766" r="-39286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612053" y="3244448"/>
                <a:ext cx="2291986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1.5 * 0.8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244448"/>
                <a:ext cx="2291986" cy="573427"/>
              </a:xfrm>
              <a:prstGeom prst="rect">
                <a:avLst/>
              </a:prstGeom>
              <a:blipFill>
                <a:blip r:embed="rId4"/>
                <a:stretch>
                  <a:fillRect l="-2762" t="-10870" r="-49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6F3EE3-D692-D6A4-AABB-8A8D39175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3303"/>
              </p:ext>
            </p:extLst>
          </p:nvPr>
        </p:nvGraphicFramePr>
        <p:xfrm>
          <a:off x="3388056" y="347618"/>
          <a:ext cx="4490358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45179">
                  <a:extLst>
                    <a:ext uri="{9D8B030D-6E8A-4147-A177-3AD203B41FA5}">
                      <a16:colId xmlns:a16="http://schemas.microsoft.com/office/drawing/2014/main" val="2288537995"/>
                    </a:ext>
                  </a:extLst>
                </a:gridCol>
                <a:gridCol w="2245179">
                  <a:extLst>
                    <a:ext uri="{9D8B030D-6E8A-4147-A177-3AD203B41FA5}">
                      <a16:colId xmlns:a16="http://schemas.microsoft.com/office/drawing/2014/main" val="64207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Output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1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802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/>
              <p:nvPr/>
            </p:nvSpPr>
            <p:spPr>
              <a:xfrm>
                <a:off x="4612053" y="3908477"/>
                <a:ext cx="1483947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1.2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908477"/>
                <a:ext cx="1483947" cy="573427"/>
              </a:xfrm>
              <a:prstGeom prst="rect">
                <a:avLst/>
              </a:prstGeom>
              <a:blipFill>
                <a:blip r:embed="rId5"/>
                <a:stretch>
                  <a:fillRect l="-4237" t="-10870" r="-423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7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0ED974-41D7-FA27-75CD-D1D9F48DD8A4}"/>
              </a:ext>
            </a:extLst>
          </p:cNvPr>
          <p:cNvSpPr txBox="1"/>
          <p:nvPr/>
        </p:nvSpPr>
        <p:spPr>
          <a:xfrm>
            <a:off x="2416132" y="1956251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x</a:t>
            </a:r>
            <a:endParaRPr lang="en-PH" sz="3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04DB9-BB7E-75D7-0CBC-B175B62A28CF}"/>
              </a:ext>
            </a:extLst>
          </p:cNvPr>
          <p:cNvSpPr txBox="1"/>
          <p:nvPr/>
        </p:nvSpPr>
        <p:spPr>
          <a:xfrm>
            <a:off x="5042024" y="2413451"/>
            <a:ext cx="1432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 = 0.8 </a:t>
            </a:r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blipFill>
                <a:blip r:embed="rId3"/>
                <a:stretch>
                  <a:fillRect l="-14286" t="-12766" r="-39286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612053" y="3244448"/>
                <a:ext cx="2291986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1.5 * 0.8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244448"/>
                <a:ext cx="2291986" cy="573427"/>
              </a:xfrm>
              <a:prstGeom prst="rect">
                <a:avLst/>
              </a:prstGeom>
              <a:blipFill>
                <a:blip r:embed="rId4"/>
                <a:stretch>
                  <a:fillRect l="-2762" t="-10870" r="-49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6F3EE3-D692-D6A4-AABB-8A8D3917506A}"/>
              </a:ext>
            </a:extLst>
          </p:cNvPr>
          <p:cNvGraphicFramePr>
            <a:graphicFrameLocks noGrp="1"/>
          </p:cNvGraphicFramePr>
          <p:nvPr/>
        </p:nvGraphicFramePr>
        <p:xfrm>
          <a:off x="3388056" y="347618"/>
          <a:ext cx="4490358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45179">
                  <a:extLst>
                    <a:ext uri="{9D8B030D-6E8A-4147-A177-3AD203B41FA5}">
                      <a16:colId xmlns:a16="http://schemas.microsoft.com/office/drawing/2014/main" val="2288537995"/>
                    </a:ext>
                  </a:extLst>
                </a:gridCol>
                <a:gridCol w="2245179">
                  <a:extLst>
                    <a:ext uri="{9D8B030D-6E8A-4147-A177-3AD203B41FA5}">
                      <a16:colId xmlns:a16="http://schemas.microsoft.com/office/drawing/2014/main" val="64207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Output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1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802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/>
              <p:nvPr/>
            </p:nvSpPr>
            <p:spPr>
              <a:xfrm>
                <a:off x="4612053" y="3908477"/>
                <a:ext cx="1483947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1.2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908477"/>
                <a:ext cx="1483947" cy="573427"/>
              </a:xfrm>
              <a:prstGeom prst="rect">
                <a:avLst/>
              </a:prstGeom>
              <a:blipFill>
                <a:blip r:embed="rId5"/>
                <a:stretch>
                  <a:fillRect l="-4237" t="-10870" r="-423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B803C4-1EEA-178F-98AA-F16ED5DC7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536556"/>
                  </p:ext>
                </p:extLst>
              </p:nvPr>
            </p:nvGraphicFramePr>
            <p:xfrm>
              <a:off x="3512867" y="4888987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Output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B803C4-1EEA-178F-98AA-F16ED5DC7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536556"/>
                  </p:ext>
                </p:extLst>
              </p:nvPr>
            </p:nvGraphicFramePr>
            <p:xfrm>
              <a:off x="3512867" y="4888987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565" t="-3333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12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Neural Networks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984115" y="1380901"/>
            <a:ext cx="102237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It is comprised of layers of </a:t>
            </a:r>
            <a:r>
              <a:rPr lang="en-US" sz="3000" b="1" dirty="0">
                <a:solidFill>
                  <a:srgbClr val="00B0F0"/>
                </a:solidFill>
              </a:rPr>
              <a:t>neurons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rgbClr val="00B0F0"/>
                </a:solidFill>
              </a:rPr>
              <a:t>nodes</a:t>
            </a:r>
            <a:r>
              <a:rPr lang="en-US" sz="3000" dirty="0"/>
              <a:t>, containing an </a:t>
            </a:r>
            <a:r>
              <a:rPr lang="en-US" sz="3000" b="1" dirty="0">
                <a:solidFill>
                  <a:srgbClr val="FFCC00"/>
                </a:solidFill>
              </a:rPr>
              <a:t>input layer</a:t>
            </a:r>
            <a:r>
              <a:rPr lang="en-US" sz="3000" dirty="0"/>
              <a:t>, one or more </a:t>
            </a:r>
            <a:r>
              <a:rPr lang="en-US" sz="3000" b="1" dirty="0">
                <a:solidFill>
                  <a:srgbClr val="FF6600"/>
                </a:solidFill>
              </a:rPr>
              <a:t>hidden layers</a:t>
            </a:r>
            <a:r>
              <a:rPr lang="en-US" sz="3000" dirty="0"/>
              <a:t>, and an </a:t>
            </a:r>
            <a:r>
              <a:rPr lang="en-US" sz="3000" b="1" dirty="0">
                <a:solidFill>
                  <a:srgbClr val="00B050"/>
                </a:solidFill>
              </a:rPr>
              <a:t>output layer</a:t>
            </a:r>
            <a:r>
              <a:rPr lang="en-US" sz="3000" dirty="0"/>
              <a:t>. </a:t>
            </a:r>
            <a:endParaRPr lang="en-PH" sz="3000" dirty="0"/>
          </a:p>
        </p:txBody>
      </p:sp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8C33DDC5-353B-1A0B-590A-4E96D11E1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00" y="2583830"/>
            <a:ext cx="4426398" cy="3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85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0ED974-41D7-FA27-75CD-D1D9F48DD8A4}"/>
              </a:ext>
            </a:extLst>
          </p:cNvPr>
          <p:cNvSpPr txBox="1"/>
          <p:nvPr/>
        </p:nvSpPr>
        <p:spPr>
          <a:xfrm>
            <a:off x="2416132" y="1956251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x</a:t>
            </a:r>
            <a:endParaRPr lang="en-PH" sz="3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04DB9-BB7E-75D7-0CBC-B175B62A28CF}"/>
              </a:ext>
            </a:extLst>
          </p:cNvPr>
          <p:cNvSpPr txBox="1"/>
          <p:nvPr/>
        </p:nvSpPr>
        <p:spPr>
          <a:xfrm>
            <a:off x="5042024" y="2413451"/>
            <a:ext cx="1432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 = 0.8 </a:t>
            </a:r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blipFill>
                <a:blip r:embed="rId3"/>
                <a:stretch>
                  <a:fillRect l="-14286" t="-12766" r="-39286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4C29518-0403-BB45-A24C-4742F7A1BBC3}"/>
              </a:ext>
            </a:extLst>
          </p:cNvPr>
          <p:cNvSpPr txBox="1"/>
          <p:nvPr/>
        </p:nvSpPr>
        <p:spPr>
          <a:xfrm>
            <a:off x="3218339" y="441459"/>
            <a:ext cx="4999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Let us use </a:t>
            </a:r>
            <a:r>
              <a:rPr lang="en-US" sz="3000" b="1" dirty="0">
                <a:solidFill>
                  <a:srgbClr val="7030A0"/>
                </a:solidFill>
              </a:rPr>
              <a:t>Mean Squared Error (MSE) </a:t>
            </a:r>
            <a:r>
              <a:rPr lang="en-US" sz="3000" dirty="0"/>
              <a:t>as our </a:t>
            </a:r>
            <a:r>
              <a:rPr lang="en-US" sz="3000" b="1" dirty="0">
                <a:solidFill>
                  <a:srgbClr val="00B0F0"/>
                </a:solidFill>
              </a:rPr>
              <a:t>cost function (</a:t>
            </a:r>
            <a:r>
              <a:rPr lang="en-US" sz="3000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3000" b="1" dirty="0">
                <a:solidFill>
                  <a:srgbClr val="00B0F0"/>
                </a:solidFill>
              </a:rPr>
              <a:t>)</a:t>
            </a:r>
            <a:endParaRPr lang="en-PH" sz="3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893CA-A490-48A0-B716-DF4B516F14FD}"/>
                  </a:ext>
                </a:extLst>
              </p:cNvPr>
              <p:cNvSpPr txBox="1"/>
              <p:nvPr/>
            </p:nvSpPr>
            <p:spPr>
              <a:xfrm>
                <a:off x="4124809" y="3158575"/>
                <a:ext cx="2591677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̂"/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893CA-A490-48A0-B716-DF4B516F1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09" y="3158575"/>
                <a:ext cx="2591677" cy="564450"/>
              </a:xfrm>
              <a:prstGeom prst="rect">
                <a:avLst/>
              </a:prstGeom>
              <a:blipFill>
                <a:blip r:embed="rId4"/>
                <a:stretch>
                  <a:fillRect l="-1463" t="-1087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837F3-3EC0-382E-1582-46D5CAD14B7C}"/>
                  </a:ext>
                </a:extLst>
              </p:cNvPr>
              <p:cNvSpPr txBox="1"/>
              <p:nvPr/>
            </p:nvSpPr>
            <p:spPr>
              <a:xfrm>
                <a:off x="4070021" y="3736783"/>
                <a:ext cx="390899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837F3-3EC0-382E-1582-46D5CAD14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21" y="3736783"/>
                <a:ext cx="3908992" cy="564450"/>
              </a:xfrm>
              <a:prstGeom prst="rect">
                <a:avLst/>
              </a:prstGeom>
              <a:blipFill>
                <a:blip r:embed="rId5"/>
                <a:stretch>
                  <a:fillRect l="-971" t="-1111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C766ED-F29C-D1A9-4FCA-A32617D93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053074"/>
                  </p:ext>
                </p:extLst>
              </p:nvPr>
            </p:nvGraphicFramePr>
            <p:xfrm>
              <a:off x="3488655" y="1631489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Output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C766ED-F29C-D1A9-4FCA-A32617D93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053074"/>
                  </p:ext>
                </p:extLst>
              </p:nvPr>
            </p:nvGraphicFramePr>
            <p:xfrm>
              <a:off x="3488655" y="1631489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565" t="-6667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2F2AD-3E26-C3AC-3349-022F128E710D}"/>
                  </a:ext>
                </a:extLst>
              </p:cNvPr>
              <p:cNvSpPr txBox="1"/>
              <p:nvPr/>
            </p:nvSpPr>
            <p:spPr>
              <a:xfrm>
                <a:off x="4141504" y="4339934"/>
                <a:ext cx="287978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2F2AD-3E26-C3AC-3349-022F128E7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504" y="4339934"/>
                <a:ext cx="2879782" cy="564450"/>
              </a:xfrm>
              <a:prstGeom prst="rect">
                <a:avLst/>
              </a:prstGeom>
              <a:blipFill>
                <a:blip r:embed="rId7"/>
                <a:stretch>
                  <a:fillRect l="-877" t="-1087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FAC9D1-0726-F7F2-76EB-4820187B00FC}"/>
                  </a:ext>
                </a:extLst>
              </p:cNvPr>
              <p:cNvSpPr txBox="1"/>
              <p:nvPr/>
            </p:nvSpPr>
            <p:spPr>
              <a:xfrm>
                <a:off x="4124809" y="4957718"/>
                <a:ext cx="1753477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𝟒𝟗</m:t>
                    </m:r>
                  </m:oMath>
                </a14:m>
                <a:endParaRPr lang="en-PH" sz="3000" b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FAC9D1-0726-F7F2-76EB-4820187B0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09" y="4957718"/>
                <a:ext cx="1753477" cy="564450"/>
              </a:xfrm>
              <a:prstGeom prst="rect">
                <a:avLst/>
              </a:prstGeom>
              <a:blipFill>
                <a:blip r:embed="rId8"/>
                <a:stretch>
                  <a:fillRect l="-2158" t="-13333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77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ABBFCA-A986-871C-632B-F295D0890065}"/>
              </a:ext>
            </a:extLst>
          </p:cNvPr>
          <p:cNvGrpSpPr/>
          <p:nvPr/>
        </p:nvGrpSpPr>
        <p:grpSpPr>
          <a:xfrm>
            <a:off x="402772" y="293914"/>
            <a:ext cx="4996542" cy="3135086"/>
            <a:chOff x="1933699" y="718458"/>
            <a:chExt cx="7858560" cy="65156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476479-EBF8-FEDE-177F-E19A87A4D7B3}"/>
                </a:ext>
              </a:extLst>
            </p:cNvPr>
            <p:cNvSpPr/>
            <p:nvPr/>
          </p:nvSpPr>
          <p:spPr>
            <a:xfrm>
              <a:off x="2128652" y="2510249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DC0225-8551-99E7-20C0-6115C72216CE}"/>
                </a:ext>
              </a:extLst>
            </p:cNvPr>
            <p:cNvSpPr/>
            <p:nvPr/>
          </p:nvSpPr>
          <p:spPr>
            <a:xfrm>
              <a:off x="8473044" y="2514600"/>
              <a:ext cx="914400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b="1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3043052" y="2967449"/>
              <a:ext cx="5429992" cy="435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5B59824-B965-8BDB-D1C2-02C2E99F55D7}"/>
                </a:ext>
              </a:extLst>
            </p:cNvPr>
            <p:cNvSpPr txBox="1"/>
            <p:nvPr/>
          </p:nvSpPr>
          <p:spPr>
            <a:xfrm>
              <a:off x="1984168" y="5622162"/>
              <a:ext cx="1257795" cy="1611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Input Layer</a:t>
              </a:r>
              <a:endParaRPr lang="en-PH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4D479B-23CB-0772-78E4-F312B38E97A5}"/>
                </a:ext>
              </a:extLst>
            </p:cNvPr>
            <p:cNvSpPr txBox="1"/>
            <p:nvPr/>
          </p:nvSpPr>
          <p:spPr>
            <a:xfrm>
              <a:off x="8306852" y="5630670"/>
              <a:ext cx="1485407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Output Layer</a:t>
              </a:r>
              <a:endParaRPr lang="en-PH" sz="1400" b="1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0559C0-56E2-1E01-FDEF-677BE68A69FF}"/>
                </a:ext>
              </a:extLst>
            </p:cNvPr>
            <p:cNvGrpSpPr/>
            <p:nvPr/>
          </p:nvGrpSpPr>
          <p:grpSpPr>
            <a:xfrm>
              <a:off x="1933699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77EB5D-A2AB-14BF-5F65-B6428BEA38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C599727-9187-5C93-80EE-49DBEBDEA1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A443555-FB14-AD1F-4BD8-9132A36F08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17270C2-2EDF-4819-AF9D-398F50A07C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3F35AC-CA8F-B146-EAE4-827365412147}"/>
                </a:ext>
              </a:extLst>
            </p:cNvPr>
            <p:cNvGrpSpPr/>
            <p:nvPr/>
          </p:nvGrpSpPr>
          <p:grpSpPr>
            <a:xfrm>
              <a:off x="8306853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2056A6D-D24E-1C70-4436-0D1022857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C9A877-E6D8-BB56-2DE1-058F23EDB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781455-F9E5-1F66-7B1B-7703C2F655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DB634CD-E981-2824-4934-C23268C05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0ED974-41D7-FA27-75CD-D1D9F48DD8A4}"/>
                </a:ext>
              </a:extLst>
            </p:cNvPr>
            <p:cNvSpPr txBox="1"/>
            <p:nvPr/>
          </p:nvSpPr>
          <p:spPr>
            <a:xfrm>
              <a:off x="2416132" y="1956252"/>
              <a:ext cx="339437" cy="519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PH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04DB9-BB7E-75D7-0CBC-B175B62A28CF}"/>
                </a:ext>
              </a:extLst>
            </p:cNvPr>
            <p:cNvSpPr txBox="1"/>
            <p:nvPr/>
          </p:nvSpPr>
          <p:spPr>
            <a:xfrm>
              <a:off x="5042024" y="2413452"/>
              <a:ext cx="1432046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w = 0.8 </a:t>
              </a:r>
              <a:endParaRPr lang="en-PH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PH" sz="14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blipFill>
                  <a:blip r:embed="rId3"/>
                  <a:stretch>
                    <a:fillRect t="-5000" r="-222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A2DC82E-DDE5-E932-4CD4-7D3F4EBA5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8298595"/>
                  </p:ext>
                </p:extLst>
              </p:nvPr>
            </p:nvGraphicFramePr>
            <p:xfrm>
              <a:off x="436738" y="3404338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Output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A2DC82E-DDE5-E932-4CD4-7D3F4EBA5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8298595"/>
                  </p:ext>
                </p:extLst>
              </p:nvPr>
            </p:nvGraphicFramePr>
            <p:xfrm>
              <a:off x="436738" y="3404338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000" r="-565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2A7FF6-D900-C036-EADD-741BF970D622}"/>
                  </a:ext>
                </a:extLst>
              </p:cNvPr>
              <p:cNvSpPr txBox="1"/>
              <p:nvPr/>
            </p:nvSpPr>
            <p:spPr>
              <a:xfrm>
                <a:off x="409579" y="5042904"/>
                <a:ext cx="3265652" cy="82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3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3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 </m:t>
                        </m:r>
                        <m:acc>
                          <m:accPr>
                            <m:chr m:val="̂"/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2A7FF6-D900-C036-EADD-741BF970D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9" y="5042904"/>
                <a:ext cx="3265652" cy="824585"/>
              </a:xfrm>
              <a:prstGeom prst="rect">
                <a:avLst/>
              </a:prstGeom>
              <a:blipFill>
                <a:blip r:embed="rId5"/>
                <a:stretch>
                  <a:fillRect l="-388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1EEC03-D265-BC1B-F07D-1B2FF517F4AD}"/>
                  </a:ext>
                </a:extLst>
              </p:cNvPr>
              <p:cNvSpPr txBox="1"/>
              <p:nvPr/>
            </p:nvSpPr>
            <p:spPr>
              <a:xfrm>
                <a:off x="402772" y="4286521"/>
                <a:ext cx="2591677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̂"/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1EEC03-D265-BC1B-F07D-1B2FF517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72" y="4286521"/>
                <a:ext cx="2591677" cy="564450"/>
              </a:xfrm>
              <a:prstGeom prst="rect">
                <a:avLst/>
              </a:prstGeom>
              <a:blipFill>
                <a:blip r:embed="rId6"/>
                <a:stretch>
                  <a:fillRect l="-1463" t="-86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941316"/>
              </p:ext>
            </p:extLst>
          </p:nvPr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4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ABBFCA-A986-871C-632B-F295D0890065}"/>
              </a:ext>
            </a:extLst>
          </p:cNvPr>
          <p:cNvGrpSpPr/>
          <p:nvPr/>
        </p:nvGrpSpPr>
        <p:grpSpPr>
          <a:xfrm>
            <a:off x="402772" y="293914"/>
            <a:ext cx="4996542" cy="3135086"/>
            <a:chOff x="1933699" y="718458"/>
            <a:chExt cx="7858560" cy="65156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476479-EBF8-FEDE-177F-E19A87A4D7B3}"/>
                </a:ext>
              </a:extLst>
            </p:cNvPr>
            <p:cNvSpPr/>
            <p:nvPr/>
          </p:nvSpPr>
          <p:spPr>
            <a:xfrm>
              <a:off x="2128652" y="2510249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DC0225-8551-99E7-20C0-6115C72216CE}"/>
                </a:ext>
              </a:extLst>
            </p:cNvPr>
            <p:cNvSpPr/>
            <p:nvPr/>
          </p:nvSpPr>
          <p:spPr>
            <a:xfrm>
              <a:off x="8473044" y="2514600"/>
              <a:ext cx="914400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b="1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3043052" y="2967449"/>
              <a:ext cx="5429992" cy="435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5B59824-B965-8BDB-D1C2-02C2E99F55D7}"/>
                </a:ext>
              </a:extLst>
            </p:cNvPr>
            <p:cNvSpPr txBox="1"/>
            <p:nvPr/>
          </p:nvSpPr>
          <p:spPr>
            <a:xfrm>
              <a:off x="1984168" y="5622162"/>
              <a:ext cx="1257795" cy="1611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Input Layer</a:t>
              </a:r>
              <a:endParaRPr lang="en-PH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4D479B-23CB-0772-78E4-F312B38E97A5}"/>
                </a:ext>
              </a:extLst>
            </p:cNvPr>
            <p:cNvSpPr txBox="1"/>
            <p:nvPr/>
          </p:nvSpPr>
          <p:spPr>
            <a:xfrm>
              <a:off x="8306852" y="5630670"/>
              <a:ext cx="1485407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Output Layer</a:t>
              </a:r>
              <a:endParaRPr lang="en-PH" sz="1400" b="1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0559C0-56E2-1E01-FDEF-677BE68A69FF}"/>
                </a:ext>
              </a:extLst>
            </p:cNvPr>
            <p:cNvGrpSpPr/>
            <p:nvPr/>
          </p:nvGrpSpPr>
          <p:grpSpPr>
            <a:xfrm>
              <a:off x="1933699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77EB5D-A2AB-14BF-5F65-B6428BEA38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C599727-9187-5C93-80EE-49DBEBDEA1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A443555-FB14-AD1F-4BD8-9132A36F08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17270C2-2EDF-4819-AF9D-398F50A07C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3F35AC-CA8F-B146-EAE4-827365412147}"/>
                </a:ext>
              </a:extLst>
            </p:cNvPr>
            <p:cNvGrpSpPr/>
            <p:nvPr/>
          </p:nvGrpSpPr>
          <p:grpSpPr>
            <a:xfrm>
              <a:off x="8306853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2056A6D-D24E-1C70-4436-0D1022857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C9A877-E6D8-BB56-2DE1-058F23EDB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781455-F9E5-1F66-7B1B-7703C2F655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DB634CD-E981-2824-4934-C23268C05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0ED974-41D7-FA27-75CD-D1D9F48DD8A4}"/>
                </a:ext>
              </a:extLst>
            </p:cNvPr>
            <p:cNvSpPr txBox="1"/>
            <p:nvPr/>
          </p:nvSpPr>
          <p:spPr>
            <a:xfrm>
              <a:off x="2416132" y="1956252"/>
              <a:ext cx="339437" cy="519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PH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04DB9-BB7E-75D7-0CBC-B175B62A28CF}"/>
                </a:ext>
              </a:extLst>
            </p:cNvPr>
            <p:cNvSpPr txBox="1"/>
            <p:nvPr/>
          </p:nvSpPr>
          <p:spPr>
            <a:xfrm>
              <a:off x="5042024" y="2413452"/>
              <a:ext cx="1432046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w = 0.8 </a:t>
              </a:r>
              <a:endParaRPr lang="en-PH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PH" sz="14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blipFill>
                  <a:blip r:embed="rId3"/>
                  <a:stretch>
                    <a:fillRect t="-5000" r="-222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2A7FF6-D900-C036-EADD-741BF970D622}"/>
                  </a:ext>
                </a:extLst>
              </p:cNvPr>
              <p:cNvSpPr txBox="1"/>
              <p:nvPr/>
            </p:nvSpPr>
            <p:spPr>
              <a:xfrm>
                <a:off x="1108108" y="3209606"/>
                <a:ext cx="3265652" cy="82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den>
                    </m:f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2A7FF6-D900-C036-EADD-741BF970D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08" y="3209606"/>
                <a:ext cx="3265652" cy="824585"/>
              </a:xfrm>
              <a:prstGeom prst="rect">
                <a:avLst/>
              </a:prstGeom>
              <a:blipFill>
                <a:blip r:embed="rId4"/>
                <a:stretch>
                  <a:fillRect l="-388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33C7DF-29E1-9A59-C218-71BEC42D3733}"/>
                  </a:ext>
                </a:extLst>
              </p:cNvPr>
              <p:cNvSpPr txBox="1"/>
              <p:nvPr/>
            </p:nvSpPr>
            <p:spPr>
              <a:xfrm>
                <a:off x="779877" y="4227490"/>
                <a:ext cx="3194105" cy="9702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33C7DF-29E1-9A59-C218-71BEC42D3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77" y="4227490"/>
                <a:ext cx="3194105" cy="970202"/>
              </a:xfrm>
              <a:prstGeom prst="rect">
                <a:avLst/>
              </a:prstGeom>
              <a:blipFill>
                <a:blip r:embed="rId6"/>
                <a:stretch>
                  <a:fillRect t="-2564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AD728C-E1A5-E057-DF42-FFB2D4F7554A}"/>
                  </a:ext>
                </a:extLst>
              </p:cNvPr>
              <p:cNvSpPr txBox="1"/>
              <p:nvPr/>
            </p:nvSpPr>
            <p:spPr>
              <a:xfrm>
                <a:off x="925324" y="5390991"/>
                <a:ext cx="3194104" cy="1049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AD728C-E1A5-E057-DF42-FFB2D4F75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24" y="5390991"/>
                <a:ext cx="3194104" cy="1049262"/>
              </a:xfrm>
              <a:prstGeom prst="rect">
                <a:avLst/>
              </a:prstGeom>
              <a:blipFill>
                <a:blip r:embed="rId7"/>
                <a:stretch>
                  <a:fillRect t="-2410"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622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ABBFCA-A986-871C-632B-F295D0890065}"/>
              </a:ext>
            </a:extLst>
          </p:cNvPr>
          <p:cNvGrpSpPr/>
          <p:nvPr/>
        </p:nvGrpSpPr>
        <p:grpSpPr>
          <a:xfrm>
            <a:off x="402772" y="293914"/>
            <a:ext cx="4996542" cy="3135086"/>
            <a:chOff x="1933699" y="718458"/>
            <a:chExt cx="7858560" cy="65156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476479-EBF8-FEDE-177F-E19A87A4D7B3}"/>
                </a:ext>
              </a:extLst>
            </p:cNvPr>
            <p:cNvSpPr/>
            <p:nvPr/>
          </p:nvSpPr>
          <p:spPr>
            <a:xfrm>
              <a:off x="2128652" y="2510249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DC0225-8551-99E7-20C0-6115C72216CE}"/>
                </a:ext>
              </a:extLst>
            </p:cNvPr>
            <p:cNvSpPr/>
            <p:nvPr/>
          </p:nvSpPr>
          <p:spPr>
            <a:xfrm>
              <a:off x="8473044" y="2514600"/>
              <a:ext cx="914400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b="1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3043052" y="2967449"/>
              <a:ext cx="5429992" cy="435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5B59824-B965-8BDB-D1C2-02C2E99F55D7}"/>
                </a:ext>
              </a:extLst>
            </p:cNvPr>
            <p:cNvSpPr txBox="1"/>
            <p:nvPr/>
          </p:nvSpPr>
          <p:spPr>
            <a:xfrm>
              <a:off x="1984168" y="5622162"/>
              <a:ext cx="1257795" cy="1611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Input Layer</a:t>
              </a:r>
              <a:endParaRPr lang="en-PH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4D479B-23CB-0772-78E4-F312B38E97A5}"/>
                </a:ext>
              </a:extLst>
            </p:cNvPr>
            <p:cNvSpPr txBox="1"/>
            <p:nvPr/>
          </p:nvSpPr>
          <p:spPr>
            <a:xfrm>
              <a:off x="8306852" y="5630670"/>
              <a:ext cx="1485407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Output Layer</a:t>
              </a:r>
              <a:endParaRPr lang="en-PH" sz="1400" b="1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0559C0-56E2-1E01-FDEF-677BE68A69FF}"/>
                </a:ext>
              </a:extLst>
            </p:cNvPr>
            <p:cNvGrpSpPr/>
            <p:nvPr/>
          </p:nvGrpSpPr>
          <p:grpSpPr>
            <a:xfrm>
              <a:off x="1933699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77EB5D-A2AB-14BF-5F65-B6428BEA38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C599727-9187-5C93-80EE-49DBEBDEA1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A443555-FB14-AD1F-4BD8-9132A36F08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17270C2-2EDF-4819-AF9D-398F50A07C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3F35AC-CA8F-B146-EAE4-827365412147}"/>
                </a:ext>
              </a:extLst>
            </p:cNvPr>
            <p:cNvGrpSpPr/>
            <p:nvPr/>
          </p:nvGrpSpPr>
          <p:grpSpPr>
            <a:xfrm>
              <a:off x="8306853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2056A6D-D24E-1C70-4436-0D1022857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C9A877-E6D8-BB56-2DE1-058F23EDB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781455-F9E5-1F66-7B1B-7703C2F655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DB634CD-E981-2824-4934-C23268C05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0ED974-41D7-FA27-75CD-D1D9F48DD8A4}"/>
                </a:ext>
              </a:extLst>
            </p:cNvPr>
            <p:cNvSpPr txBox="1"/>
            <p:nvPr/>
          </p:nvSpPr>
          <p:spPr>
            <a:xfrm>
              <a:off x="2416132" y="1956252"/>
              <a:ext cx="339437" cy="519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PH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04DB9-BB7E-75D7-0CBC-B175B62A28CF}"/>
                </a:ext>
              </a:extLst>
            </p:cNvPr>
            <p:cNvSpPr txBox="1"/>
            <p:nvPr/>
          </p:nvSpPr>
          <p:spPr>
            <a:xfrm>
              <a:off x="5042024" y="2413452"/>
              <a:ext cx="1432046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w = 0.8 </a:t>
              </a:r>
              <a:endParaRPr lang="en-PH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PH" sz="14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blipFill>
                  <a:blip r:embed="rId3"/>
                  <a:stretch>
                    <a:fillRect t="-5000" r="-222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2A7FF6-D900-C036-EADD-741BF970D622}"/>
                  </a:ext>
                </a:extLst>
              </p:cNvPr>
              <p:cNvSpPr txBox="1"/>
              <p:nvPr/>
            </p:nvSpPr>
            <p:spPr>
              <a:xfrm>
                <a:off x="1108108" y="3209606"/>
                <a:ext cx="3265652" cy="82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den>
                    </m:f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2A7FF6-D900-C036-EADD-741BF970D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08" y="3209606"/>
                <a:ext cx="3265652" cy="824585"/>
              </a:xfrm>
              <a:prstGeom prst="rect">
                <a:avLst/>
              </a:prstGeom>
              <a:blipFill>
                <a:blip r:embed="rId4"/>
                <a:stretch>
                  <a:fillRect l="-388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/>
              <p:nvPr/>
            </p:nvSpPr>
            <p:spPr>
              <a:xfrm>
                <a:off x="1108107" y="4517620"/>
                <a:ext cx="3851037" cy="766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1.5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07" y="4517620"/>
                <a:ext cx="3851037" cy="766877"/>
              </a:xfrm>
              <a:prstGeom prst="rect">
                <a:avLst/>
              </a:prstGeom>
              <a:blipFill>
                <a:blip r:embed="rId6"/>
                <a:stretch>
                  <a:fillRect l="-329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406584-3394-8425-C832-914D6ACD1ABA}"/>
                  </a:ext>
                </a:extLst>
              </p:cNvPr>
              <p:cNvSpPr txBox="1"/>
              <p:nvPr/>
            </p:nvSpPr>
            <p:spPr>
              <a:xfrm>
                <a:off x="1076059" y="5585065"/>
                <a:ext cx="3851037" cy="766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4.5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406584-3394-8425-C832-914D6ACD1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59" y="5585065"/>
                <a:ext cx="3851037" cy="766877"/>
              </a:xfrm>
              <a:prstGeom prst="rect">
                <a:avLst/>
              </a:prstGeom>
              <a:blipFill>
                <a:blip r:embed="rId7"/>
                <a:stretch>
                  <a:fillRect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663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ABBFCA-A986-871C-632B-F295D0890065}"/>
              </a:ext>
            </a:extLst>
          </p:cNvPr>
          <p:cNvGrpSpPr/>
          <p:nvPr/>
        </p:nvGrpSpPr>
        <p:grpSpPr>
          <a:xfrm>
            <a:off x="402772" y="293914"/>
            <a:ext cx="4996542" cy="3135086"/>
            <a:chOff x="1933699" y="718458"/>
            <a:chExt cx="7858560" cy="65156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476479-EBF8-FEDE-177F-E19A87A4D7B3}"/>
                </a:ext>
              </a:extLst>
            </p:cNvPr>
            <p:cNvSpPr/>
            <p:nvPr/>
          </p:nvSpPr>
          <p:spPr>
            <a:xfrm>
              <a:off x="2128652" y="2510249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DC0225-8551-99E7-20C0-6115C72216CE}"/>
                </a:ext>
              </a:extLst>
            </p:cNvPr>
            <p:cNvSpPr/>
            <p:nvPr/>
          </p:nvSpPr>
          <p:spPr>
            <a:xfrm>
              <a:off x="8473044" y="2514600"/>
              <a:ext cx="914400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b="1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3043052" y="2967449"/>
              <a:ext cx="5429992" cy="435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5B59824-B965-8BDB-D1C2-02C2E99F55D7}"/>
                </a:ext>
              </a:extLst>
            </p:cNvPr>
            <p:cNvSpPr txBox="1"/>
            <p:nvPr/>
          </p:nvSpPr>
          <p:spPr>
            <a:xfrm>
              <a:off x="1984168" y="5622162"/>
              <a:ext cx="1257795" cy="1611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Input Layer</a:t>
              </a:r>
              <a:endParaRPr lang="en-PH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4D479B-23CB-0772-78E4-F312B38E97A5}"/>
                </a:ext>
              </a:extLst>
            </p:cNvPr>
            <p:cNvSpPr txBox="1"/>
            <p:nvPr/>
          </p:nvSpPr>
          <p:spPr>
            <a:xfrm>
              <a:off x="8306852" y="5630670"/>
              <a:ext cx="1485407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Output Layer</a:t>
              </a:r>
              <a:endParaRPr lang="en-PH" sz="1400" b="1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0559C0-56E2-1E01-FDEF-677BE68A69FF}"/>
                </a:ext>
              </a:extLst>
            </p:cNvPr>
            <p:cNvGrpSpPr/>
            <p:nvPr/>
          </p:nvGrpSpPr>
          <p:grpSpPr>
            <a:xfrm>
              <a:off x="1933699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77EB5D-A2AB-14BF-5F65-B6428BEA38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C599727-9187-5C93-80EE-49DBEBDEA1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A443555-FB14-AD1F-4BD8-9132A36F08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17270C2-2EDF-4819-AF9D-398F50A07C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3F35AC-CA8F-B146-EAE4-827365412147}"/>
                </a:ext>
              </a:extLst>
            </p:cNvPr>
            <p:cNvGrpSpPr/>
            <p:nvPr/>
          </p:nvGrpSpPr>
          <p:grpSpPr>
            <a:xfrm>
              <a:off x="8306853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2056A6D-D24E-1C70-4436-0D1022857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C9A877-E6D8-BB56-2DE1-058F23EDB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781455-F9E5-1F66-7B1B-7703C2F655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DB634CD-E981-2824-4934-C23268C05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0ED974-41D7-FA27-75CD-D1D9F48DD8A4}"/>
                </a:ext>
              </a:extLst>
            </p:cNvPr>
            <p:cNvSpPr txBox="1"/>
            <p:nvPr/>
          </p:nvSpPr>
          <p:spPr>
            <a:xfrm>
              <a:off x="2416132" y="1956252"/>
              <a:ext cx="339437" cy="519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PH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04DB9-BB7E-75D7-0CBC-B175B62A28CF}"/>
                </a:ext>
              </a:extLst>
            </p:cNvPr>
            <p:cNvSpPr txBox="1"/>
            <p:nvPr/>
          </p:nvSpPr>
          <p:spPr>
            <a:xfrm>
              <a:off x="5042024" y="2413452"/>
              <a:ext cx="1432046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w = 0.8 </a:t>
              </a:r>
              <a:endParaRPr lang="en-PH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PH" sz="14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blipFill>
                  <a:blip r:embed="rId3"/>
                  <a:stretch>
                    <a:fillRect t="-5000" r="-222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/>
              <p:nvPr/>
            </p:nvSpPr>
            <p:spPr>
              <a:xfrm>
                <a:off x="453554" y="4933308"/>
                <a:ext cx="3851037" cy="766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−</m:t>
                    </m:r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PH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54" y="4933308"/>
                <a:ext cx="3851037" cy="766877"/>
              </a:xfrm>
              <a:prstGeom prst="rect">
                <a:avLst/>
              </a:prstGeom>
              <a:blipFill>
                <a:blip r:embed="rId5"/>
                <a:stretch>
                  <a:fillRect l="-2632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8BAC8F-ACA4-9700-6083-68BAA24AAE22}"/>
                  </a:ext>
                </a:extLst>
              </p:cNvPr>
              <p:cNvSpPr txBox="1"/>
              <p:nvPr/>
            </p:nvSpPr>
            <p:spPr>
              <a:xfrm>
                <a:off x="540491" y="3666673"/>
                <a:ext cx="46994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𝑷𝒖𝒕𝒕𝒊𝒏𝒈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𝒂𝒍𝒍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𝒕𝒐𝒈𝒆𝒕𝒉𝒆𝒓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Reduce the weight by learning rate </a:t>
                </a:r>
                <a14:m>
                  <m:oMath xmlns:m="http://schemas.openxmlformats.org/officeDocument/2006/math">
                    <m:r>
                      <a:rPr lang="en-PH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multiplied by the gradient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8BAC8F-ACA4-9700-6083-68BAA24A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91" y="3666673"/>
                <a:ext cx="4699411" cy="1200329"/>
              </a:xfrm>
              <a:prstGeom prst="rect">
                <a:avLst/>
              </a:prstGeom>
              <a:blipFill>
                <a:blip r:embed="rId6"/>
                <a:stretch>
                  <a:fillRect l="-1078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39C0B-9EDF-64B8-672E-C366E0796D9A}"/>
                  </a:ext>
                </a:extLst>
              </p:cNvPr>
              <p:cNvSpPr txBox="1"/>
              <p:nvPr/>
            </p:nvSpPr>
            <p:spPr>
              <a:xfrm>
                <a:off x="451849" y="5939060"/>
                <a:ext cx="562528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39C0B-9EDF-64B8-672E-C366E0796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49" y="5939060"/>
                <a:ext cx="5625283" cy="553998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622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ABBFCA-A986-871C-632B-F295D0890065}"/>
              </a:ext>
            </a:extLst>
          </p:cNvPr>
          <p:cNvGrpSpPr/>
          <p:nvPr/>
        </p:nvGrpSpPr>
        <p:grpSpPr>
          <a:xfrm>
            <a:off x="402772" y="293914"/>
            <a:ext cx="4996542" cy="3135086"/>
            <a:chOff x="1933699" y="718458"/>
            <a:chExt cx="7858560" cy="65156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476479-EBF8-FEDE-177F-E19A87A4D7B3}"/>
                </a:ext>
              </a:extLst>
            </p:cNvPr>
            <p:cNvSpPr/>
            <p:nvPr/>
          </p:nvSpPr>
          <p:spPr>
            <a:xfrm>
              <a:off x="2128652" y="2510249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DC0225-8551-99E7-20C0-6115C72216CE}"/>
                </a:ext>
              </a:extLst>
            </p:cNvPr>
            <p:cNvSpPr/>
            <p:nvPr/>
          </p:nvSpPr>
          <p:spPr>
            <a:xfrm>
              <a:off x="8473044" y="2514600"/>
              <a:ext cx="914400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b="1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3043052" y="2967449"/>
              <a:ext cx="5429992" cy="435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5B59824-B965-8BDB-D1C2-02C2E99F55D7}"/>
                </a:ext>
              </a:extLst>
            </p:cNvPr>
            <p:cNvSpPr txBox="1"/>
            <p:nvPr/>
          </p:nvSpPr>
          <p:spPr>
            <a:xfrm>
              <a:off x="1984168" y="5622162"/>
              <a:ext cx="1257795" cy="1611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Input Layer</a:t>
              </a:r>
              <a:endParaRPr lang="en-PH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4D479B-23CB-0772-78E4-F312B38E97A5}"/>
                </a:ext>
              </a:extLst>
            </p:cNvPr>
            <p:cNvSpPr txBox="1"/>
            <p:nvPr/>
          </p:nvSpPr>
          <p:spPr>
            <a:xfrm>
              <a:off x="8306852" y="5630670"/>
              <a:ext cx="1485407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Output Layer</a:t>
              </a:r>
              <a:endParaRPr lang="en-PH" sz="1400" b="1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0559C0-56E2-1E01-FDEF-677BE68A69FF}"/>
                </a:ext>
              </a:extLst>
            </p:cNvPr>
            <p:cNvGrpSpPr/>
            <p:nvPr/>
          </p:nvGrpSpPr>
          <p:grpSpPr>
            <a:xfrm>
              <a:off x="1933699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77EB5D-A2AB-14BF-5F65-B6428BEA38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C599727-9187-5C93-80EE-49DBEBDEA1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A443555-FB14-AD1F-4BD8-9132A36F08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17270C2-2EDF-4819-AF9D-398F50A07C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3F35AC-CA8F-B146-EAE4-827365412147}"/>
                </a:ext>
              </a:extLst>
            </p:cNvPr>
            <p:cNvGrpSpPr/>
            <p:nvPr/>
          </p:nvGrpSpPr>
          <p:grpSpPr>
            <a:xfrm>
              <a:off x="8306853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2056A6D-D24E-1C70-4436-0D1022857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C9A877-E6D8-BB56-2DE1-058F23EDB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781455-F9E5-1F66-7B1B-7703C2F655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DB634CD-E981-2824-4934-C23268C05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0ED974-41D7-FA27-75CD-D1D9F48DD8A4}"/>
                </a:ext>
              </a:extLst>
            </p:cNvPr>
            <p:cNvSpPr txBox="1"/>
            <p:nvPr/>
          </p:nvSpPr>
          <p:spPr>
            <a:xfrm>
              <a:off x="2416132" y="1956252"/>
              <a:ext cx="339437" cy="519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PH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04DB9-BB7E-75D7-0CBC-B175B62A28CF}"/>
                </a:ext>
              </a:extLst>
            </p:cNvPr>
            <p:cNvSpPr txBox="1"/>
            <p:nvPr/>
          </p:nvSpPr>
          <p:spPr>
            <a:xfrm>
              <a:off x="5042024" y="2413452"/>
              <a:ext cx="1432046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w = 0.8 </a:t>
              </a:r>
              <a:endParaRPr lang="en-PH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PH" sz="14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blipFill>
                  <a:blip r:embed="rId3"/>
                  <a:stretch>
                    <a:fillRect t="-5000" r="-222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18CD6BB-1034-89E1-9777-C94458CB00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460000"/>
                  </p:ext>
                </p:extLst>
              </p:nvPr>
            </p:nvGraphicFramePr>
            <p:xfrm>
              <a:off x="768334" y="3681052"/>
              <a:ext cx="4490358" cy="2595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31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7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0874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0.3568199375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24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2243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18CD6BB-1034-89E1-9777-C94458CB00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460000"/>
                  </p:ext>
                </p:extLst>
              </p:nvPr>
            </p:nvGraphicFramePr>
            <p:xfrm>
              <a:off x="768334" y="3681052"/>
              <a:ext cx="4490358" cy="2595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65" t="-6897" b="-6379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31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7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0874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0.3568199375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24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2243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0892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7112876" y="1193129"/>
            <a:ext cx="581384" cy="4399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11146696" y="1195223"/>
            <a:ext cx="581384" cy="43997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7694259" y="1413117"/>
            <a:ext cx="3452437" cy="20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104DB9-BB7E-75D7-0CBC-B175B62A28CF}"/>
              </a:ext>
            </a:extLst>
          </p:cNvPr>
          <p:cNvSpPr txBox="1"/>
          <p:nvPr/>
        </p:nvSpPr>
        <p:spPr>
          <a:xfrm>
            <a:off x="8965224" y="1146554"/>
            <a:ext cx="910508" cy="42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 = 0.8 </a:t>
            </a:r>
            <a:endParaRPr lang="en-PH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10982134" y="622762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134" y="622762"/>
                <a:ext cx="910508" cy="553998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341FFA92-0EF4-C4B2-BD10-26C1D82C5FCE}"/>
              </a:ext>
            </a:extLst>
          </p:cNvPr>
          <p:cNvSpPr/>
          <p:nvPr/>
        </p:nvSpPr>
        <p:spPr>
          <a:xfrm>
            <a:off x="5095965" y="1198139"/>
            <a:ext cx="581384" cy="4399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8588EF-C082-EB84-382A-575777ACE54F}"/>
              </a:ext>
            </a:extLst>
          </p:cNvPr>
          <p:cNvSpPr/>
          <p:nvPr/>
        </p:nvSpPr>
        <p:spPr>
          <a:xfrm>
            <a:off x="3187431" y="1198139"/>
            <a:ext cx="581384" cy="4399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29BD98-D8C0-4A87-0CAA-B1748F249007}"/>
              </a:ext>
            </a:extLst>
          </p:cNvPr>
          <p:cNvSpPr/>
          <p:nvPr/>
        </p:nvSpPr>
        <p:spPr>
          <a:xfrm>
            <a:off x="934017" y="1194176"/>
            <a:ext cx="581384" cy="4399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A65B-9B8B-EE36-2430-17643479F47C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5677349" y="1413117"/>
            <a:ext cx="1435527" cy="501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CC8CB1-CD6B-2FB1-D62F-9AA411FBFB0C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3768815" y="1418127"/>
            <a:ext cx="132715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011837-588C-2291-6DE5-DFEB2748AAAB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>
            <a:off x="1515401" y="1414164"/>
            <a:ext cx="1672030" cy="396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2F523B-9056-CC11-EC53-30B0F50AD72C}"/>
                  </a:ext>
                </a:extLst>
              </p:cNvPr>
              <p:cNvSpPr txBox="1"/>
              <p:nvPr/>
            </p:nvSpPr>
            <p:spPr>
              <a:xfrm>
                <a:off x="6948313" y="662551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2F523B-9056-CC11-EC53-30B0F50AD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313" y="662551"/>
                <a:ext cx="910508" cy="553998"/>
              </a:xfrm>
              <a:prstGeom prst="rect">
                <a:avLst/>
              </a:prstGeom>
              <a:blipFill>
                <a:blip r:embed="rId4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12077F-6F97-B7C6-FBB6-C612DC486DE6}"/>
                  </a:ext>
                </a:extLst>
              </p:cNvPr>
              <p:cNvSpPr txBox="1"/>
              <p:nvPr/>
            </p:nvSpPr>
            <p:spPr>
              <a:xfrm>
                <a:off x="4949202" y="662551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12077F-6F97-B7C6-FBB6-C612DC486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202" y="662551"/>
                <a:ext cx="910508" cy="553998"/>
              </a:xfrm>
              <a:prstGeom prst="rect">
                <a:avLst/>
              </a:prstGeom>
              <a:blipFill>
                <a:blip r:embed="rId5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B02BACF-2135-9506-A909-240C79692064}"/>
                  </a:ext>
                </a:extLst>
              </p:cNvPr>
              <p:cNvSpPr txBox="1"/>
              <p:nvPr/>
            </p:nvSpPr>
            <p:spPr>
              <a:xfrm>
                <a:off x="3054952" y="662551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B02BACF-2135-9506-A909-240C79692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52" y="662551"/>
                <a:ext cx="910508" cy="553998"/>
              </a:xfrm>
              <a:prstGeom prst="rect">
                <a:avLst/>
              </a:prstGeom>
              <a:blipFill>
                <a:blip r:embed="rId6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4401CE1-CC45-CC65-A202-DC71D835AE63}"/>
                  </a:ext>
                </a:extLst>
              </p:cNvPr>
              <p:cNvSpPr txBox="1"/>
              <p:nvPr/>
            </p:nvSpPr>
            <p:spPr>
              <a:xfrm>
                <a:off x="733021" y="662551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4401CE1-CC45-CC65-A202-DC71D835A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21" y="662551"/>
                <a:ext cx="910508" cy="553998"/>
              </a:xfrm>
              <a:prstGeom prst="rect">
                <a:avLst/>
              </a:prstGeom>
              <a:blipFill>
                <a:blip r:embed="rId7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21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068411" y="835231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A719D-989E-C922-446E-6BFA5B007C5A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FFC306-9E79-D50C-C821-AA22198F2C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EE66C-7988-0240-2700-4AFBB20AD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923507-6BD0-4123-D758-ED071264F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BC95945-ABC8-82A9-BFBD-2C7E3EC81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109EF7-0056-4DD9-5FC9-26D6BE34D775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F34E4F-4738-48D1-3254-938DA10C5F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689FA-89BB-676C-1F31-46E3405887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4835E1-C931-C3F2-F1F1-A6736A488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33BA9A6-E2C3-B912-5CD7-B49719B04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33C47D-E0AA-CB71-AD21-C0840772DB98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6B97213-68AB-C7E6-E639-3D8FBE1BD9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B3C84E0-2C16-E4CC-11DF-3C6C8BD2D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C59DA59-5D2A-1833-0AF4-35DDBD1AF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0E46F-6AA3-9965-DADD-69550143D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15AAC3-66D4-EDFA-D98C-0ACF8C868529}"/>
              </a:ext>
            </a:extLst>
          </p:cNvPr>
          <p:cNvSpPr/>
          <p:nvPr/>
        </p:nvSpPr>
        <p:spPr>
          <a:xfrm>
            <a:off x="2068411" y="3852555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DDA0A1-D52E-F360-27FA-EC1A8100F052}"/>
              </a:ext>
            </a:extLst>
          </p:cNvPr>
          <p:cNvGrpSpPr/>
          <p:nvPr/>
        </p:nvGrpSpPr>
        <p:grpSpPr>
          <a:xfrm>
            <a:off x="2930284" y="125905"/>
            <a:ext cx="9048345" cy="3895637"/>
            <a:chOff x="2930284" y="125905"/>
            <a:chExt cx="9048345" cy="389563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82870A-7107-1B1C-B6A3-F4A3E8AB997B}"/>
                </a:ext>
              </a:extLst>
            </p:cNvPr>
            <p:cNvSpPr txBox="1"/>
            <p:nvPr/>
          </p:nvSpPr>
          <p:spPr>
            <a:xfrm>
              <a:off x="3962577" y="125905"/>
              <a:ext cx="1596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Neuron</a:t>
              </a:r>
              <a:endParaRPr lang="en-PH" sz="3000" b="1" dirty="0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09993596-C787-8DBE-A5B2-07EC899C0041}"/>
                </a:ext>
              </a:extLst>
            </p:cNvPr>
            <p:cNvSpPr/>
            <p:nvPr/>
          </p:nvSpPr>
          <p:spPr>
            <a:xfrm rot="9000818">
              <a:off x="9443069" y="2198261"/>
              <a:ext cx="978408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3621930D-8F77-B392-57D4-67372ED9DF08}"/>
                </a:ext>
              </a:extLst>
            </p:cNvPr>
            <p:cNvSpPr/>
            <p:nvPr/>
          </p:nvSpPr>
          <p:spPr>
            <a:xfrm rot="9119075">
              <a:off x="6055538" y="612010"/>
              <a:ext cx="978408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16961629-2889-2531-9D08-04366A2095A3}"/>
                </a:ext>
              </a:extLst>
            </p:cNvPr>
            <p:cNvSpPr/>
            <p:nvPr/>
          </p:nvSpPr>
          <p:spPr>
            <a:xfrm rot="9000818">
              <a:off x="6063996" y="3536910"/>
              <a:ext cx="978408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4767BEC-64B2-6D02-0E68-D6E99FF3EE7E}"/>
                </a:ext>
              </a:extLst>
            </p:cNvPr>
            <p:cNvSpPr/>
            <p:nvPr/>
          </p:nvSpPr>
          <p:spPr>
            <a:xfrm rot="9000818">
              <a:off x="2970933" y="476142"/>
              <a:ext cx="978408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04BCFC7C-87C8-26C0-B40E-365BC8904D57}"/>
                </a:ext>
              </a:extLst>
            </p:cNvPr>
            <p:cNvSpPr/>
            <p:nvPr/>
          </p:nvSpPr>
          <p:spPr>
            <a:xfrm rot="9000818">
              <a:off x="2930284" y="3435077"/>
              <a:ext cx="978408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533321-7BC4-FD3D-B6B5-A7B263399C26}"/>
                </a:ext>
              </a:extLst>
            </p:cNvPr>
            <p:cNvSpPr txBox="1"/>
            <p:nvPr/>
          </p:nvSpPr>
          <p:spPr>
            <a:xfrm>
              <a:off x="7000307" y="271078"/>
              <a:ext cx="1596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Neuron</a:t>
              </a:r>
              <a:endParaRPr lang="en-PH" sz="30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CC4F8A-3BED-6C96-0083-225A6B2F187E}"/>
                </a:ext>
              </a:extLst>
            </p:cNvPr>
            <p:cNvSpPr txBox="1"/>
            <p:nvPr/>
          </p:nvSpPr>
          <p:spPr>
            <a:xfrm>
              <a:off x="10382261" y="1808791"/>
              <a:ext cx="1596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Neuron</a:t>
              </a:r>
              <a:endParaRPr lang="en-PH" sz="30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7ADC9D-71D6-B849-F7B5-802E11953E9E}"/>
                </a:ext>
              </a:extLst>
            </p:cNvPr>
            <p:cNvSpPr txBox="1"/>
            <p:nvPr/>
          </p:nvSpPr>
          <p:spPr>
            <a:xfrm>
              <a:off x="7046027" y="3139404"/>
              <a:ext cx="1596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Neuron</a:t>
              </a:r>
              <a:endParaRPr lang="en-PH" sz="30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43CDEF-1C31-E65D-771C-77CBF662D57C}"/>
                </a:ext>
              </a:extLst>
            </p:cNvPr>
            <p:cNvSpPr txBox="1"/>
            <p:nvPr/>
          </p:nvSpPr>
          <p:spPr>
            <a:xfrm>
              <a:off x="3869219" y="3009022"/>
              <a:ext cx="1596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Neuron</a:t>
              </a:r>
              <a:endParaRPr lang="en-PH" sz="3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57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Neural Networks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984115" y="1380901"/>
            <a:ext cx="102237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Each node, or artificial neuron, connects to another and has an associated </a:t>
            </a:r>
            <a:r>
              <a:rPr lang="en-US" sz="3000" b="1" dirty="0">
                <a:solidFill>
                  <a:srgbClr val="00B0F0"/>
                </a:solidFill>
              </a:rPr>
              <a:t>weight</a:t>
            </a:r>
            <a:r>
              <a:rPr lang="en-US" sz="3000" dirty="0"/>
              <a:t> and threshold (bias).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82582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068411" y="835231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A719D-989E-C922-446E-6BFA5B007C5A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FFC306-9E79-D50C-C821-AA22198F2C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EE66C-7988-0240-2700-4AFBB20AD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923507-6BD0-4123-D758-ED071264F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BC95945-ABC8-82A9-BFBD-2C7E3EC81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109EF7-0056-4DD9-5FC9-26D6BE34D775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F34E4F-4738-48D1-3254-938DA10C5F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689FA-89BB-676C-1F31-46E3405887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4835E1-C931-C3F2-F1F1-A6736A488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33BA9A6-E2C3-B912-5CD7-B49719B04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33C47D-E0AA-CB71-AD21-C0840772DB98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6B97213-68AB-C7E6-E639-3D8FBE1BD9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B3C84E0-2C16-E4CC-11DF-3C6C8BD2D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C59DA59-5D2A-1833-0AF4-35DDBD1AF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0E46F-6AA3-9965-DADD-69550143D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15AAC3-66D4-EDFA-D98C-0ACF8C868529}"/>
              </a:ext>
            </a:extLst>
          </p:cNvPr>
          <p:cNvSpPr/>
          <p:nvPr/>
        </p:nvSpPr>
        <p:spPr>
          <a:xfrm>
            <a:off x="2068411" y="3852555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9E104C-5629-B69F-2D7B-7F10272CA2CB}"/>
              </a:ext>
            </a:extLst>
          </p:cNvPr>
          <p:cNvSpPr txBox="1"/>
          <p:nvPr/>
        </p:nvSpPr>
        <p:spPr>
          <a:xfrm>
            <a:off x="3536542" y="918556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E11EF-E149-65CF-0059-53C5843DE912}"/>
              </a:ext>
            </a:extLst>
          </p:cNvPr>
          <p:cNvSpPr txBox="1"/>
          <p:nvPr/>
        </p:nvSpPr>
        <p:spPr>
          <a:xfrm rot="3065731">
            <a:off x="2830458" y="1983183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B97FF-CF3A-7C96-587C-3544AC9CCE25}"/>
              </a:ext>
            </a:extLst>
          </p:cNvPr>
          <p:cNvSpPr txBox="1"/>
          <p:nvPr/>
        </p:nvSpPr>
        <p:spPr>
          <a:xfrm>
            <a:off x="3537193" y="4353689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AD0C40-B58B-A0CA-E96C-E482DFA1424F}"/>
              </a:ext>
            </a:extLst>
          </p:cNvPr>
          <p:cNvSpPr txBox="1"/>
          <p:nvPr/>
        </p:nvSpPr>
        <p:spPr>
          <a:xfrm rot="18328482">
            <a:off x="2808334" y="3246084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794B09-D921-6C46-1469-8ABF3B9F7346}"/>
              </a:ext>
            </a:extLst>
          </p:cNvPr>
          <p:cNvSpPr txBox="1"/>
          <p:nvPr/>
        </p:nvSpPr>
        <p:spPr>
          <a:xfrm rot="1891975">
            <a:off x="6612703" y="1602570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3EF5A-C4B1-E36E-08F8-89784CAFD0BF}"/>
              </a:ext>
            </a:extLst>
          </p:cNvPr>
          <p:cNvSpPr txBox="1"/>
          <p:nvPr/>
        </p:nvSpPr>
        <p:spPr>
          <a:xfrm rot="19863725">
            <a:off x="6529373" y="3321521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AF9801-C824-592C-B549-8C63264C9F39}"/>
              </a:ext>
            </a:extLst>
          </p:cNvPr>
          <p:cNvGrpSpPr/>
          <p:nvPr/>
        </p:nvGrpSpPr>
        <p:grpSpPr>
          <a:xfrm>
            <a:off x="3767086" y="72639"/>
            <a:ext cx="4705958" cy="4232573"/>
            <a:chOff x="3767086" y="72639"/>
            <a:chExt cx="4705958" cy="42325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58716E-E5C9-4BA9-6C2F-3B648D3A0E3E}"/>
                </a:ext>
              </a:extLst>
            </p:cNvPr>
            <p:cNvSpPr txBox="1"/>
            <p:nvPr/>
          </p:nvSpPr>
          <p:spPr>
            <a:xfrm rot="4761914">
              <a:off x="4539704" y="225994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bias (</a:t>
              </a:r>
              <a:r>
                <a:rPr lang="en-US" b="1" i="1" dirty="0">
                  <a:solidFill>
                    <a:srgbClr val="7030A0"/>
                  </a:solidFill>
                </a:rPr>
                <a:t>b</a:t>
              </a:r>
              <a:r>
                <a:rPr lang="en-US" i="1" dirty="0">
                  <a:solidFill>
                    <a:srgbClr val="7030A0"/>
                  </a:solidFill>
                </a:rPr>
                <a:t>)</a:t>
              </a:r>
              <a:endParaRPr lang="en-PH" i="1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82D12E2-40D6-A10F-2D8D-D9B790718B2E}"/>
                    </a:ext>
                  </a:extLst>
                </p:cNvPr>
                <p:cNvSpPr/>
                <p:nvPr/>
              </p:nvSpPr>
              <p:spPr>
                <a:xfrm>
                  <a:off x="3767086" y="72639"/>
                  <a:ext cx="630237" cy="605255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PH" sz="25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6D6D078-1E6E-A128-1027-492F42B74E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086" y="72639"/>
                  <a:ext cx="630237" cy="605255"/>
                </a:xfrm>
                <a:prstGeom prst="ellipse">
                  <a:avLst/>
                </a:prstGeom>
                <a:blipFill>
                  <a:blip r:embed="rId3"/>
                  <a:stretch>
                    <a:fillRect b="-4082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E65D8F5-9E50-322F-5D51-8D071D3720BA}"/>
                    </a:ext>
                  </a:extLst>
                </p:cNvPr>
                <p:cNvSpPr/>
                <p:nvPr/>
              </p:nvSpPr>
              <p:spPr>
                <a:xfrm>
                  <a:off x="6969403" y="73137"/>
                  <a:ext cx="630237" cy="605255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PH" sz="2500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FA7FFCC-E643-0B73-3BFE-8EFC82C2A5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9403" y="73137"/>
                  <a:ext cx="630237" cy="605255"/>
                </a:xfrm>
                <a:prstGeom prst="ellipse">
                  <a:avLst/>
                </a:prstGeom>
                <a:blipFill>
                  <a:blip r:embed="rId4"/>
                  <a:stretch>
                    <a:fillRect b="-4082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26D90C9-27A6-B7FD-000C-661D99E212A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4397323" y="375267"/>
              <a:ext cx="784277" cy="9171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A6C9A3-A8A7-7A7A-DE62-8D82DF117629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4397323" y="375267"/>
              <a:ext cx="784277" cy="3929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1228D4-AF91-310E-B8C2-93637C49C1A2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7599640" y="375765"/>
              <a:ext cx="873404" cy="25960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CBC7A9-0093-2935-19BA-8C5CC5A63BB4}"/>
                </a:ext>
              </a:extLst>
            </p:cNvPr>
            <p:cNvSpPr txBox="1"/>
            <p:nvPr/>
          </p:nvSpPr>
          <p:spPr>
            <a:xfrm rot="4164340">
              <a:off x="7254409" y="11270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bias (</a:t>
              </a:r>
              <a:r>
                <a:rPr lang="en-US" b="1" i="1" dirty="0">
                  <a:solidFill>
                    <a:srgbClr val="7030A0"/>
                  </a:solidFill>
                </a:rPr>
                <a:t>b</a:t>
              </a:r>
              <a:r>
                <a:rPr lang="en-US" i="1" dirty="0">
                  <a:solidFill>
                    <a:srgbClr val="7030A0"/>
                  </a:solidFill>
                </a:rPr>
                <a:t>)</a:t>
              </a:r>
              <a:endParaRPr lang="en-PH" i="1" dirty="0">
                <a:solidFill>
                  <a:srgbClr val="7030A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9EE165-7821-7029-9AF3-DF92A379671C}"/>
                </a:ext>
              </a:extLst>
            </p:cNvPr>
            <p:cNvSpPr txBox="1"/>
            <p:nvPr/>
          </p:nvSpPr>
          <p:spPr>
            <a:xfrm rot="2951258">
              <a:off x="4414558" y="50529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bias (</a:t>
              </a:r>
              <a:r>
                <a:rPr lang="en-US" b="1" i="1" dirty="0">
                  <a:solidFill>
                    <a:srgbClr val="7030A0"/>
                  </a:solidFill>
                </a:rPr>
                <a:t>b</a:t>
              </a:r>
              <a:r>
                <a:rPr lang="en-US" i="1" dirty="0">
                  <a:solidFill>
                    <a:srgbClr val="7030A0"/>
                  </a:solidFill>
                </a:rPr>
                <a:t>)</a:t>
              </a:r>
              <a:endParaRPr lang="en-PH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76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3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4267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How do Neural Networks work?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2560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How do Neural Networks work?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747744" y="1367931"/>
            <a:ext cx="106965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000" dirty="0"/>
              <a:t>Think of each individual neurons as its own </a:t>
            </a:r>
            <a:r>
              <a:rPr lang="en-US" sz="3000" b="1" dirty="0">
                <a:solidFill>
                  <a:srgbClr val="00B0F0"/>
                </a:solidFill>
              </a:rPr>
              <a:t>linear regression </a:t>
            </a:r>
            <a:r>
              <a:rPr lang="en-US" sz="3000" dirty="0"/>
              <a:t>model, composed of input </a:t>
            </a:r>
            <a:r>
              <a:rPr lang="en-US" sz="3000" b="1" dirty="0">
                <a:solidFill>
                  <a:srgbClr val="FF0000"/>
                </a:solidFill>
              </a:rPr>
              <a:t>data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00B0F0"/>
                </a:solidFill>
              </a:rPr>
              <a:t>weights</a:t>
            </a:r>
            <a:r>
              <a:rPr lang="en-US" sz="3000" dirty="0"/>
              <a:t>, a </a:t>
            </a:r>
            <a:r>
              <a:rPr lang="en-US" sz="3000" b="1" dirty="0">
                <a:solidFill>
                  <a:srgbClr val="7030A0"/>
                </a:solidFill>
              </a:rPr>
              <a:t>bias</a:t>
            </a:r>
            <a:r>
              <a:rPr lang="en-US" sz="3000" dirty="0"/>
              <a:t> (or threshold), and an </a:t>
            </a:r>
            <a:r>
              <a:rPr lang="en-US" sz="3000" b="1" dirty="0">
                <a:solidFill>
                  <a:srgbClr val="00B050"/>
                </a:solidFill>
              </a:rPr>
              <a:t>output</a:t>
            </a:r>
            <a:r>
              <a:rPr lang="en-US" sz="3000" dirty="0"/>
              <a:t>.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874032-3F6B-5747-9F0D-170B28D8D0AC}"/>
                  </a:ext>
                </a:extLst>
              </p:cNvPr>
              <p:cNvSpPr txBox="1"/>
              <p:nvPr/>
            </p:nvSpPr>
            <p:spPr>
              <a:xfrm>
                <a:off x="4455567" y="3022869"/>
                <a:ext cx="32808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Y</a:t>
                </a:r>
                <a:r>
                  <a:rPr lang="en-US" sz="4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d>
                      <m:d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4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PH" sz="4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874032-3F6B-5747-9F0D-170B28D8D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567" y="3022869"/>
                <a:ext cx="3280864" cy="707886"/>
              </a:xfrm>
              <a:prstGeom prst="rect">
                <a:avLst/>
              </a:prstGeom>
              <a:blipFill>
                <a:blip r:embed="rId4"/>
                <a:stretch>
                  <a:fillRect l="-6538" t="-16071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07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A719D-989E-C922-446E-6BFA5B007C5A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FFC306-9E79-D50C-C821-AA22198F2C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EE66C-7988-0240-2700-4AFBB20AD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923507-6BD0-4123-D758-ED071264F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BC95945-ABC8-82A9-BFBD-2C7E3EC81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109EF7-0056-4DD9-5FC9-26D6BE34D775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F34E4F-4738-48D1-3254-938DA10C5F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689FA-89BB-676C-1F31-46E3405887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4835E1-C931-C3F2-F1F1-A6736A488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33BA9A6-E2C3-B912-5CD7-B49719B04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33C47D-E0AA-CB71-AD21-C0840772DB98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6B97213-68AB-C7E6-E639-3D8FBE1BD9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B3C84E0-2C16-E4CC-11DF-3C6C8BD2D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C59DA59-5D2A-1833-0AF4-35DDBD1AF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0E46F-6AA3-9965-DADD-69550143D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5ADEB0-CE44-F1C0-EDFA-9BDA61921B79}"/>
                  </a:ext>
                </a:extLst>
              </p:cNvPr>
              <p:cNvSpPr txBox="1"/>
              <p:nvPr/>
            </p:nvSpPr>
            <p:spPr>
              <a:xfrm>
                <a:off x="0" y="2514600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5ADEB0-CE44-F1C0-EDFA-9BDA6192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4600"/>
                <a:ext cx="1523939" cy="461665"/>
              </a:xfrm>
              <a:prstGeom prst="rect">
                <a:avLst/>
              </a:prstGeom>
              <a:blipFill>
                <a:blip r:embed="rId6"/>
                <a:stretch>
                  <a:fillRect l="-3200" r="-25200" b="-17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91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3655</TotalTime>
  <Words>1178</Words>
  <Application>Microsoft Macintosh PowerPoint</Application>
  <PresentationFormat>Widescreen</PresentationFormat>
  <Paragraphs>439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(Body)</vt:lpstr>
      <vt:lpstr>Calibri Light</vt:lpstr>
      <vt:lpstr>Cambria Math</vt:lpstr>
      <vt:lpstr>Office Theme</vt:lpstr>
      <vt:lpstr>Introduction to Neural Networks</vt:lpstr>
      <vt:lpstr>Neural Networks</vt:lpstr>
      <vt:lpstr>Neural Networks</vt:lpstr>
      <vt:lpstr>PowerPoint Presentation</vt:lpstr>
      <vt:lpstr>Neural Networks</vt:lpstr>
      <vt:lpstr>PowerPoint Presentation</vt:lpstr>
      <vt:lpstr>How do Neural Networks work?</vt:lpstr>
      <vt:lpstr>How do Neural Networks work?</vt:lpstr>
      <vt:lpstr>PowerPoint Presentation</vt:lpstr>
      <vt:lpstr>PowerPoint Presentation</vt:lpstr>
      <vt:lpstr>PowerPoint Presentation</vt:lpstr>
      <vt:lpstr>How do Neural Networks work?</vt:lpstr>
      <vt:lpstr>PowerPoint Presentation</vt:lpstr>
      <vt:lpstr>PowerPoint Presentation</vt:lpstr>
      <vt:lpstr>How do Neural Networks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train a Neural Network?</vt:lpstr>
      <vt:lpstr>Backpropagation</vt:lpstr>
      <vt:lpstr>PowerPoint Presentation</vt:lpstr>
      <vt:lpstr>PowerPoint Presentation</vt:lpstr>
      <vt:lpstr>Back Propagation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581</cp:revision>
  <dcterms:created xsi:type="dcterms:W3CDTF">2022-05-11T03:47:05Z</dcterms:created>
  <dcterms:modified xsi:type="dcterms:W3CDTF">2023-10-30T12:49:04Z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