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91" r:id="rId6"/>
    <p:sldId id="299" r:id="rId7"/>
    <p:sldId id="306" r:id="rId8"/>
    <p:sldId id="300" r:id="rId9"/>
    <p:sldId id="303" r:id="rId10"/>
    <p:sldId id="295" r:id="rId11"/>
    <p:sldId id="304" r:id="rId12"/>
    <p:sldId id="305" r:id="rId13"/>
    <p:sldId id="307" r:id="rId14"/>
    <p:sldId id="308" r:id="rId15"/>
    <p:sldId id="309" r:id="rId16"/>
    <p:sldId id="293" r:id="rId17"/>
    <p:sldId id="294" r:id="rId18"/>
    <p:sldId id="297" r:id="rId19"/>
    <p:sldId id="310" r:id="rId20"/>
    <p:sldId id="311" r:id="rId21"/>
    <p:sldId id="313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68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78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58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09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94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30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31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008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126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026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8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00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78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0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58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89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357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0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What you just did to figure out the relation between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b="1" dirty="0"/>
              <a:t> </a:t>
            </a:r>
            <a:r>
              <a:rPr lang="en-US" sz="3000" dirty="0"/>
              <a:t>is exactly what machine learning does!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1AEE5-C5DE-011B-4DD4-D3CF55429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86" y="2987208"/>
            <a:ext cx="3247861" cy="3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Given a set of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their corresponding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, the goal in machine learning is to figure out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to convert the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6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Machine Learning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C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G</a:t>
            </a: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3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BE21DA2-C323-5F68-CAE5-1CD3CCA6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5329A-9D33-8290-830E-003D28BA1540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is </a:t>
            </a:r>
            <a:r>
              <a:rPr lang="en-US" sz="3000" b="1" dirty="0"/>
              <a:t>known</a:t>
            </a:r>
            <a:r>
              <a:rPr lang="en-US" sz="3000" dirty="0"/>
              <a:t> and you write a function to produce an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Machine Learning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A4005A-BA09-1416-7C89-9EBC558D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6AB0E-B8D9-59CC-144D-D71C924ABC95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You know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but you do not know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that creates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/>
              <a:t> given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D40F32-7D78-6FCC-4FBA-6ED008E826C4}"/>
              </a:ext>
            </a:extLst>
          </p:cNvPr>
          <p:cNvSpPr/>
          <p:nvPr/>
        </p:nvSpPr>
        <p:spPr>
          <a:xfrm>
            <a:off x="4098099" y="144049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7616AF-06DD-6FD9-3B74-AB4C31ABFF67}"/>
              </a:ext>
            </a:extLst>
          </p:cNvPr>
          <p:cNvSpPr/>
          <p:nvPr/>
        </p:nvSpPr>
        <p:spPr>
          <a:xfrm>
            <a:off x="1290181" y="1693971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6102DCE-24CB-B32E-AF28-77F745880381}"/>
              </a:ext>
            </a:extLst>
          </p:cNvPr>
          <p:cNvSpPr/>
          <p:nvPr/>
        </p:nvSpPr>
        <p:spPr>
          <a:xfrm>
            <a:off x="1290181" y="26265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6B7DFA7-9FE0-4530-06D9-647561BD6050}"/>
              </a:ext>
            </a:extLst>
          </p:cNvPr>
          <p:cNvSpPr/>
          <p:nvPr/>
        </p:nvSpPr>
        <p:spPr>
          <a:xfrm>
            <a:off x="8607469" y="21344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52C4-21A8-ECBB-077D-7FD7CC6E1059}"/>
              </a:ext>
            </a:extLst>
          </p:cNvPr>
          <p:cNvSpPr txBox="1"/>
          <p:nvPr/>
        </p:nvSpPr>
        <p:spPr>
          <a:xfrm>
            <a:off x="2286000" y="138256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5548E-1191-1440-A32C-B437D940FE73}"/>
              </a:ext>
            </a:extLst>
          </p:cNvPr>
          <p:cNvSpPr txBox="1"/>
          <p:nvPr/>
        </p:nvSpPr>
        <p:spPr>
          <a:xfrm>
            <a:off x="2286000" y="237681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4D279-250C-1D8B-264F-093F9C708EFB}"/>
              </a:ext>
            </a:extLst>
          </p:cNvPr>
          <p:cNvSpPr txBox="1"/>
          <p:nvPr/>
        </p:nvSpPr>
        <p:spPr>
          <a:xfrm>
            <a:off x="9701151" y="18903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2BDA9C0-A2B8-AF02-D7A9-30CCB906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2206537"/>
            <a:ext cx="1339435" cy="102948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0C83E6-8A75-6864-AB88-9BD259906676}"/>
              </a:ext>
            </a:extLst>
          </p:cNvPr>
          <p:cNvSpPr/>
          <p:nvPr/>
        </p:nvSpPr>
        <p:spPr>
          <a:xfrm>
            <a:off x="4098099" y="3840195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9A27FB7-0387-39EA-5245-59B65383BB5D}"/>
              </a:ext>
            </a:extLst>
          </p:cNvPr>
          <p:cNvSpPr/>
          <p:nvPr/>
        </p:nvSpPr>
        <p:spPr>
          <a:xfrm>
            <a:off x="1290181" y="40936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349BB16-E085-9D64-DE9C-6634EE60BFA8}"/>
              </a:ext>
            </a:extLst>
          </p:cNvPr>
          <p:cNvSpPr/>
          <p:nvPr/>
        </p:nvSpPr>
        <p:spPr>
          <a:xfrm>
            <a:off x="1290181" y="5026279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03FACDA-B871-8B3E-8A66-3EA6A66F1D32}"/>
              </a:ext>
            </a:extLst>
          </p:cNvPr>
          <p:cNvSpPr/>
          <p:nvPr/>
        </p:nvSpPr>
        <p:spPr>
          <a:xfrm>
            <a:off x="8607469" y="4534200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FF0E1-98DA-F300-27F2-5BD6A182D4BA}"/>
              </a:ext>
            </a:extLst>
          </p:cNvPr>
          <p:cNvSpPr txBox="1"/>
          <p:nvPr/>
        </p:nvSpPr>
        <p:spPr>
          <a:xfrm>
            <a:off x="2286000" y="37822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54FEB-4948-F5B4-3BE8-3AC381C3D721}"/>
              </a:ext>
            </a:extLst>
          </p:cNvPr>
          <p:cNvSpPr txBox="1"/>
          <p:nvPr/>
        </p:nvSpPr>
        <p:spPr>
          <a:xfrm>
            <a:off x="2286000" y="47765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8F771E-4564-000E-ADE3-0F7924DC9606}"/>
              </a:ext>
            </a:extLst>
          </p:cNvPr>
          <p:cNvSpPr txBox="1"/>
          <p:nvPr/>
        </p:nvSpPr>
        <p:spPr>
          <a:xfrm>
            <a:off x="9701151" y="4290089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261D9677-BA35-E692-7B2D-F0DE6FD00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4606241"/>
            <a:ext cx="1339435" cy="10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500" b="1" dirty="0"/>
              <a:t>Traditional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PH" sz="3000" b="1" dirty="0">
                <a:latin typeface="Consolas" panose="020B0609020204030204" pitchFamily="49" charset="0"/>
              </a:rPr>
              <a:t>Fahrenheit = Celsius * 1.8 + 32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553232" y="2750081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509122" y="3690669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1972849" y="2984317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111450" y="3903705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0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2156413" y="3163186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710695" y="4592086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3576030" y="3397422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313023" y="4805122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8" name="Graphic 67" descr="Question Mark with solid fill">
            <a:extLst>
              <a:ext uri="{FF2B5EF4-FFF2-40B4-BE49-F238E27FC236}">
                <a16:creationId xmlns:a16="http://schemas.microsoft.com/office/drawing/2014/main" id="{17BE825A-983A-F8EF-5A90-E040A950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840" y="318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500" b="1" dirty="0"/>
              <a:t>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873" y="2010600"/>
            <a:ext cx="78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DB183F-E025-9537-72DE-AB4C043D352A}"/>
              </a:ext>
            </a:extLst>
          </p:cNvPr>
          <p:cNvGrpSpPr/>
          <p:nvPr/>
        </p:nvGrpSpPr>
        <p:grpSpPr>
          <a:xfrm>
            <a:off x="1163670" y="3344056"/>
            <a:ext cx="2834573" cy="484632"/>
            <a:chOff x="1163670" y="3344056"/>
            <a:chExt cx="2834573" cy="4846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365B80-5111-B7E7-A053-2AE5A7F2A5D0}"/>
                </a:ext>
              </a:extLst>
            </p:cNvPr>
            <p:cNvSpPr/>
            <p:nvPr/>
          </p:nvSpPr>
          <p:spPr>
            <a:xfrm>
              <a:off x="1163670" y="3344056"/>
              <a:ext cx="1475331" cy="4846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Algorithm</a:t>
              </a:r>
              <a:endParaRPr lang="en-PH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D967039-180C-89A1-36C1-6D43E3205FFE}"/>
                </a:ext>
              </a:extLst>
            </p:cNvPr>
            <p:cNvSpPr/>
            <p:nvPr/>
          </p:nvSpPr>
          <p:spPr>
            <a:xfrm>
              <a:off x="2756789" y="3344056"/>
              <a:ext cx="1241454" cy="48463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4A9237-4284-7FCF-F5AA-BFC028F63805}"/>
              </a:ext>
            </a:extLst>
          </p:cNvPr>
          <p:cNvGrpSpPr/>
          <p:nvPr/>
        </p:nvGrpSpPr>
        <p:grpSpPr>
          <a:xfrm>
            <a:off x="8127603" y="5240949"/>
            <a:ext cx="2690898" cy="484632"/>
            <a:chOff x="8127603" y="5240949"/>
            <a:chExt cx="2690898" cy="484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432429-4EBF-348D-7700-1225622CBC2C}"/>
                </a:ext>
              </a:extLst>
            </p:cNvPr>
            <p:cNvSpPr/>
            <p:nvPr/>
          </p:nvSpPr>
          <p:spPr>
            <a:xfrm>
              <a:off x="9432295" y="5273121"/>
              <a:ext cx="1386206" cy="3892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endParaRPr lang="en-PH" b="1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A51956E-A3D6-7F50-9F01-6AE550E8D47B}"/>
                </a:ext>
              </a:extLst>
            </p:cNvPr>
            <p:cNvSpPr/>
            <p:nvPr/>
          </p:nvSpPr>
          <p:spPr>
            <a:xfrm rot="10800000">
              <a:off x="8127603" y="5240949"/>
              <a:ext cx="1241454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C823E8-E436-3704-6306-B8E3D93AA6D5}"/>
              </a:ext>
            </a:extLst>
          </p:cNvPr>
          <p:cNvGrpSpPr/>
          <p:nvPr/>
        </p:nvGrpSpPr>
        <p:grpSpPr>
          <a:xfrm>
            <a:off x="7267668" y="2043856"/>
            <a:ext cx="2796386" cy="484632"/>
            <a:chOff x="7267668" y="2043856"/>
            <a:chExt cx="2796386" cy="4846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7158DF-E10B-0B59-1B4A-8721F0ED055F}"/>
                </a:ext>
              </a:extLst>
            </p:cNvPr>
            <p:cNvSpPr/>
            <p:nvPr/>
          </p:nvSpPr>
          <p:spPr>
            <a:xfrm>
              <a:off x="8674059" y="2124262"/>
              <a:ext cx="1389995" cy="3238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</a:t>
              </a:r>
              <a:endParaRPr lang="en-PH" b="1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AF84B92-7BC3-C1F9-599C-362269233AFC}"/>
                </a:ext>
              </a:extLst>
            </p:cNvPr>
            <p:cNvSpPr/>
            <p:nvPr/>
          </p:nvSpPr>
          <p:spPr>
            <a:xfrm rot="10800000">
              <a:off x="7267668" y="2043856"/>
              <a:ext cx="124145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48EC50-ACFF-93FF-535E-548B227BB6D6}"/>
              </a:ext>
            </a:extLst>
          </p:cNvPr>
          <p:cNvCxnSpPr>
            <a:cxnSpLocks/>
          </p:cNvCxnSpPr>
          <p:nvPr/>
        </p:nvCxnSpPr>
        <p:spPr>
          <a:xfrm>
            <a:off x="5614551" y="2493111"/>
            <a:ext cx="0" cy="54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42978-93DA-F33C-0D87-8F3E4FC5FA3E}"/>
              </a:ext>
            </a:extLst>
          </p:cNvPr>
          <p:cNvCxnSpPr>
            <a:cxnSpLocks/>
          </p:cNvCxnSpPr>
          <p:nvPr/>
        </p:nvCxnSpPr>
        <p:spPr>
          <a:xfrm>
            <a:off x="6069903" y="2541446"/>
            <a:ext cx="0" cy="49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D943B-F2BC-CA54-FCD0-C1FB28E3B3EA}"/>
              </a:ext>
            </a:extLst>
          </p:cNvPr>
          <p:cNvCxnSpPr>
            <a:cxnSpLocks/>
          </p:cNvCxnSpPr>
          <p:nvPr/>
        </p:nvCxnSpPr>
        <p:spPr>
          <a:xfrm>
            <a:off x="6523184" y="2528488"/>
            <a:ext cx="0" cy="5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2712-4EFC-D816-D35A-5EEEA3A5FE7D}"/>
              </a:ext>
            </a:extLst>
          </p:cNvPr>
          <p:cNvCxnSpPr>
            <a:cxnSpLocks/>
          </p:cNvCxnSpPr>
          <p:nvPr/>
        </p:nvCxnSpPr>
        <p:spPr>
          <a:xfrm flipH="1">
            <a:off x="5514581" y="4761019"/>
            <a:ext cx="5578" cy="50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9AA1B-527D-516C-E57C-0D0CF13B231B}"/>
              </a:ext>
            </a:extLst>
          </p:cNvPr>
          <p:cNvCxnSpPr>
            <a:cxnSpLocks/>
          </p:cNvCxnSpPr>
          <p:nvPr/>
        </p:nvCxnSpPr>
        <p:spPr>
          <a:xfrm>
            <a:off x="6096000" y="4752954"/>
            <a:ext cx="0" cy="50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E2144-E0FD-D8EB-E348-125609B07F3C}"/>
              </a:ext>
            </a:extLst>
          </p:cNvPr>
          <p:cNvCxnSpPr>
            <a:cxnSpLocks/>
          </p:cNvCxnSpPr>
          <p:nvPr/>
        </p:nvCxnSpPr>
        <p:spPr>
          <a:xfrm>
            <a:off x="6671249" y="4768293"/>
            <a:ext cx="6137" cy="49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01D53B-1B11-5D0D-B858-777F07368358}"/>
              </a:ext>
            </a:extLst>
          </p:cNvPr>
          <p:cNvGrpSpPr/>
          <p:nvPr/>
        </p:nvGrpSpPr>
        <p:grpSpPr>
          <a:xfrm>
            <a:off x="7985719" y="3253629"/>
            <a:ext cx="2621615" cy="1259202"/>
            <a:chOff x="7888395" y="3253629"/>
            <a:chExt cx="2621615" cy="12592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5BDCC3-EA5E-9095-6A81-E2F0A2919CF4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2407954-18A1-5780-2801-E865CD2E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AB90AA-0BF8-FE25-0436-31F454E1B25B}"/>
              </a:ext>
            </a:extLst>
          </p:cNvPr>
          <p:cNvSpPr txBox="1"/>
          <p:nvPr/>
        </p:nvSpPr>
        <p:spPr>
          <a:xfrm>
            <a:off x="7307271" y="36737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B27BC79-EA0E-452E-E593-C856F3051BE8}"/>
              </a:ext>
            </a:extLst>
          </p:cNvPr>
          <p:cNvGrpSpPr/>
          <p:nvPr/>
        </p:nvGrpSpPr>
        <p:grpSpPr>
          <a:xfrm>
            <a:off x="5292279" y="3128388"/>
            <a:ext cx="1607442" cy="1597157"/>
            <a:chOff x="293893" y="4102100"/>
            <a:chExt cx="1607442" cy="17709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0E4FB5-A6C0-FE36-0CA7-60D0B14D04FF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BCC15-065D-E006-14CD-C8679D073006}"/>
                </a:ext>
              </a:extLst>
            </p:cNvPr>
            <p:cNvSpPr/>
            <p:nvPr/>
          </p:nvSpPr>
          <p:spPr>
            <a:xfrm>
              <a:off x="293893" y="4102100"/>
              <a:ext cx="1607442" cy="17709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Neural Network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68A032-BA25-B548-95BC-7668B36E7544}"/>
                </a:ext>
              </a:extLst>
            </p:cNvPr>
            <p:cNvSpPr/>
            <p:nvPr/>
          </p:nvSpPr>
          <p:spPr>
            <a:xfrm>
              <a:off x="553576" y="4547102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B03782-40D8-FFC5-0ADB-CD4E610322C9}"/>
                </a:ext>
              </a:extLst>
            </p:cNvPr>
            <p:cNvSpPr/>
            <p:nvPr/>
          </p:nvSpPr>
          <p:spPr>
            <a:xfrm>
              <a:off x="923304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A748AB-73E9-2CEC-2496-A7AC73F45F44}"/>
                </a:ext>
              </a:extLst>
            </p:cNvPr>
            <p:cNvSpPr/>
            <p:nvPr/>
          </p:nvSpPr>
          <p:spPr>
            <a:xfrm>
              <a:off x="1293032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23551D-9319-72BB-44CC-B16AB7D5DE2D}"/>
                </a:ext>
              </a:extLst>
            </p:cNvPr>
            <p:cNvSpPr/>
            <p:nvPr/>
          </p:nvSpPr>
          <p:spPr>
            <a:xfrm>
              <a:off x="553576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1AECC7-E3BE-F7E0-0EE0-51D4342081CB}"/>
                </a:ext>
              </a:extLst>
            </p:cNvPr>
            <p:cNvSpPr/>
            <p:nvPr/>
          </p:nvSpPr>
          <p:spPr>
            <a:xfrm>
              <a:off x="923304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8532AC-D820-890F-FFE3-5DB434767E90}"/>
                </a:ext>
              </a:extLst>
            </p:cNvPr>
            <p:cNvSpPr/>
            <p:nvPr/>
          </p:nvSpPr>
          <p:spPr>
            <a:xfrm>
              <a:off x="1293032" y="5276033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4E5F8E-2C8C-CB8C-81DF-C9E578F0793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683374" y="4828744"/>
              <a:ext cx="0" cy="43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D8989A-0C6D-E5E2-177D-1130BF91EB03}"/>
                </a:ext>
              </a:extLst>
            </p:cNvPr>
            <p:cNvCxnSpPr>
              <a:cxnSpLocks/>
              <a:stCxn id="24" idx="5"/>
              <a:endCxn id="30" idx="0"/>
            </p:cNvCxnSpPr>
            <p:nvPr/>
          </p:nvCxnSpPr>
          <p:spPr>
            <a:xfrm>
              <a:off x="775154" y="4787498"/>
              <a:ext cx="277948" cy="473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5ACA3A-5879-A08D-3052-D5C67EB1FAEB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>
              <a:off x="813171" y="4687923"/>
              <a:ext cx="479861" cy="728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1998A0-168D-FD8A-4B4A-A72D32899599}"/>
                </a:ext>
              </a:extLst>
            </p:cNvPr>
            <p:cNvCxnSpPr>
              <a:cxnSpLocks/>
              <a:stCxn id="25" idx="5"/>
              <a:endCxn id="31" idx="1"/>
            </p:cNvCxnSpPr>
            <p:nvPr/>
          </p:nvCxnSpPr>
          <p:spPr>
            <a:xfrm>
              <a:off x="1144882" y="4786827"/>
              <a:ext cx="186167" cy="530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9A629D-A85E-AFBF-D27F-6643E439A93F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>
              <a:off x="1422830" y="4828073"/>
              <a:ext cx="0" cy="447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1A8289-A2E2-9126-DED2-C49B5655DD55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>
            <a:xfrm flipH="1">
              <a:off x="1144882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17AE80-C462-4B95-243D-9D79E9D77E5D}"/>
                </a:ext>
              </a:extLst>
            </p:cNvPr>
            <p:cNvCxnSpPr>
              <a:cxnSpLocks/>
              <a:stCxn id="25" idx="3"/>
              <a:endCxn id="28" idx="7"/>
            </p:cNvCxnSpPr>
            <p:nvPr/>
          </p:nvCxnSpPr>
          <p:spPr>
            <a:xfrm flipH="1">
              <a:off x="775154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C8F848-55B7-8258-3A18-BD7FCED80A53}"/>
                </a:ext>
              </a:extLst>
            </p:cNvPr>
            <p:cNvCxnSpPr>
              <a:cxnSpLocks/>
              <a:stCxn id="27" idx="2"/>
              <a:endCxn id="28" idx="6"/>
            </p:cNvCxnSpPr>
            <p:nvPr/>
          </p:nvCxnSpPr>
          <p:spPr>
            <a:xfrm flipH="1">
              <a:off x="813171" y="4687252"/>
              <a:ext cx="479861" cy="71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AEE966-F0F0-BB57-7F3E-180F691D2F3C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3435262" y="1432214"/>
            <a:ext cx="53214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BB6C77-DB7C-D209-D1B6-4FB333FEC829}"/>
              </a:ext>
            </a:extLst>
          </p:cNvPr>
          <p:cNvSpPr/>
          <p:nvPr/>
        </p:nvSpPr>
        <p:spPr>
          <a:xfrm>
            <a:off x="6401843" y="250257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85790-F255-5D1D-94A1-742CE046E473}"/>
              </a:ext>
            </a:extLst>
          </p:cNvPr>
          <p:cNvSpPr/>
          <p:nvPr/>
        </p:nvSpPr>
        <p:spPr>
          <a:xfrm>
            <a:off x="6892446" y="250181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68A7A3-EDD8-BEA8-7B90-C49BE61159C2}"/>
              </a:ext>
            </a:extLst>
          </p:cNvPr>
          <p:cNvSpPr/>
          <p:nvPr/>
        </p:nvSpPr>
        <p:spPr>
          <a:xfrm>
            <a:off x="7383049" y="250181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608031-E781-66D8-7603-8BE0FAD4A21D}"/>
              </a:ext>
            </a:extLst>
          </p:cNvPr>
          <p:cNvSpPr/>
          <p:nvPr/>
        </p:nvSpPr>
        <p:spPr>
          <a:xfrm>
            <a:off x="6401842" y="3312055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64E9CC-8351-22C9-6763-1F5A381515A3}"/>
              </a:ext>
            </a:extLst>
          </p:cNvPr>
          <p:cNvSpPr/>
          <p:nvPr/>
        </p:nvSpPr>
        <p:spPr>
          <a:xfrm>
            <a:off x="6892446" y="3312055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47B3AF-4C38-FCED-2110-C83F78DB9DD9}"/>
              </a:ext>
            </a:extLst>
          </p:cNvPr>
          <p:cNvSpPr/>
          <p:nvPr/>
        </p:nvSpPr>
        <p:spPr>
          <a:xfrm>
            <a:off x="7383049" y="332926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6A55DF-7F56-3A56-80CC-0743169C4B30}"/>
              </a:ext>
            </a:extLst>
          </p:cNvPr>
          <p:cNvCxnSpPr>
            <a:stCxn id="6" idx="4"/>
            <a:endCxn id="15" idx="0"/>
          </p:cNvCxnSpPr>
          <p:nvPr/>
        </p:nvCxnSpPr>
        <p:spPr>
          <a:xfrm flipH="1">
            <a:off x="6574075" y="2821985"/>
            <a:ext cx="1" cy="490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0B560-1539-8C7A-CE4B-7A3F2CD9B584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>
            <a:off x="6695862" y="2775208"/>
            <a:ext cx="368817" cy="536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2B8033-E4D3-BD5F-100F-D1C480622E30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6746308" y="2662278"/>
            <a:ext cx="636741" cy="826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6596D3-8F13-EF2E-08DB-58639DF3DA11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6574075" y="2774448"/>
            <a:ext cx="368817" cy="537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CEF878-7957-6281-6B62-A8C7F9CC312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7064679" y="2821225"/>
            <a:ext cx="0" cy="490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4ED7C9-D8DC-C50C-D0CC-42E5396B7A11}"/>
              </a:ext>
            </a:extLst>
          </p:cNvPr>
          <p:cNvCxnSpPr>
            <a:cxnSpLocks/>
            <a:stCxn id="13" idx="5"/>
            <a:endCxn id="17" idx="1"/>
          </p:cNvCxnSpPr>
          <p:nvPr/>
        </p:nvCxnSpPr>
        <p:spPr>
          <a:xfrm>
            <a:off x="7186465" y="2774448"/>
            <a:ext cx="247030" cy="601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892372-F579-E9E8-6143-8D0AF574CCB0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7555282" y="2821225"/>
            <a:ext cx="0" cy="508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FE382-3673-42DB-912F-1817D3236A2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7186465" y="2774448"/>
            <a:ext cx="247030" cy="584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EADEEA-CA46-3222-AEBB-4DC2036F7CC4}"/>
              </a:ext>
            </a:extLst>
          </p:cNvPr>
          <p:cNvCxnSpPr>
            <a:cxnSpLocks/>
            <a:stCxn id="14" idx="2"/>
            <a:endCxn id="15" idx="7"/>
          </p:cNvCxnSpPr>
          <p:nvPr/>
        </p:nvCxnSpPr>
        <p:spPr>
          <a:xfrm flipH="1">
            <a:off x="6695861" y="2661518"/>
            <a:ext cx="687188" cy="697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48EC50-ACFF-93FF-535E-548B227BB6D6}"/>
              </a:ext>
            </a:extLst>
          </p:cNvPr>
          <p:cNvCxnSpPr>
            <a:cxnSpLocks/>
          </p:cNvCxnSpPr>
          <p:nvPr/>
        </p:nvCxnSpPr>
        <p:spPr>
          <a:xfrm>
            <a:off x="6574074" y="1903956"/>
            <a:ext cx="0" cy="54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42978-93DA-F33C-0D87-8F3E4FC5FA3E}"/>
              </a:ext>
            </a:extLst>
          </p:cNvPr>
          <p:cNvCxnSpPr>
            <a:cxnSpLocks/>
          </p:cNvCxnSpPr>
          <p:nvPr/>
        </p:nvCxnSpPr>
        <p:spPr>
          <a:xfrm>
            <a:off x="7064678" y="1952291"/>
            <a:ext cx="0" cy="49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D943B-F2BC-CA54-FCD0-C1FB28E3B3EA}"/>
              </a:ext>
            </a:extLst>
          </p:cNvPr>
          <p:cNvCxnSpPr>
            <a:cxnSpLocks/>
          </p:cNvCxnSpPr>
          <p:nvPr/>
        </p:nvCxnSpPr>
        <p:spPr>
          <a:xfrm>
            <a:off x="7551362" y="1903956"/>
            <a:ext cx="0" cy="5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2712-4EFC-D816-D35A-5EEEA3A5FE7D}"/>
              </a:ext>
            </a:extLst>
          </p:cNvPr>
          <p:cNvCxnSpPr>
            <a:cxnSpLocks/>
          </p:cNvCxnSpPr>
          <p:nvPr/>
        </p:nvCxnSpPr>
        <p:spPr>
          <a:xfrm flipH="1">
            <a:off x="6576292" y="3761237"/>
            <a:ext cx="5578" cy="50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9AA1B-527D-516C-E57C-0D0CF13B231B}"/>
              </a:ext>
            </a:extLst>
          </p:cNvPr>
          <p:cNvCxnSpPr>
            <a:cxnSpLocks/>
          </p:cNvCxnSpPr>
          <p:nvPr/>
        </p:nvCxnSpPr>
        <p:spPr>
          <a:xfrm>
            <a:off x="7066896" y="3772544"/>
            <a:ext cx="0" cy="50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E2144-E0FD-D8EB-E348-125609B07F3C}"/>
              </a:ext>
            </a:extLst>
          </p:cNvPr>
          <p:cNvCxnSpPr>
            <a:cxnSpLocks/>
          </p:cNvCxnSpPr>
          <p:nvPr/>
        </p:nvCxnSpPr>
        <p:spPr>
          <a:xfrm>
            <a:off x="7551362" y="3792989"/>
            <a:ext cx="6137" cy="49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A7A0F1B-EEAB-92F0-1D6E-59D75A388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07941"/>
              </p:ext>
            </p:extLst>
          </p:nvPr>
        </p:nvGraphicFramePr>
        <p:xfrm>
          <a:off x="3353343" y="5172133"/>
          <a:ext cx="6305766" cy="65352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5096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194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Input: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0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8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15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22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38</a:t>
                      </a:r>
                      <a:endParaRPr lang="en-PH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363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Output: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32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46.4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59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71.6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100.4</a:t>
                      </a:r>
                      <a:endParaRPr lang="en-PH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E681F5-F52C-5A8B-D12F-B86152FD592A}"/>
              </a:ext>
            </a:extLst>
          </p:cNvPr>
          <p:cNvSpPr/>
          <p:nvPr/>
        </p:nvSpPr>
        <p:spPr>
          <a:xfrm>
            <a:off x="8489337" y="2564270"/>
            <a:ext cx="2621615" cy="1259202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r>
              <a:rPr lang="en-US" sz="1500" b="1" dirty="0"/>
              <a:t>Machine Learning Algorithm</a:t>
            </a:r>
          </a:p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59DF5-FE8C-EE50-087E-D3E97CD3E96A}"/>
              </a:ext>
            </a:extLst>
          </p:cNvPr>
          <p:cNvSpPr txBox="1"/>
          <p:nvPr/>
        </p:nvSpPr>
        <p:spPr>
          <a:xfrm>
            <a:off x="7849301" y="29424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33B335A-1BA0-ABA3-75E3-000786F28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31" y="3158282"/>
            <a:ext cx="781026" cy="6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0" dirty="0">
                <a:solidFill>
                  <a:srgbClr val="252C33"/>
                </a:solidFill>
                <a:effectLst/>
                <a:latin typeface="Calibri Light (Headings)"/>
              </a:rPr>
              <a:t>Outline</a:t>
            </a: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Machine Learning</a:t>
            </a: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C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G</a:t>
            </a: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2413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order to understand what is machine learning is, </a:t>
            </a:r>
            <a:r>
              <a:rPr lang="en-US" sz="3000" b="1" dirty="0">
                <a:solidFill>
                  <a:srgbClr val="00B050"/>
                </a:solidFill>
              </a:rPr>
              <a:t>we need to learn how to think like one!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/>
        </p:nvGraphicFramePr>
        <p:xfrm>
          <a:off x="1712297" y="2570072"/>
          <a:ext cx="8767405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5348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value for we have an input value of  </a:t>
            </a:r>
            <a:r>
              <a:rPr lang="en-US" sz="2400" b="1" dirty="0"/>
              <a:t>5</a:t>
            </a:r>
            <a:r>
              <a:rPr lang="en-US" sz="2400" dirty="0"/>
              <a:t>?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77701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???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Formula:</a:t>
            </a:r>
          </a:p>
          <a:p>
            <a:br>
              <a:rPr lang="en-US" sz="2400" b="1" dirty="0"/>
            </a:br>
            <a:r>
              <a:rPr lang="en-US" sz="2400" b="1" dirty="0"/>
              <a:t>Output = Input * 2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7680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10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51457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96070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50115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???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value if we have an input value of  38?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42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40141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Celsius: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Fahrenheit: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100.4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Formula: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F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FFC000"/>
                </a:solidFill>
              </a:rPr>
              <a:t>C</a:t>
            </a:r>
            <a:r>
              <a:rPr lang="en-US" sz="2400" b="1" dirty="0"/>
              <a:t> * 1.8 + 32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F = Fahrenheit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 = Celsius</a:t>
            </a:r>
            <a:endParaRPr lang="en-PH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1183</TotalTime>
  <Words>1135</Words>
  <Application>Microsoft Office PowerPoint</Application>
  <PresentationFormat>Widescreen</PresentationFormat>
  <Paragraphs>346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Calibri Light (Headings)</vt:lpstr>
      <vt:lpstr>Charter</vt:lpstr>
      <vt:lpstr>Consolas</vt:lpstr>
      <vt:lpstr>Wingdings</vt:lpstr>
      <vt:lpstr>Office Theme</vt:lpstr>
      <vt:lpstr>Introduction to Machine Learning</vt:lpstr>
      <vt:lpstr>PowerPoint Presentation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PowerPoint Presentation</vt:lpstr>
      <vt:lpstr>Traditional Programming Paradigm</vt:lpstr>
      <vt:lpstr>Machine Learning Paradigm</vt:lpstr>
      <vt:lpstr>Traditional Programming vs Machine Learning </vt:lpstr>
      <vt:lpstr>Traditional Programming</vt:lpstr>
      <vt:lpstr>Traditional Programming vs Machine Learning </vt:lpstr>
      <vt:lpstr>Machine Learning </vt:lpstr>
      <vt:lpstr>Traditional Programming vs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115</cp:revision>
  <dcterms:created xsi:type="dcterms:W3CDTF">2022-05-11T03:47:05Z</dcterms:created>
  <dcterms:modified xsi:type="dcterms:W3CDTF">2023-08-23T03:23:14Z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