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292" r:id="rId7"/>
    <p:sldId id="271" r:id="rId8"/>
    <p:sldId id="293" r:id="rId9"/>
    <p:sldId id="272" r:id="rId10"/>
    <p:sldId id="258" r:id="rId11"/>
    <p:sldId id="279" r:id="rId12"/>
    <p:sldId id="268" r:id="rId13"/>
    <p:sldId id="278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95" autoAdjust="0"/>
  </p:normalViewPr>
  <p:slideViewPr>
    <p:cSldViewPr snapToGrid="0">
      <p:cViewPr varScale="1">
        <p:scale>
          <a:sx n="106" d="100"/>
          <a:sy n="10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46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6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50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3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7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/>
              <a:t>Artificial </a:t>
            </a:r>
            <a:r>
              <a:rPr lang="en-PH" sz="5000" b="1" dirty="0"/>
              <a:t>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BDFF55-FE8B-93DB-64D8-46124C0A5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6401"/>
              </p:ext>
            </p:extLst>
          </p:nvPr>
        </p:nvGraphicFramePr>
        <p:xfrm>
          <a:off x="836634" y="2935576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182EC-A8C0-70F3-1196-A1377B440FDA}"/>
              </a:ext>
            </a:extLst>
          </p:cNvPr>
          <p:cNvCxnSpPr>
            <a:cxnSpLocks/>
          </p:cNvCxnSpPr>
          <p:nvPr/>
        </p:nvCxnSpPr>
        <p:spPr>
          <a:xfrm>
            <a:off x="3317832" y="3319611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9B828-0816-3173-4314-3F51168C731B}"/>
              </a:ext>
            </a:extLst>
          </p:cNvPr>
          <p:cNvCxnSpPr>
            <a:cxnSpLocks/>
          </p:cNvCxnSpPr>
          <p:nvPr/>
        </p:nvCxnSpPr>
        <p:spPr>
          <a:xfrm>
            <a:off x="7397663" y="3314601"/>
            <a:ext cx="1598633" cy="16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BF7076-2D1E-106A-028E-DEC784A1DCFB}"/>
              </a:ext>
            </a:extLst>
          </p:cNvPr>
          <p:cNvCxnSpPr>
            <a:cxnSpLocks/>
          </p:cNvCxnSpPr>
          <p:nvPr/>
        </p:nvCxnSpPr>
        <p:spPr>
          <a:xfrm flipH="1">
            <a:off x="3317832" y="3120013"/>
            <a:ext cx="159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DA8E50-DAB9-98B5-8D95-FB4D40F7E1D9}"/>
              </a:ext>
            </a:extLst>
          </p:cNvPr>
          <p:cNvCxnSpPr>
            <a:cxnSpLocks/>
          </p:cNvCxnSpPr>
          <p:nvPr/>
        </p:nvCxnSpPr>
        <p:spPr>
          <a:xfrm flipH="1">
            <a:off x="7397663" y="3117304"/>
            <a:ext cx="159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781C46E-DD8A-F732-07E7-AF550FA2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71933"/>
              </p:ext>
            </p:extLst>
          </p:nvPr>
        </p:nvGraphicFramePr>
        <p:xfrm>
          <a:off x="8996296" y="2946759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48B6268-136D-92A1-8FC3-B0732C7D9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17094"/>
              </p:ext>
            </p:extLst>
          </p:nvPr>
        </p:nvGraphicFramePr>
        <p:xfrm>
          <a:off x="4916465" y="2941380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4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1A47-AA9B-0432-B9FF-B81AAF535474}"/>
              </a:ext>
            </a:extLst>
          </p:cNvPr>
          <p:cNvSpPr txBox="1"/>
          <p:nvPr/>
        </p:nvSpPr>
        <p:spPr>
          <a:xfrm>
            <a:off x="995819" y="1680999"/>
            <a:ext cx="1089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A circular linked list is a variation of a linked list in which </a:t>
            </a:r>
            <a:r>
              <a:rPr lang="en-US" sz="3000" b="1" i="0" dirty="0">
                <a:effectLst/>
                <a:latin typeface="+mj-lt"/>
              </a:rPr>
              <a:t>the last element is linked to the first element</a:t>
            </a:r>
            <a:r>
              <a:rPr lang="en-US" sz="3000" b="0" i="0" dirty="0">
                <a:effectLst/>
                <a:latin typeface="+mj-lt"/>
              </a:rPr>
              <a:t>. This forms a circular loop.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30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F91CB-28C4-B1D5-4F42-D444BEBA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06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BC63C4-467A-9358-8438-C0FBF0F8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2935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38007-01E7-0F9B-423C-A67EF82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3506"/>
              </p:ext>
            </p:extLst>
          </p:nvPr>
        </p:nvGraphicFramePr>
        <p:xfrm>
          <a:off x="8935232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C3412F-C9BF-798B-3804-6FC61F96D745}"/>
              </a:ext>
            </a:extLst>
          </p:cNvPr>
          <p:cNvCxnSpPr>
            <a:cxnSpLocks/>
          </p:cNvCxnSpPr>
          <p:nvPr/>
        </p:nvCxnSpPr>
        <p:spPr>
          <a:xfrm>
            <a:off x="3256768" y="29818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E9BB52-DD64-FFD3-A83D-DBDFD228D0A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H="1" flipV="1">
            <a:off x="775570" y="3248580"/>
            <a:ext cx="10640860" cy="11183"/>
          </a:xfrm>
          <a:prstGeom prst="bentConnector5">
            <a:avLst>
              <a:gd name="adj1" fmla="val -2148"/>
              <a:gd name="adj2" fmla="val 6955388"/>
              <a:gd name="adj3" fmla="val 10214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FB4AC3-F2D4-BA9F-98AE-3B1852398FEF}"/>
              </a:ext>
            </a:extLst>
          </p:cNvPr>
          <p:cNvCxnSpPr>
            <a:cxnSpLocks/>
          </p:cNvCxnSpPr>
          <p:nvPr/>
        </p:nvCxnSpPr>
        <p:spPr>
          <a:xfrm>
            <a:off x="7336599" y="2993063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 node is basic unit of a data structure that consists of two parts, 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Data</a:t>
            </a:r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 and 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Next Pointer.</a:t>
            </a: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63817"/>
              </p:ext>
            </p:extLst>
          </p:nvPr>
        </p:nvGraphicFramePr>
        <p:xfrm>
          <a:off x="3136726" y="1721526"/>
          <a:ext cx="5918548" cy="21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7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295927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10885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DATA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NEXT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1088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Node</a:t>
                      </a:r>
                      <a:endParaRPr lang="en-PH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3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B218D2-2732-2599-89B8-3549B8581220}"/>
              </a:ext>
            </a:extLst>
          </p:cNvPr>
          <p:cNvSpPr txBox="1"/>
          <p:nvPr/>
        </p:nvSpPr>
        <p:spPr>
          <a:xfrm>
            <a:off x="3136726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Data: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It holds the actual value or data associated with the node.</a:t>
            </a:r>
          </a:p>
          <a:p>
            <a:pPr algn="l"/>
            <a:br>
              <a:rPr lang="en-US" sz="2400" dirty="0">
                <a:latin typeface="Calibri Light (Headings)"/>
              </a:rPr>
            </a:b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EFF9-0677-ECB3-08F5-5E840B27D33F}"/>
              </a:ext>
            </a:extLst>
          </p:cNvPr>
          <p:cNvSpPr txBox="1"/>
          <p:nvPr/>
        </p:nvSpPr>
        <p:spPr>
          <a:xfrm>
            <a:off x="6096000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Next Pointer: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 It stores the memory address (reference) of the next node in the sequence.</a:t>
            </a: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47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Is a linear data structure that includes </a:t>
            </a:r>
            <a:r>
              <a:rPr lang="en-US" sz="3000" b="1" dirty="0"/>
              <a:t>a series of connected nodes</a:t>
            </a:r>
            <a:r>
              <a:rPr lang="en-US" sz="3000" dirty="0"/>
              <a:t>. Here, each node stores the data and the address of the next node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75521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1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080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C58A9-EEE1-BCE1-6DF0-7BAF56AA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99133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2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1430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A1D23-F23A-A009-C205-43A707A0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96359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Node 3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572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3941E-F2E5-C49A-777B-9D280067C86F}"/>
              </a:ext>
            </a:extLst>
          </p:cNvPr>
          <p:cNvCxnSpPr>
            <a:cxnSpLocks/>
          </p:cNvCxnSpPr>
          <p:nvPr/>
        </p:nvCxnSpPr>
        <p:spPr>
          <a:xfrm>
            <a:off x="3256768" y="29945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DBB1F-CEB4-5971-5F90-790E605B1462}"/>
              </a:ext>
            </a:extLst>
          </p:cNvPr>
          <p:cNvCxnSpPr>
            <a:cxnSpLocks/>
          </p:cNvCxnSpPr>
          <p:nvPr/>
        </p:nvCxnSpPr>
        <p:spPr>
          <a:xfrm flipV="1">
            <a:off x="7336599" y="2972910"/>
            <a:ext cx="1432664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Singly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Doubly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Circular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559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ED58-7021-7CAD-2BE7-9006D0733B3A}"/>
              </a:ext>
            </a:extLst>
          </p:cNvPr>
          <p:cNvSpPr txBox="1"/>
          <p:nvPr/>
        </p:nvSpPr>
        <p:spPr>
          <a:xfrm>
            <a:off x="933189" y="2050516"/>
            <a:ext cx="1054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It is the most common. </a:t>
            </a:r>
            <a:r>
              <a:rPr lang="en-US" sz="3000" b="1" i="0" dirty="0">
                <a:effectLst/>
                <a:latin typeface="+mj-lt"/>
              </a:rPr>
              <a:t>Each node has data and a pointer to the next node.</a:t>
            </a:r>
            <a:endParaRPr lang="en-PH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6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4E04-C970-DC69-1A32-F6ABFA202CA8}"/>
              </a:ext>
            </a:extLst>
          </p:cNvPr>
          <p:cNvSpPr txBox="1"/>
          <p:nvPr/>
        </p:nvSpPr>
        <p:spPr>
          <a:xfrm>
            <a:off x="584548" y="4297512"/>
            <a:ext cx="11022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Head: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linked list is accessed through the head node, which points to the first node in the list. 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Tail: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last node in the list points to NULL, indicating the end of the list. </a:t>
            </a:r>
            <a:endParaRPr lang="en-PH" sz="2400" dirty="0">
              <a:latin typeface="Calibri Light (Headings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3BC1-223D-14E6-3042-6448CE63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8214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5EA81-4352-DE32-F13A-14AA1CF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94602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E85E5F-0B30-2552-5027-D676A37AF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9556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AD129-96B5-E5EA-858A-4BB09AED0CBD}"/>
              </a:ext>
            </a:extLst>
          </p:cNvPr>
          <p:cNvCxnSpPr>
            <a:cxnSpLocks/>
          </p:cNvCxnSpPr>
          <p:nvPr/>
        </p:nvCxnSpPr>
        <p:spPr>
          <a:xfrm>
            <a:off x="3256768" y="2981880"/>
            <a:ext cx="1598633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7064B-7B4B-040F-1202-084170B7BCE0}"/>
              </a:ext>
            </a:extLst>
          </p:cNvPr>
          <p:cNvCxnSpPr>
            <a:cxnSpLocks/>
          </p:cNvCxnSpPr>
          <p:nvPr/>
        </p:nvCxnSpPr>
        <p:spPr>
          <a:xfrm flipV="1">
            <a:off x="7336599" y="2970697"/>
            <a:ext cx="1432664" cy="1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105D-906A-4103-5A00-F1EB81D8A341}"/>
              </a:ext>
            </a:extLst>
          </p:cNvPr>
          <p:cNvSpPr txBox="1"/>
          <p:nvPr/>
        </p:nvSpPr>
        <p:spPr>
          <a:xfrm>
            <a:off x="977029" y="1787470"/>
            <a:ext cx="1077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A doubly linked list </a:t>
            </a:r>
            <a:r>
              <a:rPr lang="en-US" sz="3000" b="1" dirty="0">
                <a:latin typeface="+mj-lt"/>
              </a:rPr>
              <a:t>stores the</a:t>
            </a:r>
            <a:r>
              <a:rPr lang="en-US" sz="3000" b="1" i="0" dirty="0">
                <a:effectLst/>
                <a:latin typeface="+mj-lt"/>
              </a:rPr>
              <a:t> previous node and the next node</a:t>
            </a:r>
            <a:r>
              <a:rPr lang="en-US" sz="3000" b="0" i="0" dirty="0">
                <a:effectLst/>
                <a:latin typeface="+mj-lt"/>
              </a:rPr>
              <a:t>. Thus, we can go in either direction: forward or backward.</a:t>
            </a:r>
            <a:endParaRPr lang="en-PH" sz="30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B7DF-52CB-062A-EF0F-3F3A7AEB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144"/>
              </p:ext>
            </p:extLst>
          </p:nvPr>
        </p:nvGraphicFramePr>
        <p:xfrm>
          <a:off x="4443434" y="3648377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D8E0B-3D51-F57D-971C-7102E311C5FE}"/>
              </a:ext>
            </a:extLst>
          </p:cNvPr>
          <p:cNvCxnSpPr>
            <a:cxnSpLocks/>
          </p:cNvCxnSpPr>
          <p:nvPr/>
        </p:nvCxnSpPr>
        <p:spPr>
          <a:xfrm>
            <a:off x="3721100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38BB4-49B0-96EF-B066-166205536C2E}"/>
              </a:ext>
            </a:extLst>
          </p:cNvPr>
          <p:cNvCxnSpPr>
            <a:cxnSpLocks/>
          </p:cNvCxnSpPr>
          <p:nvPr/>
        </p:nvCxnSpPr>
        <p:spPr>
          <a:xfrm>
            <a:off x="6924632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076F6-5E93-CFFC-0DA4-773517B38B8E}"/>
              </a:ext>
            </a:extLst>
          </p:cNvPr>
          <p:cNvCxnSpPr>
            <a:cxnSpLocks/>
          </p:cNvCxnSpPr>
          <p:nvPr/>
        </p:nvCxnSpPr>
        <p:spPr>
          <a:xfrm flipH="1">
            <a:off x="3721100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955C8-EEB1-15E9-6714-F93519FBF730}"/>
              </a:ext>
            </a:extLst>
          </p:cNvPr>
          <p:cNvCxnSpPr>
            <a:cxnSpLocks/>
          </p:cNvCxnSpPr>
          <p:nvPr/>
        </p:nvCxnSpPr>
        <p:spPr>
          <a:xfrm flipH="1">
            <a:off x="6924632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</TotalTime>
  <Words>567</Words>
  <Application>Microsoft Macintosh PowerPoint</Application>
  <PresentationFormat>Widescreen</PresentationFormat>
  <Paragraphs>170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Artificial Intelligence and Machine Learning</vt:lpstr>
      <vt:lpstr>What is a Node?</vt:lpstr>
      <vt:lpstr>What is a Node?</vt:lpstr>
      <vt:lpstr>What is a Linked list?</vt:lpstr>
      <vt:lpstr>What is a Linked list?</vt:lpstr>
      <vt:lpstr>Types of Linked list</vt:lpstr>
      <vt:lpstr>Singly Linked list</vt:lpstr>
      <vt:lpstr>Singly Linked list</vt:lpstr>
      <vt:lpstr>Doubly Linked list</vt:lpstr>
      <vt:lpstr>Doubly Linked list</vt:lpstr>
      <vt:lpstr>Circular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52</cp:revision>
  <dcterms:created xsi:type="dcterms:W3CDTF">2022-05-11T03:47:05Z</dcterms:created>
  <dcterms:modified xsi:type="dcterms:W3CDTF">2023-08-22T10:18:53Z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