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91" r:id="rId6"/>
    <p:sldId id="432" r:id="rId7"/>
    <p:sldId id="405" r:id="rId8"/>
    <p:sldId id="436" r:id="rId9"/>
    <p:sldId id="446" r:id="rId10"/>
    <p:sldId id="445" r:id="rId11"/>
    <p:sldId id="434" r:id="rId12"/>
    <p:sldId id="433" r:id="rId13"/>
    <p:sldId id="435" r:id="rId14"/>
    <p:sldId id="427" r:id="rId15"/>
    <p:sldId id="438" r:id="rId16"/>
    <p:sldId id="443" r:id="rId17"/>
    <p:sldId id="440" r:id="rId18"/>
    <p:sldId id="439" r:id="rId19"/>
    <p:sldId id="442" r:id="rId20"/>
    <p:sldId id="437" r:id="rId21"/>
    <p:sldId id="444" r:id="rId22"/>
    <p:sldId id="4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182" autoAdjust="0"/>
  </p:normalViewPr>
  <p:slideViewPr>
    <p:cSldViewPr snapToGrid="0">
      <p:cViewPr varScale="1">
        <p:scale>
          <a:sx n="151" d="100"/>
          <a:sy n="151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8E-3542-902A-98BB8E8A398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1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2</c:v>
                </c:pt>
                <c:pt idx="7">
                  <c:v>2.5</c:v>
                </c:pt>
                <c:pt idx="8">
                  <c:v>2.75</c:v>
                </c:pt>
                <c:pt idx="9">
                  <c:v>3</c:v>
                </c:pt>
                <c:pt idx="10">
                  <c:v>3.25</c:v>
                </c:pt>
                <c:pt idx="11">
                  <c:v>3.5</c:v>
                </c:pt>
                <c:pt idx="12">
                  <c:v>2.1</c:v>
                </c:pt>
                <c:pt idx="13">
                  <c:v>2.1</c:v>
                </c:pt>
                <c:pt idx="14">
                  <c:v>4</c:v>
                </c:pt>
                <c:pt idx="15">
                  <c:v>3.5</c:v>
                </c:pt>
                <c:pt idx="16">
                  <c:v>4.5</c:v>
                </c:pt>
                <c:pt idx="1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  <c:pt idx="12">
                  <c:v>3</c:v>
                </c:pt>
                <c:pt idx="13">
                  <c:v>2</c:v>
                </c:pt>
                <c:pt idx="14">
                  <c:v>3.5</c:v>
                </c:pt>
                <c:pt idx="15">
                  <c:v>3</c:v>
                </c:pt>
                <c:pt idx="16">
                  <c:v>4</c:v>
                </c:pt>
                <c:pt idx="17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8E-3542-902A-98BB8E8A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0.05</c:v>
                </c:pt>
                <c:pt idx="1">
                  <c:v>0.05</c:v>
                </c:pt>
                <c:pt idx="2">
                  <c:v>0.91</c:v>
                </c:pt>
                <c:pt idx="3">
                  <c:v>0.95</c:v>
                </c:pt>
                <c:pt idx="4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0.07457</cdr:x>
      <cdr:y>0</cdr:y>
    </cdr:from>
    <cdr:to>
      <cdr:x>1</cdr:x>
      <cdr:y>0.88945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F70E88C-4E7B-D28B-6A82-08963321619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88295" y="0"/>
          <a:ext cx="4819135" cy="4263081"/>
        </a:xfrm>
        <a:prstGeom xmlns:a="http://schemas.openxmlformats.org/drawingml/2006/main" prst="line">
          <a:avLst/>
        </a:prstGeom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91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98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44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250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862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2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72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099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92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C64AC-C804-D2BA-E643-3C94E1198229}"/>
              </a:ext>
            </a:extLst>
          </p:cNvPr>
          <p:cNvGrpSpPr/>
          <p:nvPr/>
        </p:nvGrpSpPr>
        <p:grpSpPr>
          <a:xfrm>
            <a:off x="3051642" y="779322"/>
            <a:ext cx="6556730" cy="5072857"/>
            <a:chOff x="3579853" y="981486"/>
            <a:chExt cx="4616795" cy="42800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BD37F94D-229E-D934-4A4C-5763EF9D7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145487"/>
                </p:ext>
              </p:extLst>
            </p:nvPr>
          </p:nvGraphicFramePr>
          <p:xfrm>
            <a:off x="3995351" y="981486"/>
            <a:ext cx="4201297" cy="4002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FB2F58-F031-4597-16D1-F0C0B1B7A274}"/>
                </a:ext>
              </a:extLst>
            </p:cNvPr>
            <p:cNvSpPr txBox="1"/>
            <p:nvPr/>
          </p:nvSpPr>
          <p:spPr>
            <a:xfrm>
              <a:off x="5433174" y="4910989"/>
              <a:ext cx="1325651" cy="35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EBC1A-FA3E-769C-145E-53D6BC8FA44F}"/>
                </a:ext>
              </a:extLst>
            </p:cNvPr>
            <p:cNvSpPr txBox="1"/>
            <p:nvPr/>
          </p:nvSpPr>
          <p:spPr>
            <a:xfrm rot="16200000">
              <a:off x="3357580" y="2702182"/>
              <a:ext cx="86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Grade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2415251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Hours of study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016424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24ED2-D0B9-7B37-F4E1-7CDDE4C66F45}"/>
              </a:ext>
            </a:extLst>
          </p:cNvPr>
          <p:cNvCxnSpPr/>
          <p:nvPr/>
        </p:nvCxnSpPr>
        <p:spPr>
          <a:xfrm flipV="1">
            <a:off x="2388198" y="903642"/>
            <a:ext cx="6088828" cy="410801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2415251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Hours of study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6931260"/>
                  </p:ext>
                </p:extLst>
              </p:nvPr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Probability is simply how likely something is to happen.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Whenever we're unsure about the outcome of an event, we can talk about the probabilities of certain outcomes—how likely they are</a:t>
            </a:r>
          </a:p>
        </p:txBody>
      </p:sp>
    </p:spTree>
    <p:extLst>
      <p:ext uri="{BB962C8B-B14F-4D97-AF65-F5344CB8AC3E}">
        <p14:creationId xmlns:p14="http://schemas.microsoft.com/office/powerpoint/2010/main" val="3925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 l="-2833" r="-850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 t="-847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2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604093"/>
              </a:xfrm>
              <a:prstGeom prst="rect">
                <a:avLst/>
              </a:prstGeom>
              <a:blipFill>
                <a:blip r:embed="rId4"/>
                <a:stretch>
                  <a:fillRect t="-4724" b="-26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</a:t>
                </a:r>
                <a:r>
                  <a:rPr lang="en-US" sz="3000" b="1" dirty="0" err="1">
                    <a:latin typeface="Calibri Body"/>
                  </a:rPr>
                  <a:t>coefficie</a:t>
                </a:r>
                <a:r>
                  <a:rPr lang="en-US" sz="3000" b="1" dirty="0">
                    <a:latin typeface="Calibri Body"/>
                  </a:rPr>
                  <a:t> 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9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</a:t>
            </a:r>
            <a:r>
              <a:rPr lang="en-PH" sz="3200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maximise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252927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2529273"/>
                <a:ext cx="9462245" cy="461665"/>
              </a:xfrm>
              <a:prstGeom prst="rect">
                <a:avLst/>
              </a:prstGeom>
              <a:blipFill>
                <a:blip r:embed="rId4"/>
                <a:stretch>
                  <a:fillRect l="-1340" t="-8108" r="-134" b="-3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Logistic Regression is a statistical model often used for </a:t>
            </a:r>
            <a:r>
              <a:rPr lang="en-PH" sz="3000" b="1" dirty="0">
                <a:solidFill>
                  <a:srgbClr val="00B0F0"/>
                </a:solidFill>
              </a:rPr>
              <a:t>classification</a:t>
            </a:r>
            <a:r>
              <a:rPr lang="en-PH" sz="3000" dirty="0"/>
              <a:t> and predictive analytics.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Logistic regression </a:t>
            </a:r>
            <a:r>
              <a:rPr lang="en-PH" sz="3000" b="1" dirty="0">
                <a:solidFill>
                  <a:srgbClr val="00B0F0"/>
                </a:solidFill>
              </a:rPr>
              <a:t>estimates the probability of an event occurring </a:t>
            </a:r>
            <a:r>
              <a:rPr lang="en-PH" sz="3000" dirty="0"/>
              <a:t>based on a given dataset of independent variables.</a:t>
            </a:r>
          </a:p>
          <a:p>
            <a:pPr algn="l"/>
            <a:endParaRPr lang="en-PH" sz="3000" dirty="0"/>
          </a:p>
          <a:p>
            <a:r>
              <a:rPr lang="en-PH" sz="3000" dirty="0"/>
              <a:t>Its output is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b="1" dirty="0"/>
              <a:t> </a:t>
            </a:r>
            <a:r>
              <a:rPr lang="en-PH" sz="3000" dirty="0"/>
              <a:t>or </a:t>
            </a:r>
            <a:r>
              <a:rPr lang="en-PH" sz="3000" b="1" dirty="0">
                <a:solidFill>
                  <a:srgbClr val="00B05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98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50F4F-25F0-99E8-FEB4-A9AE662D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7" y="1125453"/>
            <a:ext cx="40640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8E5-4531-4998-21B7-CCE711309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62" y="1107906"/>
            <a:ext cx="3626709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24D4A-96B6-2E3C-562F-198FA7A63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7" y="3623724"/>
            <a:ext cx="3487090" cy="2321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B9034-CBE8-5633-0794-B65C014B419E}"/>
              </a:ext>
            </a:extLst>
          </p:cNvPr>
          <p:cNvSpPr txBox="1"/>
          <p:nvPr/>
        </p:nvSpPr>
        <p:spPr>
          <a:xfrm>
            <a:off x="555522" y="3605124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user will subscribe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22A-9E6B-F9B8-57B4-FE3D34CD8601}"/>
              </a:ext>
            </a:extLst>
          </p:cNvPr>
          <p:cNvSpPr txBox="1"/>
          <p:nvPr/>
        </p:nvSpPr>
        <p:spPr>
          <a:xfrm>
            <a:off x="8390979" y="3623723"/>
            <a:ext cx="3487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Predicting whether a patient will survive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28269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656216"/>
            <a:ext cx="11273589" cy="5256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Applications of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Maximum Likelihood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7308791-341C-4480-E61E-3A8FB115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1" y="1397622"/>
            <a:ext cx="597907" cy="597907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8A243858-5BCD-CFBF-9575-B418E949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897" y="219257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Linear Regression vs Logistic Regression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3909"/>
              </p:ext>
            </p:extLst>
          </p:nvPr>
        </p:nvGraphicFramePr>
        <p:xfrm>
          <a:off x="2648175" y="1262239"/>
          <a:ext cx="6895650" cy="46192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1312123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continuous variables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predict the value of categorical variables.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3967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4BDE44-E08A-A944-79A7-498D41D8F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29840"/>
              </p:ext>
            </p:extLst>
          </p:nvPr>
        </p:nvGraphicFramePr>
        <p:xfrm>
          <a:off x="6858864" y="1037967"/>
          <a:ext cx="4311644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37F94D-229E-D934-4A4C-5763EF9D7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411469"/>
              </p:ext>
            </p:extLst>
          </p:nvPr>
        </p:nvGraphicFramePr>
        <p:xfrm>
          <a:off x="1131841" y="1037967"/>
          <a:ext cx="4201297" cy="400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F596C-7AAA-3AAB-BC12-5EA1B0D6B3D1}"/>
              </a:ext>
            </a:extLst>
          </p:cNvPr>
          <p:cNvSpPr txBox="1"/>
          <p:nvPr/>
        </p:nvSpPr>
        <p:spPr>
          <a:xfrm>
            <a:off x="2264916" y="5382062"/>
            <a:ext cx="2146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Linear Regression</a:t>
            </a:r>
            <a:endParaRPr lang="en-PH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2025-8C6A-F37A-774D-D4A3330C822B}"/>
              </a:ext>
            </a:extLst>
          </p:cNvPr>
          <p:cNvSpPr txBox="1"/>
          <p:nvPr/>
        </p:nvSpPr>
        <p:spPr>
          <a:xfrm>
            <a:off x="8047113" y="5345304"/>
            <a:ext cx="228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Logistic Regression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32498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3530</TotalTime>
  <Words>538</Words>
  <Application>Microsoft Office PowerPoint</Application>
  <PresentationFormat>Widescreen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</vt:lpstr>
      <vt:lpstr>Outline</vt:lpstr>
      <vt:lpstr>Logistic Regression</vt:lpstr>
      <vt:lpstr>Logistic Function</vt:lpstr>
      <vt:lpstr>PowerPoint Presentation</vt:lpstr>
      <vt:lpstr>Applications</vt:lpstr>
      <vt:lpstr>PowerPoint Presentation</vt:lpstr>
      <vt:lpstr>Linear Regression vs Logistic Regression</vt:lpstr>
      <vt:lpstr>PowerPoint Presentation</vt:lpstr>
      <vt:lpstr>PowerPoint Presentation</vt:lpstr>
      <vt:lpstr>PowerPoint Presentation</vt:lpstr>
      <vt:lpstr>PowerPoint Presentation</vt:lpstr>
      <vt:lpstr>Probability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715</cp:revision>
  <dcterms:created xsi:type="dcterms:W3CDTF">2022-05-11T03:47:05Z</dcterms:created>
  <dcterms:modified xsi:type="dcterms:W3CDTF">2023-10-04T14:33:19Z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