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57" r:id="rId5"/>
    <p:sldId id="291" r:id="rId6"/>
    <p:sldId id="299" r:id="rId7"/>
    <p:sldId id="306" r:id="rId8"/>
    <p:sldId id="300" r:id="rId9"/>
    <p:sldId id="303" r:id="rId10"/>
    <p:sldId id="295" r:id="rId11"/>
    <p:sldId id="304" r:id="rId12"/>
    <p:sldId id="305" r:id="rId13"/>
    <p:sldId id="307" r:id="rId14"/>
    <p:sldId id="308" r:id="rId15"/>
    <p:sldId id="309" r:id="rId16"/>
    <p:sldId id="293" r:id="rId17"/>
    <p:sldId id="294" r:id="rId18"/>
    <p:sldId id="297" r:id="rId19"/>
    <p:sldId id="310" r:id="rId20"/>
    <p:sldId id="311" r:id="rId21"/>
    <p:sldId id="313" r:id="rId22"/>
    <p:sldId id="314" r:id="rId23"/>
    <p:sldId id="315" r:id="rId24"/>
    <p:sldId id="316" r:id="rId25"/>
    <p:sldId id="312" r:id="rId26"/>
    <p:sldId id="317" r:id="rId27"/>
    <p:sldId id="31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4068" autoAdjust="0"/>
  </p:normalViewPr>
  <p:slideViewPr>
    <p:cSldViewPr snapToGrid="0">
      <p:cViewPr varScale="1">
        <p:scale>
          <a:sx n="150" d="100"/>
          <a:sy n="150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23/08/2023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1788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582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45099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99945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59308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87319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00832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1263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02649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4022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5636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061252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21461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36821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322452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4776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3005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7896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1702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0580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02898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93575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3015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23/08/2023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23/08/2023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23/08/2023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23/08/2023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23/08/2023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23/08/2023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23/08/2023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23/08/2023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23/08/2023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23/08/2023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23/08/2023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23/08/2023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gif"/><Relationship Id="rId4" Type="http://schemas.openxmlformats.org/officeDocument/2006/relationships/image" Target="../media/image3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gif"/><Relationship Id="rId4" Type="http://schemas.openxmlformats.org/officeDocument/2006/relationships/image" Target="../media/image3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5000" b="1" dirty="0"/>
              <a:t>Introduction to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Machine Learning?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DE635-4923-6FBA-8354-7899A2C66D72}"/>
              </a:ext>
            </a:extLst>
          </p:cNvPr>
          <p:cNvSpPr txBox="1"/>
          <p:nvPr/>
        </p:nvSpPr>
        <p:spPr>
          <a:xfrm>
            <a:off x="1524000" y="1605408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What you just did to figure out the relation between </a:t>
            </a:r>
            <a:r>
              <a:rPr lang="en-US" sz="3000" b="1" dirty="0">
                <a:solidFill>
                  <a:srgbClr val="00B050"/>
                </a:solidFill>
              </a:rPr>
              <a:t>inputs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rgbClr val="FF0000"/>
                </a:solidFill>
              </a:rPr>
              <a:t>outputs</a:t>
            </a:r>
            <a:r>
              <a:rPr lang="en-US" sz="3000" b="1" dirty="0"/>
              <a:t> </a:t>
            </a:r>
            <a:r>
              <a:rPr lang="en-US" sz="3000" dirty="0"/>
              <a:t>is exactly what machine learning does!</a:t>
            </a:r>
            <a:endParaRPr lang="en-PH" sz="3000" b="1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61AEE5-C5DE-011B-4DD4-D3CF554290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86" y="2987208"/>
            <a:ext cx="3247861" cy="324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2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Machine Learning?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DE635-4923-6FBA-8354-7899A2C66D72}"/>
              </a:ext>
            </a:extLst>
          </p:cNvPr>
          <p:cNvSpPr txBox="1"/>
          <p:nvPr/>
        </p:nvSpPr>
        <p:spPr>
          <a:xfrm>
            <a:off x="1524000" y="1605408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Given a set of </a:t>
            </a:r>
            <a:r>
              <a:rPr lang="en-US" sz="3000" b="1" dirty="0">
                <a:solidFill>
                  <a:srgbClr val="00B050"/>
                </a:solidFill>
              </a:rPr>
              <a:t>inputs</a:t>
            </a:r>
            <a:r>
              <a:rPr lang="en-US" sz="3000" dirty="0"/>
              <a:t> and their corresponding </a:t>
            </a:r>
            <a:r>
              <a:rPr lang="en-US" sz="3000" b="1" dirty="0">
                <a:solidFill>
                  <a:srgbClr val="FF0000"/>
                </a:solidFill>
              </a:rPr>
              <a:t>outputs</a:t>
            </a:r>
            <a:r>
              <a:rPr lang="en-US" sz="3000" dirty="0"/>
              <a:t>, the goal in machine learning is to figure out the </a:t>
            </a:r>
            <a:r>
              <a:rPr lang="en-US" sz="3000" b="1" dirty="0">
                <a:solidFill>
                  <a:srgbClr val="7030A0"/>
                </a:solidFill>
              </a:rPr>
              <a:t>algorithm</a:t>
            </a:r>
            <a:r>
              <a:rPr lang="en-US" sz="3000" dirty="0"/>
              <a:t> to convert the </a:t>
            </a:r>
            <a:r>
              <a:rPr lang="en-US" sz="3000" b="1" dirty="0">
                <a:solidFill>
                  <a:srgbClr val="00B050"/>
                </a:solidFill>
              </a:rPr>
              <a:t>inputs</a:t>
            </a:r>
            <a:r>
              <a:rPr lang="en-US" sz="3000" dirty="0"/>
              <a:t> to the </a:t>
            </a:r>
            <a:r>
              <a:rPr lang="en-US" sz="3000" b="1" dirty="0">
                <a:solidFill>
                  <a:srgbClr val="FF0000"/>
                </a:solidFill>
              </a:rPr>
              <a:t>outputs</a:t>
            </a:r>
            <a:r>
              <a:rPr lang="en-US" sz="3000" dirty="0"/>
              <a:t>!</a:t>
            </a:r>
            <a:endParaRPr lang="en-PH" sz="3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867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613611" y="999091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8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algn="l"/>
            <a:endParaRPr lang="en-US" sz="2900" dirty="0">
              <a:solidFill>
                <a:srgbClr val="252C33"/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What is Machine Learning?</a:t>
            </a: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Light (Headings)"/>
              </a:rPr>
              <a:t>The Machine Learning Paradigm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algn="l"/>
            <a:endParaRPr lang="en-US" sz="2900" dirty="0">
              <a:latin typeface="Calibri Light (Headings)"/>
            </a:endParaRPr>
          </a:p>
          <a:p>
            <a:pPr algn="l"/>
            <a:endParaRPr lang="en-US" sz="2900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189918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/>
          </a:bodyPr>
          <a:lstStyle/>
          <a:p>
            <a:r>
              <a:rPr lang="en-PH" sz="3900" b="1" dirty="0"/>
              <a:t>Traditional Programming Paradigm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4D21E5D-81AE-D2FF-91F5-783B5A1E5DF5}"/>
              </a:ext>
            </a:extLst>
          </p:cNvPr>
          <p:cNvSpPr/>
          <p:nvPr/>
        </p:nvSpPr>
        <p:spPr>
          <a:xfrm>
            <a:off x="3841315" y="2148213"/>
            <a:ext cx="4509370" cy="1872641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Traditional Programming</a:t>
            </a:r>
          </a:p>
          <a:p>
            <a:pPr algn="ctr"/>
            <a:endParaRPr lang="en-US" sz="2400" b="1" dirty="0"/>
          </a:p>
          <a:p>
            <a:pPr algn="ctr"/>
            <a:endParaRPr lang="en-PH" sz="2400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53CE682-90F8-95AE-81E8-364F82863A58}"/>
              </a:ext>
            </a:extLst>
          </p:cNvPr>
          <p:cNvSpPr/>
          <p:nvPr/>
        </p:nvSpPr>
        <p:spPr>
          <a:xfrm>
            <a:off x="1033397" y="2401692"/>
            <a:ext cx="2807918" cy="48463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2A7715C-957D-95E6-8CD8-AF5F49AFC9CA}"/>
              </a:ext>
            </a:extLst>
          </p:cNvPr>
          <p:cNvSpPr/>
          <p:nvPr/>
        </p:nvSpPr>
        <p:spPr>
          <a:xfrm>
            <a:off x="1033397" y="3334296"/>
            <a:ext cx="2807918" cy="484632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C8F69C-0DDA-2C01-F13C-A82342C3E4A0}"/>
              </a:ext>
            </a:extLst>
          </p:cNvPr>
          <p:cNvSpPr/>
          <p:nvPr/>
        </p:nvSpPr>
        <p:spPr>
          <a:xfrm>
            <a:off x="8350685" y="2842217"/>
            <a:ext cx="2807918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0E99C6-D11B-86CD-B81E-B9E2225B6C77}"/>
              </a:ext>
            </a:extLst>
          </p:cNvPr>
          <p:cNvSpPr txBox="1"/>
          <p:nvPr/>
        </p:nvSpPr>
        <p:spPr>
          <a:xfrm>
            <a:off x="2029216" y="2090287"/>
            <a:ext cx="113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Algorithm</a:t>
            </a:r>
            <a:endParaRPr lang="en-PH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03D549-41EF-57C2-EA3E-AA9D39CD58D4}"/>
              </a:ext>
            </a:extLst>
          </p:cNvPr>
          <p:cNvSpPr txBox="1"/>
          <p:nvPr/>
        </p:nvSpPr>
        <p:spPr>
          <a:xfrm>
            <a:off x="2029216" y="308453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  <a:endParaRPr lang="en-PH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1BE619-FB8E-1E5A-076D-FF5F3464DF99}"/>
              </a:ext>
            </a:extLst>
          </p:cNvPr>
          <p:cNvSpPr txBox="1"/>
          <p:nvPr/>
        </p:nvSpPr>
        <p:spPr>
          <a:xfrm>
            <a:off x="9444367" y="2598106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endParaRPr lang="en-PH" b="1" dirty="0"/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2BE21DA2-C323-5F68-CAE5-1CD3CCA65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282" y="2914258"/>
            <a:ext cx="1339435" cy="10294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05329A-9D33-8290-830E-003D28BA1540}"/>
              </a:ext>
            </a:extLst>
          </p:cNvPr>
          <p:cNvSpPr txBox="1"/>
          <p:nvPr/>
        </p:nvSpPr>
        <p:spPr>
          <a:xfrm>
            <a:off x="1033397" y="4556889"/>
            <a:ext cx="10125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The </a:t>
            </a:r>
            <a:r>
              <a:rPr lang="en-US" sz="3000" b="1" dirty="0">
                <a:solidFill>
                  <a:srgbClr val="00B050"/>
                </a:solidFill>
              </a:rPr>
              <a:t>input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rgbClr val="7030A0"/>
                </a:solidFill>
              </a:rPr>
              <a:t>algorithm</a:t>
            </a:r>
            <a:r>
              <a:rPr lang="en-US" sz="3000" dirty="0"/>
              <a:t> is </a:t>
            </a:r>
            <a:r>
              <a:rPr lang="en-US" sz="3000" b="1" dirty="0"/>
              <a:t>known</a:t>
            </a:r>
            <a:r>
              <a:rPr lang="en-US" sz="3000" dirty="0"/>
              <a:t> and you write a function to produce an </a:t>
            </a:r>
            <a:r>
              <a:rPr lang="en-US" sz="3000" b="1" dirty="0">
                <a:solidFill>
                  <a:srgbClr val="FF0000"/>
                </a:solidFill>
              </a:rPr>
              <a:t>output</a:t>
            </a:r>
            <a:endParaRPr lang="en-PH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74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/>
      <p:bldP spid="11" grpId="0"/>
      <p:bldP spid="12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3900" b="1" dirty="0"/>
              <a:t>Machine Learning Paradigm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4D21E5D-81AE-D2FF-91F5-783B5A1E5DF5}"/>
              </a:ext>
            </a:extLst>
          </p:cNvPr>
          <p:cNvSpPr/>
          <p:nvPr/>
        </p:nvSpPr>
        <p:spPr>
          <a:xfrm>
            <a:off x="3841315" y="2148212"/>
            <a:ext cx="4509370" cy="1872641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Machine Learning</a:t>
            </a:r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PH" sz="2400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53CE682-90F8-95AE-81E8-364F82863A58}"/>
              </a:ext>
            </a:extLst>
          </p:cNvPr>
          <p:cNvSpPr/>
          <p:nvPr/>
        </p:nvSpPr>
        <p:spPr>
          <a:xfrm>
            <a:off x="1033397" y="2401692"/>
            <a:ext cx="2807918" cy="484632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2A7715C-957D-95E6-8CD8-AF5F49AFC9CA}"/>
              </a:ext>
            </a:extLst>
          </p:cNvPr>
          <p:cNvSpPr/>
          <p:nvPr/>
        </p:nvSpPr>
        <p:spPr>
          <a:xfrm>
            <a:off x="1033397" y="3334296"/>
            <a:ext cx="2807918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C8F69C-0DDA-2C01-F13C-A82342C3E4A0}"/>
              </a:ext>
            </a:extLst>
          </p:cNvPr>
          <p:cNvSpPr/>
          <p:nvPr/>
        </p:nvSpPr>
        <p:spPr>
          <a:xfrm>
            <a:off x="8350685" y="2842217"/>
            <a:ext cx="2807918" cy="48463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0E99C6-D11B-86CD-B81E-B9E2225B6C77}"/>
              </a:ext>
            </a:extLst>
          </p:cNvPr>
          <p:cNvSpPr txBox="1"/>
          <p:nvPr/>
        </p:nvSpPr>
        <p:spPr>
          <a:xfrm>
            <a:off x="2029216" y="2090287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  <a:endParaRPr lang="en-PH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03D549-41EF-57C2-EA3E-AA9D39CD58D4}"/>
              </a:ext>
            </a:extLst>
          </p:cNvPr>
          <p:cNvSpPr txBox="1"/>
          <p:nvPr/>
        </p:nvSpPr>
        <p:spPr>
          <a:xfrm>
            <a:off x="2029216" y="3084533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endParaRPr lang="en-PH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1BE619-FB8E-1E5A-076D-FF5F3464DF99}"/>
              </a:ext>
            </a:extLst>
          </p:cNvPr>
          <p:cNvSpPr txBox="1"/>
          <p:nvPr/>
        </p:nvSpPr>
        <p:spPr>
          <a:xfrm>
            <a:off x="9444367" y="2598106"/>
            <a:ext cx="113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Algorithm</a:t>
            </a:r>
            <a:endParaRPr lang="en-PH" b="1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CA4005A-BA09-1416-7C89-9EBC558DDD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282" y="2914258"/>
            <a:ext cx="1339435" cy="10294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C6AB0E-B8D9-59CC-144D-D71C924ABC95}"/>
              </a:ext>
            </a:extLst>
          </p:cNvPr>
          <p:cNvSpPr txBox="1"/>
          <p:nvPr/>
        </p:nvSpPr>
        <p:spPr>
          <a:xfrm>
            <a:off x="1033397" y="4556889"/>
            <a:ext cx="10125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You know the </a:t>
            </a:r>
            <a:r>
              <a:rPr lang="en-US" sz="3000" b="1" dirty="0">
                <a:solidFill>
                  <a:srgbClr val="00B050"/>
                </a:solidFill>
              </a:rPr>
              <a:t>input</a:t>
            </a:r>
            <a:r>
              <a:rPr lang="en-US" sz="3000" dirty="0"/>
              <a:t> and the </a:t>
            </a:r>
            <a:r>
              <a:rPr lang="en-US" sz="3000" b="1" dirty="0">
                <a:solidFill>
                  <a:srgbClr val="FF0000"/>
                </a:solidFill>
              </a:rPr>
              <a:t>output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/>
              <a:t>but you do not know the </a:t>
            </a:r>
            <a:r>
              <a:rPr lang="en-US" sz="3000" b="1" dirty="0">
                <a:solidFill>
                  <a:srgbClr val="7030A0"/>
                </a:solidFill>
              </a:rPr>
              <a:t>algorithm</a:t>
            </a:r>
            <a:r>
              <a:rPr lang="en-US" sz="3000" dirty="0"/>
              <a:t> that creates the </a:t>
            </a:r>
            <a:r>
              <a:rPr lang="en-US" sz="3000" b="1" dirty="0">
                <a:solidFill>
                  <a:srgbClr val="FF0000"/>
                </a:solidFill>
              </a:rPr>
              <a:t>output</a:t>
            </a:r>
            <a:r>
              <a:rPr lang="en-US" sz="3000" dirty="0"/>
              <a:t> given the </a:t>
            </a:r>
            <a:r>
              <a:rPr lang="en-US" sz="3000" b="1" dirty="0">
                <a:solidFill>
                  <a:srgbClr val="00B050"/>
                </a:solidFill>
              </a:rPr>
              <a:t>input</a:t>
            </a:r>
            <a:endParaRPr lang="en-PH" sz="3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05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/>
      <p:bldP spid="11" grpId="0"/>
      <p:bldP spid="12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3900" b="1" dirty="0"/>
              <a:t>Traditional Programming vs Machine Learning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7D40F32-7D78-6FCC-4FBA-6ED008E826C4}"/>
              </a:ext>
            </a:extLst>
          </p:cNvPr>
          <p:cNvSpPr/>
          <p:nvPr/>
        </p:nvSpPr>
        <p:spPr>
          <a:xfrm>
            <a:off x="4098099" y="1440492"/>
            <a:ext cx="4509370" cy="1872641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Traditional Programming</a:t>
            </a:r>
          </a:p>
          <a:p>
            <a:pPr algn="ctr"/>
            <a:endParaRPr lang="en-US" sz="2400" b="1" dirty="0"/>
          </a:p>
          <a:p>
            <a:pPr algn="ctr"/>
            <a:endParaRPr lang="en-PH" sz="2400" b="1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37616AF-06DD-6FD9-3B74-AB4C31ABFF67}"/>
              </a:ext>
            </a:extLst>
          </p:cNvPr>
          <p:cNvSpPr/>
          <p:nvPr/>
        </p:nvSpPr>
        <p:spPr>
          <a:xfrm>
            <a:off x="1290181" y="1693971"/>
            <a:ext cx="2807918" cy="48463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6102DCE-24CB-B32E-AF28-77F745880381}"/>
              </a:ext>
            </a:extLst>
          </p:cNvPr>
          <p:cNvSpPr/>
          <p:nvPr/>
        </p:nvSpPr>
        <p:spPr>
          <a:xfrm>
            <a:off x="1290181" y="2626575"/>
            <a:ext cx="2807918" cy="484632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06B7DFA7-9FE0-4530-06D9-647561BD6050}"/>
              </a:ext>
            </a:extLst>
          </p:cNvPr>
          <p:cNvSpPr/>
          <p:nvPr/>
        </p:nvSpPr>
        <p:spPr>
          <a:xfrm>
            <a:off x="8607469" y="2134496"/>
            <a:ext cx="2807918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E752C4-21A8-ECBB-077D-7FD7CC6E1059}"/>
              </a:ext>
            </a:extLst>
          </p:cNvPr>
          <p:cNvSpPr txBox="1"/>
          <p:nvPr/>
        </p:nvSpPr>
        <p:spPr>
          <a:xfrm>
            <a:off x="2286000" y="1382566"/>
            <a:ext cx="113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Algorithm</a:t>
            </a:r>
            <a:endParaRPr lang="en-PH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95548E-1191-1440-A32C-B437D940FE73}"/>
              </a:ext>
            </a:extLst>
          </p:cNvPr>
          <p:cNvSpPr txBox="1"/>
          <p:nvPr/>
        </p:nvSpPr>
        <p:spPr>
          <a:xfrm>
            <a:off x="2286000" y="2376812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  <a:endParaRPr lang="en-PH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A4D279-250C-1D8B-264F-093F9C708EFB}"/>
              </a:ext>
            </a:extLst>
          </p:cNvPr>
          <p:cNvSpPr txBox="1"/>
          <p:nvPr/>
        </p:nvSpPr>
        <p:spPr>
          <a:xfrm>
            <a:off x="9701151" y="1890385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endParaRPr lang="en-PH" b="1" dirty="0"/>
          </a:p>
        </p:txBody>
      </p:sp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72BDA9C0-A2B8-AF02-D7A9-30CCB906F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066" y="2206537"/>
            <a:ext cx="1339435" cy="1029483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00C83E6-8A75-6864-AB88-9BD259906676}"/>
              </a:ext>
            </a:extLst>
          </p:cNvPr>
          <p:cNvSpPr/>
          <p:nvPr/>
        </p:nvSpPr>
        <p:spPr>
          <a:xfrm>
            <a:off x="4098099" y="3840195"/>
            <a:ext cx="4509370" cy="1872641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Machine Learning</a:t>
            </a:r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PH" sz="2400" b="1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D9A27FB7-0387-39EA-5245-59B65383BB5D}"/>
              </a:ext>
            </a:extLst>
          </p:cNvPr>
          <p:cNvSpPr/>
          <p:nvPr/>
        </p:nvSpPr>
        <p:spPr>
          <a:xfrm>
            <a:off x="1290181" y="4093675"/>
            <a:ext cx="2807918" cy="484632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349BB16-E085-9D64-DE9C-6634EE60BFA8}"/>
              </a:ext>
            </a:extLst>
          </p:cNvPr>
          <p:cNvSpPr/>
          <p:nvPr/>
        </p:nvSpPr>
        <p:spPr>
          <a:xfrm>
            <a:off x="1290181" y="5026279"/>
            <a:ext cx="2807918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03FACDA-B871-8B3E-8A66-3EA6A66F1D32}"/>
              </a:ext>
            </a:extLst>
          </p:cNvPr>
          <p:cNvSpPr/>
          <p:nvPr/>
        </p:nvSpPr>
        <p:spPr>
          <a:xfrm>
            <a:off x="8607469" y="4534200"/>
            <a:ext cx="2807918" cy="48463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2FF0E1-98DA-F300-27F2-5BD6A182D4BA}"/>
              </a:ext>
            </a:extLst>
          </p:cNvPr>
          <p:cNvSpPr txBox="1"/>
          <p:nvPr/>
        </p:nvSpPr>
        <p:spPr>
          <a:xfrm>
            <a:off x="2286000" y="378227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  <a:endParaRPr lang="en-PH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954FEB-4948-F5B4-3BE8-3AC381C3D721}"/>
              </a:ext>
            </a:extLst>
          </p:cNvPr>
          <p:cNvSpPr txBox="1"/>
          <p:nvPr/>
        </p:nvSpPr>
        <p:spPr>
          <a:xfrm>
            <a:off x="2286000" y="4776516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endParaRPr lang="en-PH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8F771E-4564-000E-ADE3-0F7924DC9606}"/>
              </a:ext>
            </a:extLst>
          </p:cNvPr>
          <p:cNvSpPr txBox="1"/>
          <p:nvPr/>
        </p:nvSpPr>
        <p:spPr>
          <a:xfrm>
            <a:off x="9701151" y="4290089"/>
            <a:ext cx="113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Algorithm</a:t>
            </a:r>
            <a:endParaRPr lang="en-PH" b="1" dirty="0"/>
          </a:p>
        </p:txBody>
      </p:sp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261D9677-BA35-E692-7B2D-F0DE6FD008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066" y="4606241"/>
            <a:ext cx="1339435" cy="102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8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/>
      <p:bldP spid="28" grpId="0"/>
      <p:bldP spid="29" grpId="0"/>
      <p:bldP spid="32" grpId="0" animBg="1"/>
      <p:bldP spid="33" grpId="0" animBg="1"/>
      <p:bldP spid="34" grpId="0" animBg="1"/>
      <p:bldP spid="35" grpId="0"/>
      <p:bldP spid="36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2550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Traditional Programming Approach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DE635-4923-6FBA-8354-7899A2C66D72}"/>
              </a:ext>
            </a:extLst>
          </p:cNvPr>
          <p:cNvSpPr txBox="1"/>
          <p:nvPr/>
        </p:nvSpPr>
        <p:spPr>
          <a:xfrm>
            <a:off x="2375769" y="2008411"/>
            <a:ext cx="78517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US" sz="3000" b="1" dirty="0">
                <a:latin typeface="Consolas" panose="020B0609020204030204" pitchFamily="49" charset="0"/>
              </a:rPr>
              <a:t> function (Celsius):</a:t>
            </a:r>
          </a:p>
          <a:p>
            <a:endParaRPr lang="en-PH" sz="30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PH" sz="3000" b="1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en-PH" sz="3000" b="1" dirty="0">
                <a:latin typeface="Consolas" panose="020B0609020204030204" pitchFamily="49" charset="0"/>
              </a:rPr>
              <a:t>Fahrenheit = Celsius * 1.8 + 32</a:t>
            </a:r>
          </a:p>
          <a:p>
            <a:endParaRPr lang="en-PH" sz="3000" b="1" dirty="0">
              <a:latin typeface="Consolas" panose="020B0609020204030204" pitchFamily="49" charset="0"/>
            </a:endParaRPr>
          </a:p>
          <a:p>
            <a:r>
              <a:rPr lang="en-PH" sz="3000" b="1" dirty="0">
                <a:latin typeface="Consolas" panose="020B0609020204030204" pitchFamily="49" charset="0"/>
              </a:rPr>
              <a:t>	return Fahrenheit</a:t>
            </a:r>
            <a:endParaRPr lang="en-US" sz="3000" b="1" dirty="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365B80-5111-B7E7-A053-2AE5A7F2A5D0}"/>
              </a:ext>
            </a:extLst>
          </p:cNvPr>
          <p:cNvSpPr/>
          <p:nvPr/>
        </p:nvSpPr>
        <p:spPr>
          <a:xfrm>
            <a:off x="553232" y="2750081"/>
            <a:ext cx="1315233" cy="9144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Algorithm</a:t>
            </a:r>
            <a:endParaRPr lang="en-PH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67158DF-E10B-0B59-1B4A-8721F0ED055F}"/>
              </a:ext>
            </a:extLst>
          </p:cNvPr>
          <p:cNvSpPr/>
          <p:nvPr/>
        </p:nvSpPr>
        <p:spPr>
          <a:xfrm>
            <a:off x="8710695" y="1776839"/>
            <a:ext cx="1315233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Input</a:t>
            </a:r>
            <a:endParaRPr lang="en-PH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A432429-4EBF-348D-7700-1225622CBC2C}"/>
              </a:ext>
            </a:extLst>
          </p:cNvPr>
          <p:cNvSpPr/>
          <p:nvPr/>
        </p:nvSpPr>
        <p:spPr>
          <a:xfrm>
            <a:off x="8509122" y="3690669"/>
            <a:ext cx="1315233" cy="914400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Output</a:t>
            </a:r>
            <a:endParaRPr lang="en-PH" b="1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D967039-180C-89A1-36C1-6D43E3205FFE}"/>
              </a:ext>
            </a:extLst>
          </p:cNvPr>
          <p:cNvSpPr/>
          <p:nvPr/>
        </p:nvSpPr>
        <p:spPr>
          <a:xfrm>
            <a:off x="1972849" y="2984317"/>
            <a:ext cx="1241454" cy="484632"/>
          </a:xfrm>
          <a:prstGeom prst="rightArrow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A51956E-A3D6-7F50-9F01-6AE550E8D47B}"/>
              </a:ext>
            </a:extLst>
          </p:cNvPr>
          <p:cNvSpPr/>
          <p:nvPr/>
        </p:nvSpPr>
        <p:spPr>
          <a:xfrm rot="10800000">
            <a:off x="7111450" y="3903705"/>
            <a:ext cx="1241454" cy="484632"/>
          </a:xfrm>
          <a:prstGeom prst="righ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AF84B92-7BC3-C1F9-599C-362269233AFC}"/>
              </a:ext>
            </a:extLst>
          </p:cNvPr>
          <p:cNvSpPr/>
          <p:nvPr/>
        </p:nvSpPr>
        <p:spPr>
          <a:xfrm rot="10800000">
            <a:off x="7267668" y="2043856"/>
            <a:ext cx="1241454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7301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Machine Learning Approach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DE635-4923-6FBA-8354-7899A2C66D72}"/>
              </a:ext>
            </a:extLst>
          </p:cNvPr>
          <p:cNvSpPr txBox="1"/>
          <p:nvPr/>
        </p:nvSpPr>
        <p:spPr>
          <a:xfrm>
            <a:off x="2375769" y="2008411"/>
            <a:ext cx="785173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US" sz="3000" b="1" dirty="0">
                <a:latin typeface="Consolas" panose="020B0609020204030204" pitchFamily="49" charset="0"/>
              </a:rPr>
              <a:t> function (Celsius):</a:t>
            </a:r>
          </a:p>
          <a:p>
            <a:endParaRPr lang="en-PH" sz="30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PH" sz="3000" b="1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endParaRPr lang="en-PH" sz="3000" b="1" dirty="0">
              <a:latin typeface="Consolas" panose="020B0609020204030204" pitchFamily="49" charset="0"/>
            </a:endParaRPr>
          </a:p>
          <a:p>
            <a:r>
              <a:rPr lang="en-PH" sz="3000" b="1" dirty="0">
                <a:latin typeface="Consolas" panose="020B0609020204030204" pitchFamily="49" charset="0"/>
              </a:rPr>
              <a:t>	 </a:t>
            </a:r>
          </a:p>
          <a:p>
            <a:endParaRPr lang="en-PH" sz="3000" b="1" dirty="0">
              <a:latin typeface="Consolas" panose="020B0609020204030204" pitchFamily="49" charset="0"/>
            </a:endParaRPr>
          </a:p>
          <a:p>
            <a:r>
              <a:rPr lang="en-PH" sz="3000" b="1" dirty="0">
                <a:latin typeface="Consolas" panose="020B0609020204030204" pitchFamily="49" charset="0"/>
              </a:rPr>
              <a:t>	</a:t>
            </a:r>
          </a:p>
          <a:p>
            <a:r>
              <a:rPr lang="en-PH" sz="3000" b="1" dirty="0">
                <a:latin typeface="Consolas" panose="020B0609020204030204" pitchFamily="49" charset="0"/>
              </a:rPr>
              <a:t>	return Fahrenheit</a:t>
            </a:r>
            <a:endParaRPr lang="en-US" sz="3000" b="1" dirty="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365B80-5111-B7E7-A053-2AE5A7F2A5D0}"/>
              </a:ext>
            </a:extLst>
          </p:cNvPr>
          <p:cNvSpPr/>
          <p:nvPr/>
        </p:nvSpPr>
        <p:spPr>
          <a:xfrm>
            <a:off x="2156413" y="3163186"/>
            <a:ext cx="1315233" cy="9144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Algorithm</a:t>
            </a:r>
            <a:endParaRPr lang="en-PH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67158DF-E10B-0B59-1B4A-8721F0ED055F}"/>
              </a:ext>
            </a:extLst>
          </p:cNvPr>
          <p:cNvSpPr/>
          <p:nvPr/>
        </p:nvSpPr>
        <p:spPr>
          <a:xfrm>
            <a:off x="8710695" y="1776839"/>
            <a:ext cx="1315233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Input</a:t>
            </a:r>
            <a:endParaRPr lang="en-PH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A432429-4EBF-348D-7700-1225622CBC2C}"/>
              </a:ext>
            </a:extLst>
          </p:cNvPr>
          <p:cNvSpPr/>
          <p:nvPr/>
        </p:nvSpPr>
        <p:spPr>
          <a:xfrm>
            <a:off x="8710695" y="4592086"/>
            <a:ext cx="1315233" cy="914400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Output</a:t>
            </a:r>
            <a:endParaRPr lang="en-PH" b="1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D967039-180C-89A1-36C1-6D43E3205FFE}"/>
              </a:ext>
            </a:extLst>
          </p:cNvPr>
          <p:cNvSpPr/>
          <p:nvPr/>
        </p:nvSpPr>
        <p:spPr>
          <a:xfrm>
            <a:off x="3576030" y="3397422"/>
            <a:ext cx="1241454" cy="484632"/>
          </a:xfrm>
          <a:prstGeom prst="rightArrow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A51956E-A3D6-7F50-9F01-6AE550E8D47B}"/>
              </a:ext>
            </a:extLst>
          </p:cNvPr>
          <p:cNvSpPr/>
          <p:nvPr/>
        </p:nvSpPr>
        <p:spPr>
          <a:xfrm rot="10800000">
            <a:off x="7313023" y="4805122"/>
            <a:ext cx="1241454" cy="484632"/>
          </a:xfrm>
          <a:prstGeom prst="righ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AF84B92-7BC3-C1F9-599C-362269233AFC}"/>
              </a:ext>
            </a:extLst>
          </p:cNvPr>
          <p:cNvSpPr/>
          <p:nvPr/>
        </p:nvSpPr>
        <p:spPr>
          <a:xfrm rot="10800000">
            <a:off x="7267668" y="2043856"/>
            <a:ext cx="1241454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8" name="Graphic 67" descr="Question Mark with solid fill">
            <a:extLst>
              <a:ext uri="{FF2B5EF4-FFF2-40B4-BE49-F238E27FC236}">
                <a16:creationId xmlns:a16="http://schemas.microsoft.com/office/drawing/2014/main" id="{17BE825A-983A-F8EF-5A90-E040A950C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36840" y="31825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5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500" b="1" dirty="0"/>
              <a:t>Machine Learning Approach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DE635-4923-6FBA-8354-7899A2C66D72}"/>
              </a:ext>
            </a:extLst>
          </p:cNvPr>
          <p:cNvSpPr txBox="1"/>
          <p:nvPr/>
        </p:nvSpPr>
        <p:spPr>
          <a:xfrm>
            <a:off x="2375873" y="2010600"/>
            <a:ext cx="78517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US" sz="3000" b="1" dirty="0">
                <a:latin typeface="Consolas" panose="020B0609020204030204" pitchFamily="49" charset="0"/>
              </a:rPr>
              <a:t> function (Celsius):</a:t>
            </a:r>
          </a:p>
          <a:p>
            <a:endParaRPr lang="en-PH" sz="30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PH" sz="3000" b="1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endParaRPr lang="en-PH" sz="3000" b="1" dirty="0">
              <a:latin typeface="Consolas" panose="020B0609020204030204" pitchFamily="49" charset="0"/>
            </a:endParaRPr>
          </a:p>
          <a:p>
            <a:r>
              <a:rPr lang="en-PH" sz="3000" b="1" dirty="0">
                <a:latin typeface="Consolas" panose="020B0609020204030204" pitchFamily="49" charset="0"/>
              </a:rPr>
              <a:t>	 </a:t>
            </a:r>
          </a:p>
          <a:p>
            <a:r>
              <a:rPr lang="en-PH" sz="3000" b="1" dirty="0">
                <a:latin typeface="Consolas" panose="020B0609020204030204" pitchFamily="49" charset="0"/>
              </a:rPr>
              <a:t>	</a:t>
            </a:r>
          </a:p>
          <a:p>
            <a:r>
              <a:rPr lang="en-PH" sz="3000" b="1" dirty="0">
                <a:latin typeface="Consolas" panose="020B0609020204030204" pitchFamily="49" charset="0"/>
              </a:rPr>
              <a:t>	</a:t>
            </a:r>
          </a:p>
          <a:p>
            <a:endParaRPr lang="en-PH" sz="3000" b="1" dirty="0">
              <a:latin typeface="Consolas" panose="020B0609020204030204" pitchFamily="49" charset="0"/>
            </a:endParaRPr>
          </a:p>
          <a:p>
            <a:r>
              <a:rPr lang="en-PH" sz="3000" b="1" dirty="0">
                <a:latin typeface="Consolas" panose="020B0609020204030204" pitchFamily="49" charset="0"/>
              </a:rPr>
              <a:t>		return Fahrenheit</a:t>
            </a:r>
            <a:endParaRPr lang="en-US" sz="3000" b="1" dirty="0">
              <a:latin typeface="Consolas" panose="020B0609020204030204" pitchFamily="49" charset="0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FDB183F-E025-9537-72DE-AB4C043D352A}"/>
              </a:ext>
            </a:extLst>
          </p:cNvPr>
          <p:cNvGrpSpPr/>
          <p:nvPr/>
        </p:nvGrpSpPr>
        <p:grpSpPr>
          <a:xfrm>
            <a:off x="1163670" y="3344056"/>
            <a:ext cx="2834573" cy="484632"/>
            <a:chOff x="1163670" y="3344056"/>
            <a:chExt cx="2834573" cy="48463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3365B80-5111-B7E7-A053-2AE5A7F2A5D0}"/>
                </a:ext>
              </a:extLst>
            </p:cNvPr>
            <p:cNvSpPr/>
            <p:nvPr/>
          </p:nvSpPr>
          <p:spPr>
            <a:xfrm>
              <a:off x="1163670" y="3344056"/>
              <a:ext cx="1475331" cy="484632"/>
            </a:xfrm>
            <a:prstGeom prst="round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Algorithm</a:t>
              </a:r>
              <a:endParaRPr lang="en-PH" b="1" dirty="0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9D967039-180C-89A1-36C1-6D43E3205FFE}"/>
                </a:ext>
              </a:extLst>
            </p:cNvPr>
            <p:cNvSpPr/>
            <p:nvPr/>
          </p:nvSpPr>
          <p:spPr>
            <a:xfrm>
              <a:off x="2756789" y="3344056"/>
              <a:ext cx="1241454" cy="484632"/>
            </a:xfrm>
            <a:prstGeom prst="rightArrow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04A9237-4284-7FCF-F5AA-BFC028F63805}"/>
              </a:ext>
            </a:extLst>
          </p:cNvPr>
          <p:cNvGrpSpPr/>
          <p:nvPr/>
        </p:nvGrpSpPr>
        <p:grpSpPr>
          <a:xfrm>
            <a:off x="8127603" y="5240949"/>
            <a:ext cx="2690898" cy="484632"/>
            <a:chOff x="8127603" y="5240949"/>
            <a:chExt cx="2690898" cy="48463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A432429-4EBF-348D-7700-1225622CBC2C}"/>
                </a:ext>
              </a:extLst>
            </p:cNvPr>
            <p:cNvSpPr/>
            <p:nvPr/>
          </p:nvSpPr>
          <p:spPr>
            <a:xfrm>
              <a:off x="9432295" y="5273121"/>
              <a:ext cx="1386206" cy="389299"/>
            </a:xfrm>
            <a:prstGeom prst="roundRect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Output</a:t>
              </a:r>
              <a:endParaRPr lang="en-PH" b="1" dirty="0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5A51956E-A3D6-7F50-9F01-6AE550E8D47B}"/>
                </a:ext>
              </a:extLst>
            </p:cNvPr>
            <p:cNvSpPr/>
            <p:nvPr/>
          </p:nvSpPr>
          <p:spPr>
            <a:xfrm rot="10800000">
              <a:off x="8127603" y="5240949"/>
              <a:ext cx="1241454" cy="48463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CC823E8-E436-3704-6306-B8E3D93AA6D5}"/>
              </a:ext>
            </a:extLst>
          </p:cNvPr>
          <p:cNvGrpSpPr/>
          <p:nvPr/>
        </p:nvGrpSpPr>
        <p:grpSpPr>
          <a:xfrm>
            <a:off x="7267668" y="2043856"/>
            <a:ext cx="2796386" cy="484632"/>
            <a:chOff x="7267668" y="2043856"/>
            <a:chExt cx="2796386" cy="48463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67158DF-E10B-0B59-1B4A-8721F0ED055F}"/>
                </a:ext>
              </a:extLst>
            </p:cNvPr>
            <p:cNvSpPr/>
            <p:nvPr/>
          </p:nvSpPr>
          <p:spPr>
            <a:xfrm>
              <a:off x="8674059" y="2124262"/>
              <a:ext cx="1389995" cy="32382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Input</a:t>
              </a:r>
              <a:endParaRPr lang="en-PH" b="1" dirty="0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2AF84B92-7BC3-C1F9-599C-362269233AFC}"/>
                </a:ext>
              </a:extLst>
            </p:cNvPr>
            <p:cNvSpPr/>
            <p:nvPr/>
          </p:nvSpPr>
          <p:spPr>
            <a:xfrm rot="10800000">
              <a:off x="7267668" y="2043856"/>
              <a:ext cx="1241454" cy="48463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48EC50-ACFF-93FF-535E-548B227BB6D6}"/>
              </a:ext>
            </a:extLst>
          </p:cNvPr>
          <p:cNvCxnSpPr>
            <a:cxnSpLocks/>
          </p:cNvCxnSpPr>
          <p:nvPr/>
        </p:nvCxnSpPr>
        <p:spPr>
          <a:xfrm>
            <a:off x="5614551" y="2493111"/>
            <a:ext cx="0" cy="547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0D42978-93DA-F33C-0D87-8F3E4FC5FA3E}"/>
              </a:ext>
            </a:extLst>
          </p:cNvPr>
          <p:cNvCxnSpPr>
            <a:cxnSpLocks/>
          </p:cNvCxnSpPr>
          <p:nvPr/>
        </p:nvCxnSpPr>
        <p:spPr>
          <a:xfrm>
            <a:off x="6069903" y="2541446"/>
            <a:ext cx="0" cy="499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1AD943B-F2BC-CA54-FCD0-C1FB28E3B3EA}"/>
              </a:ext>
            </a:extLst>
          </p:cNvPr>
          <p:cNvCxnSpPr>
            <a:cxnSpLocks/>
          </p:cNvCxnSpPr>
          <p:nvPr/>
        </p:nvCxnSpPr>
        <p:spPr>
          <a:xfrm>
            <a:off x="6523184" y="2528488"/>
            <a:ext cx="0" cy="512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C032712-4EFC-D816-D35A-5EEEA3A5FE7D}"/>
              </a:ext>
            </a:extLst>
          </p:cNvPr>
          <p:cNvCxnSpPr>
            <a:cxnSpLocks/>
          </p:cNvCxnSpPr>
          <p:nvPr/>
        </p:nvCxnSpPr>
        <p:spPr>
          <a:xfrm flipH="1">
            <a:off x="5514581" y="4761019"/>
            <a:ext cx="5578" cy="5055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369AA1B-527D-516C-E57C-0D0CF13B231B}"/>
              </a:ext>
            </a:extLst>
          </p:cNvPr>
          <p:cNvCxnSpPr>
            <a:cxnSpLocks/>
          </p:cNvCxnSpPr>
          <p:nvPr/>
        </p:nvCxnSpPr>
        <p:spPr>
          <a:xfrm>
            <a:off x="6096000" y="4752954"/>
            <a:ext cx="0" cy="506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44E2144-E0FD-D8EB-E348-125609B07F3C}"/>
              </a:ext>
            </a:extLst>
          </p:cNvPr>
          <p:cNvCxnSpPr>
            <a:cxnSpLocks/>
          </p:cNvCxnSpPr>
          <p:nvPr/>
        </p:nvCxnSpPr>
        <p:spPr>
          <a:xfrm>
            <a:off x="6671249" y="4768293"/>
            <a:ext cx="6137" cy="490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B01D53B-1B11-5D0D-B858-777F07368358}"/>
              </a:ext>
            </a:extLst>
          </p:cNvPr>
          <p:cNvGrpSpPr/>
          <p:nvPr/>
        </p:nvGrpSpPr>
        <p:grpSpPr>
          <a:xfrm>
            <a:off x="7985719" y="3253629"/>
            <a:ext cx="2621615" cy="1259202"/>
            <a:chOff x="7888395" y="3253629"/>
            <a:chExt cx="2621615" cy="125920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25BDCC3-EA5E-9095-6A81-E2F0A2919CF4}"/>
                </a:ext>
              </a:extLst>
            </p:cNvPr>
            <p:cNvSpPr/>
            <p:nvPr/>
          </p:nvSpPr>
          <p:spPr>
            <a:xfrm>
              <a:off x="7888395" y="3253629"/>
              <a:ext cx="2621615" cy="1259202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b="1" dirty="0"/>
            </a:p>
            <a:p>
              <a:pPr algn="ctr"/>
              <a:endParaRPr lang="en-US" sz="1500" b="1" dirty="0"/>
            </a:p>
            <a:p>
              <a:pPr algn="ctr"/>
              <a:r>
                <a:rPr lang="en-US" sz="1500" b="1" dirty="0"/>
                <a:t>Machine Learning Algorithm</a:t>
              </a:r>
            </a:p>
            <a:p>
              <a:pPr algn="ctr"/>
              <a:endParaRPr lang="en-US" sz="1500" b="1" dirty="0"/>
            </a:p>
            <a:p>
              <a:pPr algn="ctr"/>
              <a:endParaRPr lang="en-US" sz="1500" b="1" dirty="0"/>
            </a:p>
            <a:p>
              <a:pPr algn="ctr"/>
              <a:endParaRPr lang="en-US" sz="1500" b="1" dirty="0"/>
            </a:p>
            <a:p>
              <a:pPr algn="ctr"/>
              <a:endParaRPr lang="en-PH" sz="1500" b="1" dirty="0"/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22407954-18A1-5780-2801-E865CD2E6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9753" y="3757582"/>
              <a:ext cx="781026" cy="600293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6AB90AA-0BF8-FE25-0436-31F454E1B25B}"/>
              </a:ext>
            </a:extLst>
          </p:cNvPr>
          <p:cNvSpPr txBox="1"/>
          <p:nvPr/>
        </p:nvSpPr>
        <p:spPr>
          <a:xfrm>
            <a:off x="7307271" y="3673763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OR</a:t>
            </a:r>
            <a:endParaRPr lang="en-PH" b="1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B27BC79-EA0E-452E-E593-C856F3051BE8}"/>
              </a:ext>
            </a:extLst>
          </p:cNvPr>
          <p:cNvGrpSpPr/>
          <p:nvPr/>
        </p:nvGrpSpPr>
        <p:grpSpPr>
          <a:xfrm>
            <a:off x="5292279" y="3128388"/>
            <a:ext cx="1607442" cy="1597157"/>
            <a:chOff x="293893" y="4102100"/>
            <a:chExt cx="1607442" cy="177097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10E4FB5-A6C0-FE36-0CA7-60D0B14D04FF}"/>
                </a:ext>
              </a:extLst>
            </p:cNvPr>
            <p:cNvCxnSpPr>
              <a:cxnSpLocks/>
              <a:stCxn id="25" idx="4"/>
              <a:endCxn id="30" idx="0"/>
            </p:cNvCxnSpPr>
            <p:nvPr/>
          </p:nvCxnSpPr>
          <p:spPr>
            <a:xfrm>
              <a:off x="1053102" y="4828073"/>
              <a:ext cx="0" cy="4327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F8BCC15-065D-E006-14CD-C8679D073006}"/>
                </a:ext>
              </a:extLst>
            </p:cNvPr>
            <p:cNvSpPr/>
            <p:nvPr/>
          </p:nvSpPr>
          <p:spPr>
            <a:xfrm>
              <a:off x="293893" y="4102100"/>
              <a:ext cx="1607442" cy="177097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b="1" dirty="0"/>
                <a:t>Neural Network</a:t>
              </a:r>
            </a:p>
            <a:p>
              <a:pPr algn="ctr"/>
              <a:endParaRPr lang="en-US" sz="1500" b="1" dirty="0"/>
            </a:p>
            <a:p>
              <a:pPr algn="ctr"/>
              <a:endParaRPr lang="en-US" sz="1500" b="1" dirty="0"/>
            </a:p>
            <a:p>
              <a:pPr algn="ctr"/>
              <a:endParaRPr lang="en-US" sz="1500" b="1" dirty="0"/>
            </a:p>
            <a:p>
              <a:pPr algn="ctr"/>
              <a:endParaRPr lang="en-US" sz="1500" b="1" dirty="0"/>
            </a:p>
            <a:p>
              <a:pPr algn="ctr"/>
              <a:endParaRPr lang="en-US" sz="1500" b="1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668A032-BA25-B548-95BC-7668B36E7544}"/>
                </a:ext>
              </a:extLst>
            </p:cNvPr>
            <p:cNvSpPr/>
            <p:nvPr/>
          </p:nvSpPr>
          <p:spPr>
            <a:xfrm>
              <a:off x="553576" y="4547102"/>
              <a:ext cx="259595" cy="28164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1B03782-40D8-FFC5-0ADB-CD4E610322C9}"/>
                </a:ext>
              </a:extLst>
            </p:cNvPr>
            <p:cNvSpPr/>
            <p:nvPr/>
          </p:nvSpPr>
          <p:spPr>
            <a:xfrm>
              <a:off x="923304" y="4546431"/>
              <a:ext cx="259595" cy="28164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1A748AB-73E9-2CEC-2496-A7AC73F45F44}"/>
                </a:ext>
              </a:extLst>
            </p:cNvPr>
            <p:cNvSpPr/>
            <p:nvPr/>
          </p:nvSpPr>
          <p:spPr>
            <a:xfrm>
              <a:off x="1293032" y="4546431"/>
              <a:ext cx="259595" cy="28164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923551D-9319-72BB-44CC-B16AB7D5DE2D}"/>
                </a:ext>
              </a:extLst>
            </p:cNvPr>
            <p:cNvSpPr/>
            <p:nvPr/>
          </p:nvSpPr>
          <p:spPr>
            <a:xfrm>
              <a:off x="553576" y="5260861"/>
              <a:ext cx="259595" cy="28164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A1AECC7-E3BE-F7E0-0EE0-51D4342081CB}"/>
                </a:ext>
              </a:extLst>
            </p:cNvPr>
            <p:cNvSpPr/>
            <p:nvPr/>
          </p:nvSpPr>
          <p:spPr>
            <a:xfrm>
              <a:off x="923304" y="5260861"/>
              <a:ext cx="259595" cy="28164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08532AC-D820-890F-FFE3-5DB434767E90}"/>
                </a:ext>
              </a:extLst>
            </p:cNvPr>
            <p:cNvSpPr/>
            <p:nvPr/>
          </p:nvSpPr>
          <p:spPr>
            <a:xfrm>
              <a:off x="1293032" y="5276033"/>
              <a:ext cx="259595" cy="28164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84E5F8E-2C8C-CB8C-81DF-C9E578F07938}"/>
                </a:ext>
              </a:extLst>
            </p:cNvPr>
            <p:cNvCxnSpPr>
              <a:cxnSpLocks/>
              <a:stCxn id="24" idx="4"/>
              <a:endCxn id="28" idx="0"/>
            </p:cNvCxnSpPr>
            <p:nvPr/>
          </p:nvCxnSpPr>
          <p:spPr>
            <a:xfrm>
              <a:off x="683374" y="4828744"/>
              <a:ext cx="0" cy="43211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5D8989A-0C6D-E5E2-177D-1130BF91EB03}"/>
                </a:ext>
              </a:extLst>
            </p:cNvPr>
            <p:cNvCxnSpPr>
              <a:cxnSpLocks/>
              <a:stCxn id="24" idx="5"/>
              <a:endCxn id="30" idx="0"/>
            </p:cNvCxnSpPr>
            <p:nvPr/>
          </p:nvCxnSpPr>
          <p:spPr>
            <a:xfrm>
              <a:off x="775154" y="4787498"/>
              <a:ext cx="277948" cy="4733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B5ACA3A-5879-A08D-3052-D5C67EB1FAEB}"/>
                </a:ext>
              </a:extLst>
            </p:cNvPr>
            <p:cNvCxnSpPr>
              <a:cxnSpLocks/>
              <a:stCxn id="24" idx="6"/>
              <a:endCxn id="31" idx="2"/>
            </p:cNvCxnSpPr>
            <p:nvPr/>
          </p:nvCxnSpPr>
          <p:spPr>
            <a:xfrm>
              <a:off x="813171" y="4687923"/>
              <a:ext cx="479861" cy="72893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F1998A0-168D-FD8A-4B4A-A72D32899599}"/>
                </a:ext>
              </a:extLst>
            </p:cNvPr>
            <p:cNvCxnSpPr>
              <a:cxnSpLocks/>
              <a:stCxn id="25" idx="5"/>
              <a:endCxn id="31" idx="1"/>
            </p:cNvCxnSpPr>
            <p:nvPr/>
          </p:nvCxnSpPr>
          <p:spPr>
            <a:xfrm>
              <a:off x="1144882" y="4786827"/>
              <a:ext cx="186167" cy="5304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49A629D-A85E-AFBF-D27F-6643E439A93F}"/>
                </a:ext>
              </a:extLst>
            </p:cNvPr>
            <p:cNvCxnSpPr>
              <a:cxnSpLocks/>
              <a:stCxn id="27" idx="4"/>
              <a:endCxn id="31" idx="0"/>
            </p:cNvCxnSpPr>
            <p:nvPr/>
          </p:nvCxnSpPr>
          <p:spPr>
            <a:xfrm>
              <a:off x="1422830" y="4828073"/>
              <a:ext cx="0" cy="4479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91A8289-A2E2-9126-DED2-C49B5655DD55}"/>
                </a:ext>
              </a:extLst>
            </p:cNvPr>
            <p:cNvCxnSpPr>
              <a:cxnSpLocks/>
              <a:stCxn id="27" idx="3"/>
              <a:endCxn id="30" idx="7"/>
            </p:cNvCxnSpPr>
            <p:nvPr/>
          </p:nvCxnSpPr>
          <p:spPr>
            <a:xfrm flipH="1">
              <a:off x="1144882" y="4786827"/>
              <a:ext cx="186167" cy="5152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E17AE80-C462-4B95-243D-9D79E9D77E5D}"/>
                </a:ext>
              </a:extLst>
            </p:cNvPr>
            <p:cNvCxnSpPr>
              <a:cxnSpLocks/>
              <a:stCxn id="25" idx="3"/>
              <a:endCxn id="28" idx="7"/>
            </p:cNvCxnSpPr>
            <p:nvPr/>
          </p:nvCxnSpPr>
          <p:spPr>
            <a:xfrm flipH="1">
              <a:off x="775154" y="4786827"/>
              <a:ext cx="186167" cy="5152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BC8F848-55B7-8258-3A18-BD7FCED80A53}"/>
                </a:ext>
              </a:extLst>
            </p:cNvPr>
            <p:cNvCxnSpPr>
              <a:cxnSpLocks/>
              <a:stCxn id="27" idx="2"/>
              <a:endCxn id="28" idx="6"/>
            </p:cNvCxnSpPr>
            <p:nvPr/>
          </p:nvCxnSpPr>
          <p:spPr>
            <a:xfrm flipH="1">
              <a:off x="813171" y="4687252"/>
              <a:ext cx="479861" cy="71443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0AEE966-F0F0-BB57-7F3E-180F691D2F3C}"/>
                </a:ext>
              </a:extLst>
            </p:cNvPr>
            <p:cNvCxnSpPr>
              <a:cxnSpLocks/>
              <a:stCxn id="25" idx="4"/>
              <a:endCxn id="30" idx="0"/>
            </p:cNvCxnSpPr>
            <p:nvPr/>
          </p:nvCxnSpPr>
          <p:spPr>
            <a:xfrm>
              <a:off x="1053102" y="4828073"/>
              <a:ext cx="0" cy="4327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14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sz="6000" b="1" dirty="0"/>
              <a:t>Machine Learning Approach 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DE635-4923-6FBA-8354-7899A2C66D72}"/>
              </a:ext>
            </a:extLst>
          </p:cNvPr>
          <p:cNvSpPr txBox="1"/>
          <p:nvPr/>
        </p:nvSpPr>
        <p:spPr>
          <a:xfrm>
            <a:off x="1524000" y="3954908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A machine learning approach consists of using a </a:t>
            </a:r>
            <a:r>
              <a:rPr lang="en-US" sz="3000" b="1" dirty="0"/>
              <a:t>neural network</a:t>
            </a:r>
            <a:r>
              <a:rPr lang="en-US" sz="3000" dirty="0"/>
              <a:t> or a </a:t>
            </a:r>
            <a:r>
              <a:rPr lang="en-US" sz="3000" b="1" dirty="0"/>
              <a:t>machine learning algorithm</a:t>
            </a:r>
            <a:r>
              <a:rPr lang="en-US" sz="3000" dirty="0"/>
              <a:t> to learn the relations between the inputs and the outputs, thus learning the </a:t>
            </a:r>
            <a:r>
              <a:rPr lang="en-US" sz="3000" b="1" dirty="0">
                <a:solidFill>
                  <a:srgbClr val="7030A0"/>
                </a:solidFill>
              </a:rPr>
              <a:t>algorithm</a:t>
            </a:r>
            <a:endParaRPr lang="en-PH" sz="3000" b="1" dirty="0">
              <a:solidFill>
                <a:srgbClr val="7030A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9DAD4A-178F-93F6-3138-57D7871C206C}"/>
              </a:ext>
            </a:extLst>
          </p:cNvPr>
          <p:cNvGrpSpPr/>
          <p:nvPr/>
        </p:nvGrpSpPr>
        <p:grpSpPr>
          <a:xfrm>
            <a:off x="6417269" y="1856629"/>
            <a:ext cx="2621615" cy="1259202"/>
            <a:chOff x="7888395" y="3253629"/>
            <a:chExt cx="2621615" cy="125920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595B27B-95D6-4A54-AF01-1A3C22B459BC}"/>
                </a:ext>
              </a:extLst>
            </p:cNvPr>
            <p:cNvSpPr/>
            <p:nvPr/>
          </p:nvSpPr>
          <p:spPr>
            <a:xfrm>
              <a:off x="7888395" y="3253629"/>
              <a:ext cx="2621615" cy="1259202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b="1" dirty="0"/>
            </a:p>
            <a:p>
              <a:pPr algn="ctr"/>
              <a:endParaRPr lang="en-US" sz="1500" b="1" dirty="0"/>
            </a:p>
            <a:p>
              <a:pPr algn="ctr"/>
              <a:r>
                <a:rPr lang="en-US" sz="1500" b="1" dirty="0"/>
                <a:t>Machine Learning Algorithm</a:t>
              </a:r>
            </a:p>
            <a:p>
              <a:pPr algn="ctr"/>
              <a:endParaRPr lang="en-US" sz="1500" b="1" dirty="0"/>
            </a:p>
            <a:p>
              <a:pPr algn="ctr"/>
              <a:endParaRPr lang="en-US" sz="1500" b="1" dirty="0"/>
            </a:p>
            <a:p>
              <a:pPr algn="ctr"/>
              <a:endParaRPr lang="en-US" sz="1500" b="1" dirty="0"/>
            </a:p>
            <a:p>
              <a:pPr algn="ctr"/>
              <a:endParaRPr lang="en-US" sz="1500" b="1" dirty="0"/>
            </a:p>
            <a:p>
              <a:pPr algn="ctr"/>
              <a:endParaRPr lang="en-PH" sz="1500" b="1" dirty="0"/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70FA51C2-6079-99CA-A765-214CD5311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9753" y="3757582"/>
              <a:ext cx="781026" cy="600293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319E0FD-5B5E-8908-A372-A490E5AE5398}"/>
              </a:ext>
            </a:extLst>
          </p:cNvPr>
          <p:cNvSpPr txBox="1"/>
          <p:nvPr/>
        </p:nvSpPr>
        <p:spPr>
          <a:xfrm>
            <a:off x="5738821" y="2276763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OR</a:t>
            </a:r>
            <a:endParaRPr lang="en-PH" b="1" dirty="0"/>
          </a:p>
        </p:txBody>
      </p:sp>
      <p:pic>
        <p:nvPicPr>
          <p:cNvPr id="28" name="Picture 27" descr="A diagram of a network&#10;&#10;Description automatically generated">
            <a:extLst>
              <a:ext uri="{FF2B5EF4-FFF2-40B4-BE49-F238E27FC236}">
                <a16:creationId xmlns:a16="http://schemas.microsoft.com/office/drawing/2014/main" id="{581B8259-7875-8C97-9F09-C881344452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155" y="1430658"/>
            <a:ext cx="2834620" cy="206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8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613611" y="999091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i="0" dirty="0">
                <a:solidFill>
                  <a:srgbClr val="252C33"/>
                </a:solidFill>
                <a:effectLst/>
                <a:latin typeface="Calibri Light (Headings)"/>
              </a:rPr>
              <a:t>Outline</a:t>
            </a:r>
          </a:p>
          <a:p>
            <a:pPr algn="l"/>
            <a:endParaRPr lang="en-US" sz="2900" dirty="0">
              <a:solidFill>
                <a:srgbClr val="252C33"/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Light (Headings)"/>
              </a:rPr>
              <a:t>What is Machine Learning?</a:t>
            </a:r>
            <a:endParaRPr lang="en-US" sz="2900" b="1" i="0" dirty="0"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The Machine Learning Paradigm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algn="l"/>
            <a:endParaRPr lang="en-US" sz="2900" dirty="0">
              <a:latin typeface="Calibri Light (Headings)"/>
            </a:endParaRPr>
          </a:p>
          <a:p>
            <a:pPr algn="l"/>
            <a:endParaRPr lang="en-US" sz="2900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707103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Machine Learning Approach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DE635-4923-6FBA-8354-7899A2C66D72}"/>
              </a:ext>
            </a:extLst>
          </p:cNvPr>
          <p:cNvSpPr txBox="1"/>
          <p:nvPr/>
        </p:nvSpPr>
        <p:spPr>
          <a:xfrm>
            <a:off x="1524000" y="1605408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In order for the neural network or machine learning algorithm to learn the correct relationship between the </a:t>
            </a:r>
            <a:r>
              <a:rPr lang="en-US" sz="3000" b="1" dirty="0">
                <a:solidFill>
                  <a:srgbClr val="00B050"/>
                </a:solidFill>
              </a:rPr>
              <a:t>inputs</a:t>
            </a:r>
            <a:r>
              <a:rPr lang="en-US" sz="3000" dirty="0"/>
              <a:t> the and </a:t>
            </a:r>
            <a:r>
              <a:rPr lang="en-US" sz="3000" b="1" dirty="0">
                <a:solidFill>
                  <a:srgbClr val="FF0000"/>
                </a:solidFill>
              </a:rPr>
              <a:t>outputs</a:t>
            </a:r>
            <a:r>
              <a:rPr lang="en-US" sz="3000" dirty="0"/>
              <a:t>, we have to </a:t>
            </a:r>
            <a:r>
              <a:rPr lang="en-US" sz="3000" b="1" dirty="0"/>
              <a:t>train</a:t>
            </a:r>
            <a:r>
              <a:rPr lang="en-US" sz="3000" dirty="0"/>
              <a:t> it!</a:t>
            </a:r>
            <a:endParaRPr lang="en-PH" sz="3000" b="1" dirty="0">
              <a:solidFill>
                <a:srgbClr val="00B050"/>
              </a:solidFill>
            </a:endParaRPr>
          </a:p>
        </p:txBody>
      </p:sp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A6F27453-5A2B-88DA-9714-FEC789FA80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429000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0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Machine Learning Approach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DE635-4923-6FBA-8354-7899A2C66D72}"/>
              </a:ext>
            </a:extLst>
          </p:cNvPr>
          <p:cNvSpPr txBox="1"/>
          <p:nvPr/>
        </p:nvSpPr>
        <p:spPr>
          <a:xfrm>
            <a:off x="1524000" y="1605408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We train our neural network or machine learning algorithm by letting it try to map the </a:t>
            </a:r>
            <a:r>
              <a:rPr lang="en-US" sz="3000" b="1" dirty="0">
                <a:solidFill>
                  <a:srgbClr val="00B050"/>
                </a:solidFill>
              </a:rPr>
              <a:t>inputs</a:t>
            </a:r>
            <a:r>
              <a:rPr lang="en-US" sz="3000" dirty="0"/>
              <a:t> to the </a:t>
            </a:r>
            <a:r>
              <a:rPr lang="en-US" sz="3000" b="1" dirty="0">
                <a:solidFill>
                  <a:srgbClr val="FF0000"/>
                </a:solidFill>
              </a:rPr>
              <a:t>outputs. </a:t>
            </a:r>
            <a:endParaRPr lang="en-PH" sz="30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4743142-5DE3-B3C3-6C43-4A7369D96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143946"/>
              </p:ext>
            </p:extLst>
          </p:nvPr>
        </p:nvGraphicFramePr>
        <p:xfrm>
          <a:off x="1605825" y="3647208"/>
          <a:ext cx="8980350" cy="1521692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496725">
                  <a:extLst>
                    <a:ext uri="{9D8B030D-6E8A-4147-A177-3AD203B41FA5}">
                      <a16:colId xmlns:a16="http://schemas.microsoft.com/office/drawing/2014/main" val="1238134438"/>
                    </a:ext>
                  </a:extLst>
                </a:gridCol>
                <a:gridCol w="1496725">
                  <a:extLst>
                    <a:ext uri="{9D8B030D-6E8A-4147-A177-3AD203B41FA5}">
                      <a16:colId xmlns:a16="http://schemas.microsoft.com/office/drawing/2014/main" val="294804074"/>
                    </a:ext>
                  </a:extLst>
                </a:gridCol>
                <a:gridCol w="1496725">
                  <a:extLst>
                    <a:ext uri="{9D8B030D-6E8A-4147-A177-3AD203B41FA5}">
                      <a16:colId xmlns:a16="http://schemas.microsoft.com/office/drawing/2014/main" val="410306732"/>
                    </a:ext>
                  </a:extLst>
                </a:gridCol>
                <a:gridCol w="1496725">
                  <a:extLst>
                    <a:ext uri="{9D8B030D-6E8A-4147-A177-3AD203B41FA5}">
                      <a16:colId xmlns:a16="http://schemas.microsoft.com/office/drawing/2014/main" val="3271794586"/>
                    </a:ext>
                  </a:extLst>
                </a:gridCol>
                <a:gridCol w="1496725">
                  <a:extLst>
                    <a:ext uri="{9D8B030D-6E8A-4147-A177-3AD203B41FA5}">
                      <a16:colId xmlns:a16="http://schemas.microsoft.com/office/drawing/2014/main" val="3184768652"/>
                    </a:ext>
                  </a:extLst>
                </a:gridCol>
                <a:gridCol w="1496725">
                  <a:extLst>
                    <a:ext uri="{9D8B030D-6E8A-4147-A177-3AD203B41FA5}">
                      <a16:colId xmlns:a16="http://schemas.microsoft.com/office/drawing/2014/main" val="78216962"/>
                    </a:ext>
                  </a:extLst>
                </a:gridCol>
              </a:tblGrid>
              <a:tr h="76084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Input: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8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15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22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38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483360"/>
                  </a:ext>
                </a:extLst>
              </a:tr>
              <a:tr h="76084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Output: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32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46.4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59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71.6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100.4</a:t>
                      </a:r>
                      <a:endParaRPr lang="en-PH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03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714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b="1" dirty="0"/>
              <a:t>Machine Learning Approach </a:t>
            </a:r>
            <a:endParaRPr lang="en-PH" sz="55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AA7A0F1B-EEAB-92F0-1D6E-59D75A388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131191"/>
              </p:ext>
            </p:extLst>
          </p:nvPr>
        </p:nvGraphicFramePr>
        <p:xfrm>
          <a:off x="2737378" y="5351146"/>
          <a:ext cx="6305766" cy="653523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050961">
                  <a:extLst>
                    <a:ext uri="{9D8B030D-6E8A-4147-A177-3AD203B41FA5}">
                      <a16:colId xmlns:a16="http://schemas.microsoft.com/office/drawing/2014/main" val="1238134438"/>
                    </a:ext>
                  </a:extLst>
                </a:gridCol>
                <a:gridCol w="1050961">
                  <a:extLst>
                    <a:ext uri="{9D8B030D-6E8A-4147-A177-3AD203B41FA5}">
                      <a16:colId xmlns:a16="http://schemas.microsoft.com/office/drawing/2014/main" val="294804074"/>
                    </a:ext>
                  </a:extLst>
                </a:gridCol>
                <a:gridCol w="1050961">
                  <a:extLst>
                    <a:ext uri="{9D8B030D-6E8A-4147-A177-3AD203B41FA5}">
                      <a16:colId xmlns:a16="http://schemas.microsoft.com/office/drawing/2014/main" val="410306732"/>
                    </a:ext>
                  </a:extLst>
                </a:gridCol>
                <a:gridCol w="1050961">
                  <a:extLst>
                    <a:ext uri="{9D8B030D-6E8A-4147-A177-3AD203B41FA5}">
                      <a16:colId xmlns:a16="http://schemas.microsoft.com/office/drawing/2014/main" val="3271794586"/>
                    </a:ext>
                  </a:extLst>
                </a:gridCol>
                <a:gridCol w="1050961">
                  <a:extLst>
                    <a:ext uri="{9D8B030D-6E8A-4147-A177-3AD203B41FA5}">
                      <a16:colId xmlns:a16="http://schemas.microsoft.com/office/drawing/2014/main" val="3184768652"/>
                    </a:ext>
                  </a:extLst>
                </a:gridCol>
                <a:gridCol w="1050961">
                  <a:extLst>
                    <a:ext uri="{9D8B030D-6E8A-4147-A177-3AD203B41FA5}">
                      <a16:colId xmlns:a16="http://schemas.microsoft.com/office/drawing/2014/main" val="78216962"/>
                    </a:ext>
                  </a:extLst>
                </a:gridCol>
              </a:tblGrid>
              <a:tr h="1941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1" dirty="0"/>
                        <a:t>Input:</a:t>
                      </a:r>
                      <a:endParaRPr lang="en-PH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/>
                        <a:t>0</a:t>
                      </a:r>
                      <a:endParaRPr lang="en-PH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/>
                        <a:t>8</a:t>
                      </a:r>
                      <a:endParaRPr lang="en-PH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/>
                        <a:t>15</a:t>
                      </a:r>
                      <a:endParaRPr lang="en-PH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/>
                        <a:t>22</a:t>
                      </a:r>
                      <a:endParaRPr lang="en-PH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dirty="0"/>
                        <a:t>38</a:t>
                      </a:r>
                      <a:endParaRPr lang="en-PH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483360"/>
                  </a:ext>
                </a:extLst>
              </a:tr>
              <a:tr h="3639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1" dirty="0"/>
                        <a:t>Output:</a:t>
                      </a:r>
                      <a:endParaRPr lang="en-PH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1" dirty="0"/>
                        <a:t>32</a:t>
                      </a:r>
                      <a:endParaRPr lang="en-PH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1" dirty="0"/>
                        <a:t>46.4</a:t>
                      </a:r>
                      <a:endParaRPr lang="en-PH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1" dirty="0"/>
                        <a:t>59</a:t>
                      </a:r>
                      <a:endParaRPr lang="en-PH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1" dirty="0"/>
                        <a:t>71.6</a:t>
                      </a:r>
                      <a:endParaRPr lang="en-PH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1" dirty="0"/>
                        <a:t>100.4</a:t>
                      </a:r>
                      <a:endParaRPr lang="en-PH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0321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6A580F32-761B-4750-1CF6-3364F1C52248}"/>
              </a:ext>
            </a:extLst>
          </p:cNvPr>
          <p:cNvSpPr txBox="1"/>
          <p:nvPr/>
        </p:nvSpPr>
        <p:spPr>
          <a:xfrm>
            <a:off x="2170134" y="1439100"/>
            <a:ext cx="78517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US" sz="3000" b="1" dirty="0">
                <a:latin typeface="Consolas" panose="020B0609020204030204" pitchFamily="49" charset="0"/>
              </a:rPr>
              <a:t> function (Celsius):</a:t>
            </a:r>
          </a:p>
          <a:p>
            <a:endParaRPr lang="en-PH" sz="30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PH" sz="3000" b="1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endParaRPr lang="en-PH" sz="3000" b="1" dirty="0">
              <a:latin typeface="Consolas" panose="020B0609020204030204" pitchFamily="49" charset="0"/>
            </a:endParaRPr>
          </a:p>
          <a:p>
            <a:r>
              <a:rPr lang="en-PH" sz="3000" b="1" dirty="0">
                <a:latin typeface="Consolas" panose="020B0609020204030204" pitchFamily="49" charset="0"/>
              </a:rPr>
              <a:t>	 </a:t>
            </a:r>
          </a:p>
          <a:p>
            <a:r>
              <a:rPr lang="en-PH" sz="3000" b="1" dirty="0">
                <a:latin typeface="Consolas" panose="020B0609020204030204" pitchFamily="49" charset="0"/>
              </a:rPr>
              <a:t>	</a:t>
            </a:r>
          </a:p>
          <a:p>
            <a:r>
              <a:rPr lang="en-PH" sz="3000" b="1" dirty="0">
                <a:latin typeface="Consolas" panose="020B0609020204030204" pitchFamily="49" charset="0"/>
              </a:rPr>
              <a:t>	</a:t>
            </a:r>
          </a:p>
          <a:p>
            <a:endParaRPr lang="en-PH" sz="3000" b="1" dirty="0">
              <a:latin typeface="Consolas" panose="020B0609020204030204" pitchFamily="49" charset="0"/>
            </a:endParaRPr>
          </a:p>
          <a:p>
            <a:r>
              <a:rPr lang="en-PH" sz="3000" b="1" dirty="0">
                <a:latin typeface="Consolas" panose="020B0609020204030204" pitchFamily="49" charset="0"/>
              </a:rPr>
              <a:t>		return Fahrenheit</a:t>
            </a:r>
            <a:endParaRPr lang="en-US" sz="3000" b="1" dirty="0">
              <a:latin typeface="Consolas" panose="020B0609020204030204" pitchFamily="49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7B92777-9BBB-D255-67C0-6E9BE38605A3}"/>
              </a:ext>
            </a:extLst>
          </p:cNvPr>
          <p:cNvGrpSpPr/>
          <p:nvPr/>
        </p:nvGrpSpPr>
        <p:grpSpPr>
          <a:xfrm>
            <a:off x="7271980" y="2715647"/>
            <a:ext cx="2621615" cy="1259202"/>
            <a:chOff x="7888395" y="3253629"/>
            <a:chExt cx="2621615" cy="1259202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AA75BC09-F534-7EFD-127C-6BA23808C74B}"/>
                </a:ext>
              </a:extLst>
            </p:cNvPr>
            <p:cNvSpPr/>
            <p:nvPr/>
          </p:nvSpPr>
          <p:spPr>
            <a:xfrm>
              <a:off x="7888395" y="3253629"/>
              <a:ext cx="2621615" cy="1259202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b="1" dirty="0"/>
            </a:p>
            <a:p>
              <a:pPr algn="ctr"/>
              <a:endParaRPr lang="en-US" sz="1500" b="1" dirty="0"/>
            </a:p>
            <a:p>
              <a:pPr algn="ctr"/>
              <a:r>
                <a:rPr lang="en-US" sz="1500" b="1" dirty="0"/>
                <a:t>Machine Learning Algorithm</a:t>
              </a:r>
            </a:p>
            <a:p>
              <a:pPr algn="ctr"/>
              <a:endParaRPr lang="en-US" sz="1500" b="1" dirty="0"/>
            </a:p>
            <a:p>
              <a:pPr algn="ctr"/>
              <a:endParaRPr lang="en-US" sz="1500" b="1" dirty="0"/>
            </a:p>
            <a:p>
              <a:pPr algn="ctr"/>
              <a:endParaRPr lang="en-US" sz="1500" b="1" dirty="0"/>
            </a:p>
            <a:p>
              <a:pPr algn="ctr"/>
              <a:endParaRPr lang="en-PH" sz="1500" b="1" dirty="0"/>
            </a:p>
          </p:txBody>
        </p:sp>
        <p:pic>
          <p:nvPicPr>
            <p:cNvPr id="53" name="Picture 52" descr="Icon&#10;&#10;Description automatically generated">
              <a:extLst>
                <a:ext uri="{FF2B5EF4-FFF2-40B4-BE49-F238E27FC236}">
                  <a16:creationId xmlns:a16="http://schemas.microsoft.com/office/drawing/2014/main" id="{FAE4E3D7-5593-090D-85D2-81FC84CA4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9753" y="3757582"/>
              <a:ext cx="781026" cy="600293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8948B3A-E0C0-2183-E733-D91F4F31FB9D}"/>
              </a:ext>
            </a:extLst>
          </p:cNvPr>
          <p:cNvSpPr txBox="1"/>
          <p:nvPr/>
        </p:nvSpPr>
        <p:spPr>
          <a:xfrm>
            <a:off x="5543346" y="312357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OR</a:t>
            </a:r>
            <a:endParaRPr lang="en-PH" b="1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D650997-FC5A-2CDF-2704-B2B872BCE12B}"/>
              </a:ext>
            </a:extLst>
          </p:cNvPr>
          <p:cNvGrpSpPr/>
          <p:nvPr/>
        </p:nvGrpSpPr>
        <p:grpSpPr>
          <a:xfrm>
            <a:off x="2654490" y="2504773"/>
            <a:ext cx="1607442" cy="1597157"/>
            <a:chOff x="293893" y="4102100"/>
            <a:chExt cx="1607442" cy="1770972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7969DB9-3730-F5CC-2C34-F7FC8E951AB1}"/>
                </a:ext>
              </a:extLst>
            </p:cNvPr>
            <p:cNvCxnSpPr>
              <a:cxnSpLocks/>
              <a:stCxn id="62" idx="4"/>
              <a:endCxn id="65" idx="0"/>
            </p:cNvCxnSpPr>
            <p:nvPr/>
          </p:nvCxnSpPr>
          <p:spPr>
            <a:xfrm>
              <a:off x="1053102" y="4828073"/>
              <a:ext cx="0" cy="4327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36294B0A-CA24-F7A1-E666-03CCD8AB25DE}"/>
                </a:ext>
              </a:extLst>
            </p:cNvPr>
            <p:cNvSpPr/>
            <p:nvPr/>
          </p:nvSpPr>
          <p:spPr>
            <a:xfrm>
              <a:off x="293893" y="4102100"/>
              <a:ext cx="1607442" cy="177097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b="1" dirty="0"/>
                <a:t>Neural Network</a:t>
              </a:r>
            </a:p>
            <a:p>
              <a:pPr algn="ctr"/>
              <a:endParaRPr lang="en-US" sz="1500" b="1" dirty="0"/>
            </a:p>
            <a:p>
              <a:pPr algn="ctr"/>
              <a:endParaRPr lang="en-US" sz="1500" b="1" dirty="0"/>
            </a:p>
            <a:p>
              <a:pPr algn="ctr"/>
              <a:endParaRPr lang="en-US" sz="1500" b="1" dirty="0"/>
            </a:p>
            <a:p>
              <a:pPr algn="ctr"/>
              <a:endParaRPr lang="en-US" sz="1500" b="1" dirty="0"/>
            </a:p>
            <a:p>
              <a:pPr algn="ctr"/>
              <a:endParaRPr lang="en-US" sz="1500" b="1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20D0806-9265-E97B-DACD-79CB85A78B00}"/>
                </a:ext>
              </a:extLst>
            </p:cNvPr>
            <p:cNvSpPr/>
            <p:nvPr/>
          </p:nvSpPr>
          <p:spPr>
            <a:xfrm>
              <a:off x="553576" y="4547102"/>
              <a:ext cx="259595" cy="28164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274F4E2-6CD6-1A52-CFDE-3C64D442FD30}"/>
                </a:ext>
              </a:extLst>
            </p:cNvPr>
            <p:cNvSpPr/>
            <p:nvPr/>
          </p:nvSpPr>
          <p:spPr>
            <a:xfrm>
              <a:off x="923304" y="4546431"/>
              <a:ext cx="259595" cy="28164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005724A-4BD0-7C36-2614-1194A741B1B8}"/>
                </a:ext>
              </a:extLst>
            </p:cNvPr>
            <p:cNvSpPr/>
            <p:nvPr/>
          </p:nvSpPr>
          <p:spPr>
            <a:xfrm>
              <a:off x="1293032" y="4546431"/>
              <a:ext cx="259595" cy="28164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B075541-9D1C-65BE-1711-74DB2AB1C783}"/>
                </a:ext>
              </a:extLst>
            </p:cNvPr>
            <p:cNvSpPr/>
            <p:nvPr/>
          </p:nvSpPr>
          <p:spPr>
            <a:xfrm>
              <a:off x="553576" y="5260861"/>
              <a:ext cx="259595" cy="28164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B97FEC6-FCE6-9000-5010-430F2FBA54F1}"/>
                </a:ext>
              </a:extLst>
            </p:cNvPr>
            <p:cNvSpPr/>
            <p:nvPr/>
          </p:nvSpPr>
          <p:spPr>
            <a:xfrm>
              <a:off x="923304" y="5260861"/>
              <a:ext cx="259595" cy="28164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5F83BD7-8442-F85E-2520-9F709D43CB82}"/>
                </a:ext>
              </a:extLst>
            </p:cNvPr>
            <p:cNvSpPr/>
            <p:nvPr/>
          </p:nvSpPr>
          <p:spPr>
            <a:xfrm>
              <a:off x="1293032" y="5276033"/>
              <a:ext cx="259595" cy="28164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2D4CA84-4588-9890-563A-2400A70B3693}"/>
                </a:ext>
              </a:extLst>
            </p:cNvPr>
            <p:cNvCxnSpPr>
              <a:cxnSpLocks/>
              <a:stCxn id="61" idx="4"/>
              <a:endCxn id="64" idx="0"/>
            </p:cNvCxnSpPr>
            <p:nvPr/>
          </p:nvCxnSpPr>
          <p:spPr>
            <a:xfrm>
              <a:off x="683374" y="4828744"/>
              <a:ext cx="0" cy="43211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F603396-1813-7091-800A-EFB0DB0AE4DB}"/>
                </a:ext>
              </a:extLst>
            </p:cNvPr>
            <p:cNvCxnSpPr>
              <a:cxnSpLocks/>
              <a:stCxn id="61" idx="5"/>
              <a:endCxn id="65" idx="0"/>
            </p:cNvCxnSpPr>
            <p:nvPr/>
          </p:nvCxnSpPr>
          <p:spPr>
            <a:xfrm>
              <a:off x="775154" y="4787498"/>
              <a:ext cx="277948" cy="4733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16AB270-0D6B-6E2C-EEE7-2F910A49E182}"/>
                </a:ext>
              </a:extLst>
            </p:cNvPr>
            <p:cNvCxnSpPr>
              <a:cxnSpLocks/>
              <a:stCxn id="61" idx="6"/>
              <a:endCxn id="66" idx="2"/>
            </p:cNvCxnSpPr>
            <p:nvPr/>
          </p:nvCxnSpPr>
          <p:spPr>
            <a:xfrm>
              <a:off x="813171" y="4687923"/>
              <a:ext cx="479861" cy="72893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97FF5AA-F510-5129-AADD-693CB154062B}"/>
                </a:ext>
              </a:extLst>
            </p:cNvPr>
            <p:cNvCxnSpPr>
              <a:cxnSpLocks/>
              <a:stCxn id="62" idx="5"/>
              <a:endCxn id="66" idx="1"/>
            </p:cNvCxnSpPr>
            <p:nvPr/>
          </p:nvCxnSpPr>
          <p:spPr>
            <a:xfrm>
              <a:off x="1144882" y="4786827"/>
              <a:ext cx="186167" cy="5304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5B93952-F618-85B3-8E6C-6B9EA64ECB44}"/>
                </a:ext>
              </a:extLst>
            </p:cNvPr>
            <p:cNvCxnSpPr>
              <a:cxnSpLocks/>
              <a:stCxn id="63" idx="4"/>
              <a:endCxn id="66" idx="0"/>
            </p:cNvCxnSpPr>
            <p:nvPr/>
          </p:nvCxnSpPr>
          <p:spPr>
            <a:xfrm>
              <a:off x="1422830" y="4828073"/>
              <a:ext cx="0" cy="4479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37E2D4D-7FB2-79EB-6892-2F69DDB152EB}"/>
                </a:ext>
              </a:extLst>
            </p:cNvPr>
            <p:cNvCxnSpPr>
              <a:cxnSpLocks/>
              <a:stCxn id="63" idx="3"/>
              <a:endCxn id="65" idx="7"/>
            </p:cNvCxnSpPr>
            <p:nvPr/>
          </p:nvCxnSpPr>
          <p:spPr>
            <a:xfrm flipH="1">
              <a:off x="1144882" y="4786827"/>
              <a:ext cx="186167" cy="5152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EA6DD85-2C91-619C-A6F2-D260A4C6A336}"/>
                </a:ext>
              </a:extLst>
            </p:cNvPr>
            <p:cNvCxnSpPr>
              <a:cxnSpLocks/>
              <a:stCxn id="62" idx="3"/>
              <a:endCxn id="64" idx="7"/>
            </p:cNvCxnSpPr>
            <p:nvPr/>
          </p:nvCxnSpPr>
          <p:spPr>
            <a:xfrm flipH="1">
              <a:off x="775154" y="4786827"/>
              <a:ext cx="186167" cy="5152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2D4EBEF-6919-5FDF-7FEF-A0A37A5AC7B9}"/>
                </a:ext>
              </a:extLst>
            </p:cNvPr>
            <p:cNvCxnSpPr>
              <a:cxnSpLocks/>
              <a:stCxn id="63" idx="2"/>
              <a:endCxn id="64" idx="6"/>
            </p:cNvCxnSpPr>
            <p:nvPr/>
          </p:nvCxnSpPr>
          <p:spPr>
            <a:xfrm flipH="1">
              <a:off x="813171" y="4687252"/>
              <a:ext cx="479861" cy="71443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0B6324-DAFD-BD8D-3515-F0E6B09B3999}"/>
                </a:ext>
              </a:extLst>
            </p:cNvPr>
            <p:cNvCxnSpPr>
              <a:cxnSpLocks/>
              <a:stCxn id="62" idx="4"/>
              <a:endCxn id="65" idx="0"/>
            </p:cNvCxnSpPr>
            <p:nvPr/>
          </p:nvCxnSpPr>
          <p:spPr>
            <a:xfrm>
              <a:off x="1053102" y="4828073"/>
              <a:ext cx="0" cy="4327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Arrow: Curved Right 75">
            <a:extLst>
              <a:ext uri="{FF2B5EF4-FFF2-40B4-BE49-F238E27FC236}">
                <a16:creationId xmlns:a16="http://schemas.microsoft.com/office/drawing/2014/main" id="{CF77C245-FCA6-834E-F203-F05738FF63E1}"/>
              </a:ext>
            </a:extLst>
          </p:cNvPr>
          <p:cNvSpPr/>
          <p:nvPr/>
        </p:nvSpPr>
        <p:spPr>
          <a:xfrm>
            <a:off x="1673898" y="2793750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77" name="Arrow: Curved Right 76">
            <a:extLst>
              <a:ext uri="{FF2B5EF4-FFF2-40B4-BE49-F238E27FC236}">
                <a16:creationId xmlns:a16="http://schemas.microsoft.com/office/drawing/2014/main" id="{17E565C4-3C93-9019-D26F-49F56CD30EBF}"/>
              </a:ext>
            </a:extLst>
          </p:cNvPr>
          <p:cNvSpPr/>
          <p:nvPr/>
        </p:nvSpPr>
        <p:spPr>
          <a:xfrm rot="10800000">
            <a:off x="4377489" y="2695275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78" name="Arrow: Curved Right 77">
            <a:extLst>
              <a:ext uri="{FF2B5EF4-FFF2-40B4-BE49-F238E27FC236}">
                <a16:creationId xmlns:a16="http://schemas.microsoft.com/office/drawing/2014/main" id="{048156AA-1DF1-5679-5239-429AAE71BF86}"/>
              </a:ext>
            </a:extLst>
          </p:cNvPr>
          <p:cNvSpPr/>
          <p:nvPr/>
        </p:nvSpPr>
        <p:spPr>
          <a:xfrm>
            <a:off x="6423747" y="2820924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79" name="Arrow: Curved Right 78">
            <a:extLst>
              <a:ext uri="{FF2B5EF4-FFF2-40B4-BE49-F238E27FC236}">
                <a16:creationId xmlns:a16="http://schemas.microsoft.com/office/drawing/2014/main" id="{41D2D9D9-E46F-8959-C782-D5E60E01A1A2}"/>
              </a:ext>
            </a:extLst>
          </p:cNvPr>
          <p:cNvSpPr/>
          <p:nvPr/>
        </p:nvSpPr>
        <p:spPr>
          <a:xfrm rot="10800000">
            <a:off x="10068900" y="2793750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33810B68-66CE-62C0-04D1-60AB66BE84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210" y="4182033"/>
            <a:ext cx="1055722" cy="492523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BEA43955-6DD5-1E63-DDD6-FE073A1F01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503" y="4151080"/>
            <a:ext cx="1055722" cy="4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61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Machine Learning Approach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DE635-4923-6FBA-8354-7899A2C66D72}"/>
              </a:ext>
            </a:extLst>
          </p:cNvPr>
          <p:cNvSpPr txBox="1"/>
          <p:nvPr/>
        </p:nvSpPr>
        <p:spPr>
          <a:xfrm>
            <a:off x="1524000" y="3851922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In very simple terms, you can think of a neural network or a machine learning algorithm </a:t>
            </a:r>
            <a:r>
              <a:rPr lang="en-US" sz="3000" b="1" dirty="0">
                <a:solidFill>
                  <a:srgbClr val="00B050"/>
                </a:solidFill>
              </a:rPr>
              <a:t>as a function that can tune its variables in order to correctly map its inputs to some outputs</a:t>
            </a:r>
            <a:r>
              <a:rPr lang="en-US" sz="3000" dirty="0"/>
              <a:t>.</a:t>
            </a:r>
            <a:endParaRPr lang="en-PH" sz="3000" b="1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013E91D-EF9B-1ED9-CD5C-8C6590BA0E22}"/>
              </a:ext>
            </a:extLst>
          </p:cNvPr>
          <p:cNvGrpSpPr/>
          <p:nvPr/>
        </p:nvGrpSpPr>
        <p:grpSpPr>
          <a:xfrm>
            <a:off x="7494230" y="1840662"/>
            <a:ext cx="2621615" cy="1259202"/>
            <a:chOff x="7888395" y="3253629"/>
            <a:chExt cx="2621615" cy="125920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1C02C48-A08C-F587-6457-2FB1F86B1B0E}"/>
                </a:ext>
              </a:extLst>
            </p:cNvPr>
            <p:cNvSpPr/>
            <p:nvPr/>
          </p:nvSpPr>
          <p:spPr>
            <a:xfrm>
              <a:off x="7888395" y="3253629"/>
              <a:ext cx="2621615" cy="1259202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b="1" dirty="0"/>
            </a:p>
            <a:p>
              <a:pPr algn="ctr"/>
              <a:endParaRPr lang="en-US" sz="1500" b="1" dirty="0"/>
            </a:p>
            <a:p>
              <a:pPr algn="ctr"/>
              <a:r>
                <a:rPr lang="en-US" sz="1500" b="1" dirty="0"/>
                <a:t>Machine Learning Algorithm</a:t>
              </a:r>
            </a:p>
            <a:p>
              <a:pPr algn="ctr"/>
              <a:endParaRPr lang="en-US" sz="1500" b="1" dirty="0"/>
            </a:p>
            <a:p>
              <a:pPr algn="ctr"/>
              <a:endParaRPr lang="en-US" sz="1500" b="1" dirty="0"/>
            </a:p>
            <a:p>
              <a:pPr algn="ctr"/>
              <a:endParaRPr lang="en-US" sz="1500" b="1" dirty="0"/>
            </a:p>
            <a:p>
              <a:pPr algn="ctr"/>
              <a:endParaRPr lang="en-PH" sz="1500" b="1" dirty="0"/>
            </a:p>
          </p:txBody>
        </p:sp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1F7495BE-3FD3-9172-F938-97701CD19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9753" y="3757582"/>
              <a:ext cx="781026" cy="600293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EDB6343-8CA2-DC16-EA49-9B3CF2F6FB26}"/>
              </a:ext>
            </a:extLst>
          </p:cNvPr>
          <p:cNvGrpSpPr/>
          <p:nvPr/>
        </p:nvGrpSpPr>
        <p:grpSpPr>
          <a:xfrm>
            <a:off x="2876740" y="1629788"/>
            <a:ext cx="1607442" cy="1597157"/>
            <a:chOff x="293893" y="4102100"/>
            <a:chExt cx="1607442" cy="177097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3721BA-73E7-CF93-ACCE-C4BF0967A709}"/>
                </a:ext>
              </a:extLst>
            </p:cNvPr>
            <p:cNvCxnSpPr>
              <a:cxnSpLocks/>
              <a:stCxn id="13" idx="4"/>
              <a:endCxn id="16" idx="0"/>
            </p:cNvCxnSpPr>
            <p:nvPr/>
          </p:nvCxnSpPr>
          <p:spPr>
            <a:xfrm>
              <a:off x="1053102" y="4828073"/>
              <a:ext cx="0" cy="4327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C7D8828-129C-73D7-2EF1-F5DC31A9F986}"/>
                </a:ext>
              </a:extLst>
            </p:cNvPr>
            <p:cNvSpPr/>
            <p:nvPr/>
          </p:nvSpPr>
          <p:spPr>
            <a:xfrm>
              <a:off x="293893" y="4102100"/>
              <a:ext cx="1607442" cy="177097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b="1" dirty="0"/>
                <a:t>Neural Network</a:t>
              </a:r>
            </a:p>
            <a:p>
              <a:pPr algn="ctr"/>
              <a:endParaRPr lang="en-US" sz="1500" b="1" dirty="0"/>
            </a:p>
            <a:p>
              <a:pPr algn="ctr"/>
              <a:endParaRPr lang="en-US" sz="1500" b="1" dirty="0"/>
            </a:p>
            <a:p>
              <a:pPr algn="ctr"/>
              <a:endParaRPr lang="en-US" sz="1500" b="1" dirty="0"/>
            </a:p>
            <a:p>
              <a:pPr algn="ctr"/>
              <a:endParaRPr lang="en-US" sz="1500" b="1" dirty="0"/>
            </a:p>
            <a:p>
              <a:pPr algn="ctr"/>
              <a:endParaRPr lang="en-US" sz="1500" b="1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F8E079E-857F-2421-777E-4154AD5BC770}"/>
                </a:ext>
              </a:extLst>
            </p:cNvPr>
            <p:cNvSpPr/>
            <p:nvPr/>
          </p:nvSpPr>
          <p:spPr>
            <a:xfrm>
              <a:off x="553576" y="4547102"/>
              <a:ext cx="259595" cy="28164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1602098-2C51-B2EA-A655-C5B216D9C9E5}"/>
                </a:ext>
              </a:extLst>
            </p:cNvPr>
            <p:cNvSpPr/>
            <p:nvPr/>
          </p:nvSpPr>
          <p:spPr>
            <a:xfrm>
              <a:off x="923304" y="4546431"/>
              <a:ext cx="259595" cy="28164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D0BC5C5-71C0-464F-B95E-C9BD501E2147}"/>
                </a:ext>
              </a:extLst>
            </p:cNvPr>
            <p:cNvSpPr/>
            <p:nvPr/>
          </p:nvSpPr>
          <p:spPr>
            <a:xfrm>
              <a:off x="1293032" y="4546431"/>
              <a:ext cx="259595" cy="28164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D85E42-16AF-7559-8E30-CDFEE5628C5B}"/>
                </a:ext>
              </a:extLst>
            </p:cNvPr>
            <p:cNvSpPr/>
            <p:nvPr/>
          </p:nvSpPr>
          <p:spPr>
            <a:xfrm>
              <a:off x="553576" y="5260861"/>
              <a:ext cx="259595" cy="28164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9B843AF-209A-F62A-E263-68636C53381D}"/>
                </a:ext>
              </a:extLst>
            </p:cNvPr>
            <p:cNvSpPr/>
            <p:nvPr/>
          </p:nvSpPr>
          <p:spPr>
            <a:xfrm>
              <a:off x="923304" y="5260861"/>
              <a:ext cx="259595" cy="28164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F547FBF-A41F-8C70-F0EB-4E9E072038F0}"/>
                </a:ext>
              </a:extLst>
            </p:cNvPr>
            <p:cNvSpPr/>
            <p:nvPr/>
          </p:nvSpPr>
          <p:spPr>
            <a:xfrm>
              <a:off x="1293032" y="5276033"/>
              <a:ext cx="259595" cy="28164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6CDD7F1-80E2-DC19-CD4F-45551A9907BD}"/>
                </a:ext>
              </a:extLst>
            </p:cNvPr>
            <p:cNvCxnSpPr>
              <a:cxnSpLocks/>
              <a:stCxn id="12" idx="4"/>
              <a:endCxn id="15" idx="0"/>
            </p:cNvCxnSpPr>
            <p:nvPr/>
          </p:nvCxnSpPr>
          <p:spPr>
            <a:xfrm>
              <a:off x="683374" y="4828744"/>
              <a:ext cx="0" cy="43211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30D085A-B69E-CE4E-19BB-BB5EFB20FA83}"/>
                </a:ext>
              </a:extLst>
            </p:cNvPr>
            <p:cNvCxnSpPr>
              <a:cxnSpLocks/>
              <a:stCxn id="12" idx="5"/>
              <a:endCxn id="16" idx="0"/>
            </p:cNvCxnSpPr>
            <p:nvPr/>
          </p:nvCxnSpPr>
          <p:spPr>
            <a:xfrm>
              <a:off x="775154" y="4787498"/>
              <a:ext cx="277948" cy="4733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E35C0BF-9161-3FDE-6EAC-EC88E5236031}"/>
                </a:ext>
              </a:extLst>
            </p:cNvPr>
            <p:cNvCxnSpPr>
              <a:cxnSpLocks/>
              <a:stCxn id="12" idx="6"/>
              <a:endCxn id="17" idx="2"/>
            </p:cNvCxnSpPr>
            <p:nvPr/>
          </p:nvCxnSpPr>
          <p:spPr>
            <a:xfrm>
              <a:off x="813171" y="4687923"/>
              <a:ext cx="479861" cy="72893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A6AC420-43A7-7192-EBB7-4CDFF12E39E9}"/>
                </a:ext>
              </a:extLst>
            </p:cNvPr>
            <p:cNvCxnSpPr>
              <a:cxnSpLocks/>
              <a:stCxn id="13" idx="5"/>
              <a:endCxn id="17" idx="1"/>
            </p:cNvCxnSpPr>
            <p:nvPr/>
          </p:nvCxnSpPr>
          <p:spPr>
            <a:xfrm>
              <a:off x="1144882" y="4786827"/>
              <a:ext cx="186167" cy="5304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9AB02A9-5E5C-DEAD-4A00-6AFD5A4626D3}"/>
                </a:ext>
              </a:extLst>
            </p:cNvPr>
            <p:cNvCxnSpPr>
              <a:cxnSpLocks/>
              <a:stCxn id="14" idx="4"/>
              <a:endCxn id="17" idx="0"/>
            </p:cNvCxnSpPr>
            <p:nvPr/>
          </p:nvCxnSpPr>
          <p:spPr>
            <a:xfrm>
              <a:off x="1422830" y="4828073"/>
              <a:ext cx="0" cy="4479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BA652BD-14E5-0CAD-E2B4-CCA8AE6796CA}"/>
                </a:ext>
              </a:extLst>
            </p:cNvPr>
            <p:cNvCxnSpPr>
              <a:cxnSpLocks/>
              <a:stCxn id="14" idx="3"/>
              <a:endCxn id="16" idx="7"/>
            </p:cNvCxnSpPr>
            <p:nvPr/>
          </p:nvCxnSpPr>
          <p:spPr>
            <a:xfrm flipH="1">
              <a:off x="1144882" y="4786827"/>
              <a:ext cx="186167" cy="5152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67853A1-6F96-F095-22A6-E31C34D933B1}"/>
                </a:ext>
              </a:extLst>
            </p:cNvPr>
            <p:cNvCxnSpPr>
              <a:cxnSpLocks/>
              <a:stCxn id="13" idx="3"/>
              <a:endCxn id="15" idx="7"/>
            </p:cNvCxnSpPr>
            <p:nvPr/>
          </p:nvCxnSpPr>
          <p:spPr>
            <a:xfrm flipH="1">
              <a:off x="775154" y="4786827"/>
              <a:ext cx="186167" cy="5152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4708965-432C-455E-A616-647E746BE91B}"/>
                </a:ext>
              </a:extLst>
            </p:cNvPr>
            <p:cNvCxnSpPr>
              <a:cxnSpLocks/>
              <a:stCxn id="14" idx="2"/>
              <a:endCxn id="15" idx="6"/>
            </p:cNvCxnSpPr>
            <p:nvPr/>
          </p:nvCxnSpPr>
          <p:spPr>
            <a:xfrm flipH="1">
              <a:off x="813171" y="4687252"/>
              <a:ext cx="479861" cy="71443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CEA4F3E-B484-802F-60CD-3628C2ABDC53}"/>
                </a:ext>
              </a:extLst>
            </p:cNvPr>
            <p:cNvCxnSpPr>
              <a:cxnSpLocks/>
              <a:stCxn id="13" idx="4"/>
              <a:endCxn id="16" idx="0"/>
            </p:cNvCxnSpPr>
            <p:nvPr/>
          </p:nvCxnSpPr>
          <p:spPr>
            <a:xfrm>
              <a:off x="1053102" y="4828073"/>
              <a:ext cx="0" cy="4327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Arrow: Curved Right 26">
            <a:extLst>
              <a:ext uri="{FF2B5EF4-FFF2-40B4-BE49-F238E27FC236}">
                <a16:creationId xmlns:a16="http://schemas.microsoft.com/office/drawing/2014/main" id="{72113059-2BED-8B98-8EB1-E3060D4E2727}"/>
              </a:ext>
            </a:extLst>
          </p:cNvPr>
          <p:cNvSpPr/>
          <p:nvPr/>
        </p:nvSpPr>
        <p:spPr>
          <a:xfrm>
            <a:off x="1896148" y="1918765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28" name="Arrow: Curved Right 27">
            <a:extLst>
              <a:ext uri="{FF2B5EF4-FFF2-40B4-BE49-F238E27FC236}">
                <a16:creationId xmlns:a16="http://schemas.microsoft.com/office/drawing/2014/main" id="{0FC59921-2298-8C5B-6625-2B63715C0223}"/>
              </a:ext>
            </a:extLst>
          </p:cNvPr>
          <p:cNvSpPr/>
          <p:nvPr/>
        </p:nvSpPr>
        <p:spPr>
          <a:xfrm rot="10800000">
            <a:off x="4599739" y="1820290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29" name="Arrow: Curved Right 28">
            <a:extLst>
              <a:ext uri="{FF2B5EF4-FFF2-40B4-BE49-F238E27FC236}">
                <a16:creationId xmlns:a16="http://schemas.microsoft.com/office/drawing/2014/main" id="{34EBA7D5-6A44-828E-6717-F0682ADD81C8}"/>
              </a:ext>
            </a:extLst>
          </p:cNvPr>
          <p:cNvSpPr/>
          <p:nvPr/>
        </p:nvSpPr>
        <p:spPr>
          <a:xfrm>
            <a:off x="6645997" y="1945939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30" name="Arrow: Curved Right 29">
            <a:extLst>
              <a:ext uri="{FF2B5EF4-FFF2-40B4-BE49-F238E27FC236}">
                <a16:creationId xmlns:a16="http://schemas.microsoft.com/office/drawing/2014/main" id="{BD1E37EB-25E4-465B-D82D-5D8BFCF24E26}"/>
              </a:ext>
            </a:extLst>
          </p:cNvPr>
          <p:cNvSpPr/>
          <p:nvPr/>
        </p:nvSpPr>
        <p:spPr>
          <a:xfrm rot="10800000">
            <a:off x="10291150" y="1918765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443CB32-A4C6-AC7A-67CF-AF81C23B67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035" y="3457101"/>
            <a:ext cx="1055722" cy="49252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A9446BC-8901-4C78-886E-3B9B7955D7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328" y="3426148"/>
            <a:ext cx="1055722" cy="4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14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Machine Learning Approach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DE635-4923-6FBA-8354-7899A2C66D72}"/>
              </a:ext>
            </a:extLst>
          </p:cNvPr>
          <p:cNvSpPr txBox="1"/>
          <p:nvPr/>
        </p:nvSpPr>
        <p:spPr>
          <a:xfrm>
            <a:off x="1896148" y="3949624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As we will see, the training process to teach our neural network or machine learning algorithm to </a:t>
            </a:r>
            <a:r>
              <a:rPr lang="en-US" sz="3000" b="1" dirty="0">
                <a:solidFill>
                  <a:srgbClr val="00B050"/>
                </a:solidFill>
              </a:rPr>
              <a:t>tune its internal variables</a:t>
            </a:r>
            <a:r>
              <a:rPr lang="en-US" sz="3000" dirty="0">
                <a:solidFill>
                  <a:srgbClr val="00B050"/>
                </a:solidFill>
              </a:rPr>
              <a:t> </a:t>
            </a:r>
            <a:r>
              <a:rPr lang="en-US" sz="3000" dirty="0"/>
              <a:t>is performed for </a:t>
            </a:r>
            <a:r>
              <a:rPr lang="en-US" sz="3000" b="1" dirty="0">
                <a:solidFill>
                  <a:srgbClr val="FF0000"/>
                </a:solidFill>
              </a:rPr>
              <a:t>thousand or even millions of iterations </a:t>
            </a:r>
            <a:r>
              <a:rPr lang="en-US" sz="3000" dirty="0"/>
              <a:t>over the input and output data!</a:t>
            </a:r>
            <a:endParaRPr lang="en-PH" sz="3000" b="1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013E91D-EF9B-1ED9-CD5C-8C6590BA0E22}"/>
              </a:ext>
            </a:extLst>
          </p:cNvPr>
          <p:cNvGrpSpPr/>
          <p:nvPr/>
        </p:nvGrpSpPr>
        <p:grpSpPr>
          <a:xfrm>
            <a:off x="6693645" y="1788772"/>
            <a:ext cx="2621615" cy="1259202"/>
            <a:chOff x="7888395" y="3253629"/>
            <a:chExt cx="2621615" cy="125920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1C02C48-A08C-F587-6457-2FB1F86B1B0E}"/>
                </a:ext>
              </a:extLst>
            </p:cNvPr>
            <p:cNvSpPr/>
            <p:nvPr/>
          </p:nvSpPr>
          <p:spPr>
            <a:xfrm>
              <a:off x="7888395" y="3253629"/>
              <a:ext cx="2621615" cy="1259202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b="1" dirty="0"/>
            </a:p>
            <a:p>
              <a:pPr algn="ctr"/>
              <a:endParaRPr lang="en-US" sz="1500" b="1" dirty="0"/>
            </a:p>
            <a:p>
              <a:pPr algn="ctr"/>
              <a:r>
                <a:rPr lang="en-US" sz="1500" b="1" dirty="0"/>
                <a:t>Machine Learning Algorithm</a:t>
              </a:r>
            </a:p>
            <a:p>
              <a:pPr algn="ctr"/>
              <a:endParaRPr lang="en-US" sz="1500" b="1" dirty="0"/>
            </a:p>
            <a:p>
              <a:pPr algn="ctr"/>
              <a:endParaRPr lang="en-US" sz="1500" b="1" dirty="0"/>
            </a:p>
            <a:p>
              <a:pPr algn="ctr"/>
              <a:endParaRPr lang="en-US" sz="1500" b="1" dirty="0"/>
            </a:p>
            <a:p>
              <a:pPr algn="ctr"/>
              <a:endParaRPr lang="en-PH" sz="1500" b="1" dirty="0"/>
            </a:p>
          </p:txBody>
        </p:sp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1F7495BE-3FD3-9172-F938-97701CD19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9753" y="3757582"/>
              <a:ext cx="781026" cy="600293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EDB6343-8CA2-DC16-EA49-9B3CF2F6FB26}"/>
              </a:ext>
            </a:extLst>
          </p:cNvPr>
          <p:cNvGrpSpPr/>
          <p:nvPr/>
        </p:nvGrpSpPr>
        <p:grpSpPr>
          <a:xfrm>
            <a:off x="2876740" y="1629788"/>
            <a:ext cx="1607442" cy="1597157"/>
            <a:chOff x="293893" y="4102100"/>
            <a:chExt cx="1607442" cy="177097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3721BA-73E7-CF93-ACCE-C4BF0967A709}"/>
                </a:ext>
              </a:extLst>
            </p:cNvPr>
            <p:cNvCxnSpPr>
              <a:cxnSpLocks/>
              <a:stCxn id="13" idx="4"/>
              <a:endCxn id="16" idx="0"/>
            </p:cNvCxnSpPr>
            <p:nvPr/>
          </p:nvCxnSpPr>
          <p:spPr>
            <a:xfrm>
              <a:off x="1053102" y="4828073"/>
              <a:ext cx="0" cy="4327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C7D8828-129C-73D7-2EF1-F5DC31A9F986}"/>
                </a:ext>
              </a:extLst>
            </p:cNvPr>
            <p:cNvSpPr/>
            <p:nvPr/>
          </p:nvSpPr>
          <p:spPr>
            <a:xfrm>
              <a:off x="293893" y="4102100"/>
              <a:ext cx="1607442" cy="177097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b="1" dirty="0"/>
                <a:t>Neural Network</a:t>
              </a:r>
            </a:p>
            <a:p>
              <a:pPr algn="ctr"/>
              <a:endParaRPr lang="en-US" sz="1500" b="1" dirty="0"/>
            </a:p>
            <a:p>
              <a:pPr algn="ctr"/>
              <a:endParaRPr lang="en-US" sz="1500" b="1" dirty="0"/>
            </a:p>
            <a:p>
              <a:pPr algn="ctr"/>
              <a:endParaRPr lang="en-US" sz="1500" b="1" dirty="0"/>
            </a:p>
            <a:p>
              <a:pPr algn="ctr"/>
              <a:endParaRPr lang="en-US" sz="1500" b="1" dirty="0"/>
            </a:p>
            <a:p>
              <a:pPr algn="ctr"/>
              <a:endParaRPr lang="en-US" sz="1500" b="1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F8E079E-857F-2421-777E-4154AD5BC770}"/>
                </a:ext>
              </a:extLst>
            </p:cNvPr>
            <p:cNvSpPr/>
            <p:nvPr/>
          </p:nvSpPr>
          <p:spPr>
            <a:xfrm>
              <a:off x="553576" y="4547102"/>
              <a:ext cx="259595" cy="28164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1602098-2C51-B2EA-A655-C5B216D9C9E5}"/>
                </a:ext>
              </a:extLst>
            </p:cNvPr>
            <p:cNvSpPr/>
            <p:nvPr/>
          </p:nvSpPr>
          <p:spPr>
            <a:xfrm>
              <a:off x="923304" y="4546431"/>
              <a:ext cx="259595" cy="28164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D0BC5C5-71C0-464F-B95E-C9BD501E2147}"/>
                </a:ext>
              </a:extLst>
            </p:cNvPr>
            <p:cNvSpPr/>
            <p:nvPr/>
          </p:nvSpPr>
          <p:spPr>
            <a:xfrm>
              <a:off x="1293032" y="4546431"/>
              <a:ext cx="259595" cy="28164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D85E42-16AF-7559-8E30-CDFEE5628C5B}"/>
                </a:ext>
              </a:extLst>
            </p:cNvPr>
            <p:cNvSpPr/>
            <p:nvPr/>
          </p:nvSpPr>
          <p:spPr>
            <a:xfrm>
              <a:off x="553576" y="5260861"/>
              <a:ext cx="259595" cy="28164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9B843AF-209A-F62A-E263-68636C53381D}"/>
                </a:ext>
              </a:extLst>
            </p:cNvPr>
            <p:cNvSpPr/>
            <p:nvPr/>
          </p:nvSpPr>
          <p:spPr>
            <a:xfrm>
              <a:off x="923304" y="5260861"/>
              <a:ext cx="259595" cy="28164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F547FBF-A41F-8C70-F0EB-4E9E072038F0}"/>
                </a:ext>
              </a:extLst>
            </p:cNvPr>
            <p:cNvSpPr/>
            <p:nvPr/>
          </p:nvSpPr>
          <p:spPr>
            <a:xfrm>
              <a:off x="1293032" y="5276033"/>
              <a:ext cx="259595" cy="28164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6CDD7F1-80E2-DC19-CD4F-45551A9907BD}"/>
                </a:ext>
              </a:extLst>
            </p:cNvPr>
            <p:cNvCxnSpPr>
              <a:cxnSpLocks/>
              <a:stCxn id="12" idx="4"/>
              <a:endCxn id="15" idx="0"/>
            </p:cNvCxnSpPr>
            <p:nvPr/>
          </p:nvCxnSpPr>
          <p:spPr>
            <a:xfrm>
              <a:off x="683374" y="4828744"/>
              <a:ext cx="0" cy="43211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30D085A-B69E-CE4E-19BB-BB5EFB20FA83}"/>
                </a:ext>
              </a:extLst>
            </p:cNvPr>
            <p:cNvCxnSpPr>
              <a:cxnSpLocks/>
              <a:stCxn id="12" idx="5"/>
              <a:endCxn id="16" idx="0"/>
            </p:cNvCxnSpPr>
            <p:nvPr/>
          </p:nvCxnSpPr>
          <p:spPr>
            <a:xfrm>
              <a:off x="775154" y="4787498"/>
              <a:ext cx="277948" cy="4733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E35C0BF-9161-3FDE-6EAC-EC88E5236031}"/>
                </a:ext>
              </a:extLst>
            </p:cNvPr>
            <p:cNvCxnSpPr>
              <a:cxnSpLocks/>
              <a:stCxn id="12" idx="6"/>
              <a:endCxn id="17" idx="2"/>
            </p:cNvCxnSpPr>
            <p:nvPr/>
          </p:nvCxnSpPr>
          <p:spPr>
            <a:xfrm>
              <a:off x="813171" y="4687923"/>
              <a:ext cx="479861" cy="72893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A6AC420-43A7-7192-EBB7-4CDFF12E39E9}"/>
                </a:ext>
              </a:extLst>
            </p:cNvPr>
            <p:cNvCxnSpPr>
              <a:cxnSpLocks/>
              <a:stCxn id="13" idx="5"/>
              <a:endCxn id="17" idx="1"/>
            </p:cNvCxnSpPr>
            <p:nvPr/>
          </p:nvCxnSpPr>
          <p:spPr>
            <a:xfrm>
              <a:off x="1144882" y="4786827"/>
              <a:ext cx="186167" cy="5304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9AB02A9-5E5C-DEAD-4A00-6AFD5A4626D3}"/>
                </a:ext>
              </a:extLst>
            </p:cNvPr>
            <p:cNvCxnSpPr>
              <a:cxnSpLocks/>
              <a:stCxn id="14" idx="4"/>
              <a:endCxn id="17" idx="0"/>
            </p:cNvCxnSpPr>
            <p:nvPr/>
          </p:nvCxnSpPr>
          <p:spPr>
            <a:xfrm>
              <a:off x="1422830" y="4828073"/>
              <a:ext cx="0" cy="4479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BA652BD-14E5-0CAD-E2B4-CCA8AE6796CA}"/>
                </a:ext>
              </a:extLst>
            </p:cNvPr>
            <p:cNvCxnSpPr>
              <a:cxnSpLocks/>
              <a:stCxn id="14" idx="3"/>
              <a:endCxn id="16" idx="7"/>
            </p:cNvCxnSpPr>
            <p:nvPr/>
          </p:nvCxnSpPr>
          <p:spPr>
            <a:xfrm flipH="1">
              <a:off x="1144882" y="4786827"/>
              <a:ext cx="186167" cy="5152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67853A1-6F96-F095-22A6-E31C34D933B1}"/>
                </a:ext>
              </a:extLst>
            </p:cNvPr>
            <p:cNvCxnSpPr>
              <a:cxnSpLocks/>
              <a:stCxn id="13" idx="3"/>
              <a:endCxn id="15" idx="7"/>
            </p:cNvCxnSpPr>
            <p:nvPr/>
          </p:nvCxnSpPr>
          <p:spPr>
            <a:xfrm flipH="1">
              <a:off x="775154" y="4786827"/>
              <a:ext cx="186167" cy="5152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4708965-432C-455E-A616-647E746BE91B}"/>
                </a:ext>
              </a:extLst>
            </p:cNvPr>
            <p:cNvCxnSpPr>
              <a:cxnSpLocks/>
              <a:stCxn id="14" idx="2"/>
              <a:endCxn id="15" idx="6"/>
            </p:cNvCxnSpPr>
            <p:nvPr/>
          </p:nvCxnSpPr>
          <p:spPr>
            <a:xfrm flipH="1">
              <a:off x="813171" y="4687252"/>
              <a:ext cx="479861" cy="71443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CEA4F3E-B484-802F-60CD-3628C2ABDC53}"/>
                </a:ext>
              </a:extLst>
            </p:cNvPr>
            <p:cNvCxnSpPr>
              <a:cxnSpLocks/>
              <a:stCxn id="13" idx="4"/>
              <a:endCxn id="16" idx="0"/>
            </p:cNvCxnSpPr>
            <p:nvPr/>
          </p:nvCxnSpPr>
          <p:spPr>
            <a:xfrm>
              <a:off x="1053102" y="4828073"/>
              <a:ext cx="0" cy="4327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439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Machine Learning?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DE635-4923-6FBA-8354-7899A2C66D72}"/>
              </a:ext>
            </a:extLst>
          </p:cNvPr>
          <p:cNvSpPr txBox="1"/>
          <p:nvPr/>
        </p:nvSpPr>
        <p:spPr>
          <a:xfrm>
            <a:off x="1524000" y="2413337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In order to understand what is machine learning is, </a:t>
            </a:r>
            <a:r>
              <a:rPr lang="en-US" sz="3000" b="1" dirty="0">
                <a:solidFill>
                  <a:srgbClr val="00B050"/>
                </a:solidFill>
              </a:rPr>
              <a:t>we need to learn how to think like one!</a:t>
            </a:r>
            <a:endParaRPr lang="en-PH" sz="3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10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Machine Learning?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498E5840-908F-A47D-3C4E-1745AC1EF887}"/>
              </a:ext>
            </a:extLst>
          </p:cNvPr>
          <p:cNvGraphicFramePr>
            <a:graphicFrameLocks noGrp="1"/>
          </p:cNvGraphicFramePr>
          <p:nvPr/>
        </p:nvGraphicFramePr>
        <p:xfrm>
          <a:off x="1712297" y="2570072"/>
          <a:ext cx="8767405" cy="1717856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753481">
                  <a:extLst>
                    <a:ext uri="{9D8B030D-6E8A-4147-A177-3AD203B41FA5}">
                      <a16:colId xmlns:a16="http://schemas.microsoft.com/office/drawing/2014/main" val="1238134438"/>
                    </a:ext>
                  </a:extLst>
                </a:gridCol>
                <a:gridCol w="1753481">
                  <a:extLst>
                    <a:ext uri="{9D8B030D-6E8A-4147-A177-3AD203B41FA5}">
                      <a16:colId xmlns:a16="http://schemas.microsoft.com/office/drawing/2014/main" val="294804074"/>
                    </a:ext>
                  </a:extLst>
                </a:gridCol>
                <a:gridCol w="1753481">
                  <a:extLst>
                    <a:ext uri="{9D8B030D-6E8A-4147-A177-3AD203B41FA5}">
                      <a16:colId xmlns:a16="http://schemas.microsoft.com/office/drawing/2014/main" val="410306732"/>
                    </a:ext>
                  </a:extLst>
                </a:gridCol>
                <a:gridCol w="1753481">
                  <a:extLst>
                    <a:ext uri="{9D8B030D-6E8A-4147-A177-3AD203B41FA5}">
                      <a16:colId xmlns:a16="http://schemas.microsoft.com/office/drawing/2014/main" val="3271794586"/>
                    </a:ext>
                  </a:extLst>
                </a:gridCol>
                <a:gridCol w="1753481">
                  <a:extLst>
                    <a:ext uri="{9D8B030D-6E8A-4147-A177-3AD203B41FA5}">
                      <a16:colId xmlns:a16="http://schemas.microsoft.com/office/drawing/2014/main" val="3184768652"/>
                    </a:ext>
                  </a:extLst>
                </a:gridCol>
              </a:tblGrid>
              <a:tr h="8589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Input:</a:t>
                      </a:r>
                      <a:endParaRPr lang="en-PH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1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2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3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4</a:t>
                      </a:r>
                      <a:endParaRPr lang="en-PH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483360"/>
                  </a:ext>
                </a:extLst>
              </a:tr>
              <a:tr h="8589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Output:</a:t>
                      </a:r>
                      <a:endParaRPr lang="en-PH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2</a:t>
                      </a:r>
                      <a:endParaRPr lang="en-PH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4</a:t>
                      </a:r>
                      <a:endParaRPr lang="en-PH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6</a:t>
                      </a:r>
                      <a:endParaRPr lang="en-PH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8</a:t>
                      </a:r>
                      <a:endParaRPr lang="en-PH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03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55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Machine Learning?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5E4E60-6424-9194-D4B1-7703E77FA2E5}"/>
              </a:ext>
            </a:extLst>
          </p:cNvPr>
          <p:cNvSpPr txBox="1"/>
          <p:nvPr/>
        </p:nvSpPr>
        <p:spPr>
          <a:xfrm>
            <a:off x="1712298" y="4155116"/>
            <a:ext cx="8767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Question: </a:t>
            </a:r>
            <a:r>
              <a:rPr lang="en-US" sz="2400" dirty="0"/>
              <a:t>What will be the output </a:t>
            </a:r>
            <a:r>
              <a:rPr lang="en-US" sz="2400"/>
              <a:t>value if </a:t>
            </a:r>
            <a:r>
              <a:rPr lang="en-US" sz="2400" dirty="0"/>
              <a:t>we have an input value of  </a:t>
            </a:r>
            <a:r>
              <a:rPr lang="en-US" sz="2400" b="1" dirty="0"/>
              <a:t>5</a:t>
            </a:r>
            <a:r>
              <a:rPr lang="en-US" sz="2400" dirty="0"/>
              <a:t>?</a:t>
            </a:r>
            <a:endParaRPr lang="en-PH" sz="24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B18E400-2541-3B25-4F88-90D0BA8BC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977701"/>
              </p:ext>
            </p:extLst>
          </p:nvPr>
        </p:nvGraphicFramePr>
        <p:xfrm>
          <a:off x="1712298" y="1959719"/>
          <a:ext cx="8767404" cy="1717856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461234">
                  <a:extLst>
                    <a:ext uri="{9D8B030D-6E8A-4147-A177-3AD203B41FA5}">
                      <a16:colId xmlns:a16="http://schemas.microsoft.com/office/drawing/2014/main" val="1238134438"/>
                    </a:ext>
                  </a:extLst>
                </a:gridCol>
                <a:gridCol w="1461234">
                  <a:extLst>
                    <a:ext uri="{9D8B030D-6E8A-4147-A177-3AD203B41FA5}">
                      <a16:colId xmlns:a16="http://schemas.microsoft.com/office/drawing/2014/main" val="294804074"/>
                    </a:ext>
                  </a:extLst>
                </a:gridCol>
                <a:gridCol w="1461234">
                  <a:extLst>
                    <a:ext uri="{9D8B030D-6E8A-4147-A177-3AD203B41FA5}">
                      <a16:colId xmlns:a16="http://schemas.microsoft.com/office/drawing/2014/main" val="410306732"/>
                    </a:ext>
                  </a:extLst>
                </a:gridCol>
                <a:gridCol w="1461234">
                  <a:extLst>
                    <a:ext uri="{9D8B030D-6E8A-4147-A177-3AD203B41FA5}">
                      <a16:colId xmlns:a16="http://schemas.microsoft.com/office/drawing/2014/main" val="3271794586"/>
                    </a:ext>
                  </a:extLst>
                </a:gridCol>
                <a:gridCol w="1461234">
                  <a:extLst>
                    <a:ext uri="{9D8B030D-6E8A-4147-A177-3AD203B41FA5}">
                      <a16:colId xmlns:a16="http://schemas.microsoft.com/office/drawing/2014/main" val="3184768652"/>
                    </a:ext>
                  </a:extLst>
                </a:gridCol>
                <a:gridCol w="1461234">
                  <a:extLst>
                    <a:ext uri="{9D8B030D-6E8A-4147-A177-3AD203B41FA5}">
                      <a16:colId xmlns:a16="http://schemas.microsoft.com/office/drawing/2014/main" val="1761804418"/>
                    </a:ext>
                  </a:extLst>
                </a:gridCol>
              </a:tblGrid>
              <a:tr h="8589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Input:</a:t>
                      </a:r>
                      <a:endParaRPr lang="en-PH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1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2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3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4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5</a:t>
                      </a:r>
                      <a:endParaRPr lang="en-PH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483360"/>
                  </a:ext>
                </a:extLst>
              </a:tr>
              <a:tr h="8589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Output:</a:t>
                      </a:r>
                      <a:endParaRPr lang="en-PH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2</a:t>
                      </a:r>
                      <a:endParaRPr lang="en-PH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4</a:t>
                      </a:r>
                      <a:endParaRPr lang="en-PH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6</a:t>
                      </a:r>
                      <a:endParaRPr lang="en-PH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8</a:t>
                      </a:r>
                      <a:endParaRPr lang="en-PH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???</a:t>
                      </a:r>
                      <a:endParaRPr lang="en-PH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03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76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Machine Learning?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5E4E60-6424-9194-D4B1-7703E77FA2E5}"/>
              </a:ext>
            </a:extLst>
          </p:cNvPr>
          <p:cNvSpPr txBox="1"/>
          <p:nvPr/>
        </p:nvSpPr>
        <p:spPr>
          <a:xfrm>
            <a:off x="1712298" y="4155116"/>
            <a:ext cx="8767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Formula:</a:t>
            </a:r>
          </a:p>
          <a:p>
            <a:br>
              <a:rPr lang="en-US" sz="2400" b="1" dirty="0"/>
            </a:br>
            <a:r>
              <a:rPr lang="en-US" sz="2400" b="1" dirty="0"/>
              <a:t>Output = Input * 2</a:t>
            </a:r>
            <a:endParaRPr lang="en-PH" sz="24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B18E400-2541-3B25-4F88-90D0BA8BC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767680"/>
              </p:ext>
            </p:extLst>
          </p:nvPr>
        </p:nvGraphicFramePr>
        <p:xfrm>
          <a:off x="1712298" y="1959719"/>
          <a:ext cx="8767404" cy="1717856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461234">
                  <a:extLst>
                    <a:ext uri="{9D8B030D-6E8A-4147-A177-3AD203B41FA5}">
                      <a16:colId xmlns:a16="http://schemas.microsoft.com/office/drawing/2014/main" val="1238134438"/>
                    </a:ext>
                  </a:extLst>
                </a:gridCol>
                <a:gridCol w="1461234">
                  <a:extLst>
                    <a:ext uri="{9D8B030D-6E8A-4147-A177-3AD203B41FA5}">
                      <a16:colId xmlns:a16="http://schemas.microsoft.com/office/drawing/2014/main" val="294804074"/>
                    </a:ext>
                  </a:extLst>
                </a:gridCol>
                <a:gridCol w="1461234">
                  <a:extLst>
                    <a:ext uri="{9D8B030D-6E8A-4147-A177-3AD203B41FA5}">
                      <a16:colId xmlns:a16="http://schemas.microsoft.com/office/drawing/2014/main" val="410306732"/>
                    </a:ext>
                  </a:extLst>
                </a:gridCol>
                <a:gridCol w="1461234">
                  <a:extLst>
                    <a:ext uri="{9D8B030D-6E8A-4147-A177-3AD203B41FA5}">
                      <a16:colId xmlns:a16="http://schemas.microsoft.com/office/drawing/2014/main" val="3271794586"/>
                    </a:ext>
                  </a:extLst>
                </a:gridCol>
                <a:gridCol w="1461234">
                  <a:extLst>
                    <a:ext uri="{9D8B030D-6E8A-4147-A177-3AD203B41FA5}">
                      <a16:colId xmlns:a16="http://schemas.microsoft.com/office/drawing/2014/main" val="3184768652"/>
                    </a:ext>
                  </a:extLst>
                </a:gridCol>
                <a:gridCol w="1461234">
                  <a:extLst>
                    <a:ext uri="{9D8B030D-6E8A-4147-A177-3AD203B41FA5}">
                      <a16:colId xmlns:a16="http://schemas.microsoft.com/office/drawing/2014/main" val="1761804418"/>
                    </a:ext>
                  </a:extLst>
                </a:gridCol>
              </a:tblGrid>
              <a:tr h="8589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Input:</a:t>
                      </a:r>
                      <a:endParaRPr lang="en-PH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1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2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3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4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5</a:t>
                      </a:r>
                      <a:endParaRPr lang="en-PH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483360"/>
                  </a:ext>
                </a:extLst>
              </a:tr>
              <a:tr h="8589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Output:</a:t>
                      </a:r>
                      <a:endParaRPr lang="en-PH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2</a:t>
                      </a:r>
                      <a:endParaRPr lang="en-PH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4</a:t>
                      </a:r>
                      <a:endParaRPr lang="en-PH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6</a:t>
                      </a:r>
                      <a:endParaRPr lang="en-PH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8</a:t>
                      </a:r>
                      <a:endParaRPr lang="en-PH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10</a:t>
                      </a:r>
                      <a:endParaRPr lang="en-PH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03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13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Machine Learning?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498E5840-908F-A47D-3C4E-1745AC1EF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451457"/>
              </p:ext>
            </p:extLst>
          </p:nvPr>
        </p:nvGraphicFramePr>
        <p:xfrm>
          <a:off x="1605825" y="1907308"/>
          <a:ext cx="8980350" cy="1521692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796070">
                  <a:extLst>
                    <a:ext uri="{9D8B030D-6E8A-4147-A177-3AD203B41FA5}">
                      <a16:colId xmlns:a16="http://schemas.microsoft.com/office/drawing/2014/main" val="1238134438"/>
                    </a:ext>
                  </a:extLst>
                </a:gridCol>
                <a:gridCol w="1796070">
                  <a:extLst>
                    <a:ext uri="{9D8B030D-6E8A-4147-A177-3AD203B41FA5}">
                      <a16:colId xmlns:a16="http://schemas.microsoft.com/office/drawing/2014/main" val="294804074"/>
                    </a:ext>
                  </a:extLst>
                </a:gridCol>
                <a:gridCol w="1796070">
                  <a:extLst>
                    <a:ext uri="{9D8B030D-6E8A-4147-A177-3AD203B41FA5}">
                      <a16:colId xmlns:a16="http://schemas.microsoft.com/office/drawing/2014/main" val="410306732"/>
                    </a:ext>
                  </a:extLst>
                </a:gridCol>
                <a:gridCol w="1796070">
                  <a:extLst>
                    <a:ext uri="{9D8B030D-6E8A-4147-A177-3AD203B41FA5}">
                      <a16:colId xmlns:a16="http://schemas.microsoft.com/office/drawing/2014/main" val="3271794586"/>
                    </a:ext>
                  </a:extLst>
                </a:gridCol>
                <a:gridCol w="1796070">
                  <a:extLst>
                    <a:ext uri="{9D8B030D-6E8A-4147-A177-3AD203B41FA5}">
                      <a16:colId xmlns:a16="http://schemas.microsoft.com/office/drawing/2014/main" val="3184768652"/>
                    </a:ext>
                  </a:extLst>
                </a:gridCol>
              </a:tblGrid>
              <a:tr h="76084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Input: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8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15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22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483360"/>
                  </a:ext>
                </a:extLst>
              </a:tr>
              <a:tr h="76084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Output: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32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46.4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59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71.6</a:t>
                      </a:r>
                      <a:endParaRPr lang="en-PH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03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22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Machine Learning?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498E5840-908F-A47D-3C4E-1745AC1EF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950115"/>
              </p:ext>
            </p:extLst>
          </p:nvPr>
        </p:nvGraphicFramePr>
        <p:xfrm>
          <a:off x="1605825" y="1907308"/>
          <a:ext cx="8980350" cy="1521692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496725">
                  <a:extLst>
                    <a:ext uri="{9D8B030D-6E8A-4147-A177-3AD203B41FA5}">
                      <a16:colId xmlns:a16="http://schemas.microsoft.com/office/drawing/2014/main" val="1238134438"/>
                    </a:ext>
                  </a:extLst>
                </a:gridCol>
                <a:gridCol w="1496725">
                  <a:extLst>
                    <a:ext uri="{9D8B030D-6E8A-4147-A177-3AD203B41FA5}">
                      <a16:colId xmlns:a16="http://schemas.microsoft.com/office/drawing/2014/main" val="294804074"/>
                    </a:ext>
                  </a:extLst>
                </a:gridCol>
                <a:gridCol w="1496725">
                  <a:extLst>
                    <a:ext uri="{9D8B030D-6E8A-4147-A177-3AD203B41FA5}">
                      <a16:colId xmlns:a16="http://schemas.microsoft.com/office/drawing/2014/main" val="410306732"/>
                    </a:ext>
                  </a:extLst>
                </a:gridCol>
                <a:gridCol w="1496725">
                  <a:extLst>
                    <a:ext uri="{9D8B030D-6E8A-4147-A177-3AD203B41FA5}">
                      <a16:colId xmlns:a16="http://schemas.microsoft.com/office/drawing/2014/main" val="3271794586"/>
                    </a:ext>
                  </a:extLst>
                </a:gridCol>
                <a:gridCol w="1496725">
                  <a:extLst>
                    <a:ext uri="{9D8B030D-6E8A-4147-A177-3AD203B41FA5}">
                      <a16:colId xmlns:a16="http://schemas.microsoft.com/office/drawing/2014/main" val="3184768652"/>
                    </a:ext>
                  </a:extLst>
                </a:gridCol>
                <a:gridCol w="1496725">
                  <a:extLst>
                    <a:ext uri="{9D8B030D-6E8A-4147-A177-3AD203B41FA5}">
                      <a16:colId xmlns:a16="http://schemas.microsoft.com/office/drawing/2014/main" val="78216962"/>
                    </a:ext>
                  </a:extLst>
                </a:gridCol>
              </a:tblGrid>
              <a:tr h="76084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Input: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8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15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22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38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483360"/>
                  </a:ext>
                </a:extLst>
              </a:tr>
              <a:tr h="76084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Output: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32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46.4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59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71.6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???</a:t>
                      </a:r>
                      <a:endParaRPr lang="en-PH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032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30AF1E2-5A6B-8A3D-F341-39DF1AA622EB}"/>
              </a:ext>
            </a:extLst>
          </p:cNvPr>
          <p:cNvSpPr txBox="1"/>
          <p:nvPr/>
        </p:nvSpPr>
        <p:spPr>
          <a:xfrm>
            <a:off x="1605825" y="3785598"/>
            <a:ext cx="8980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Question: </a:t>
            </a:r>
            <a:r>
              <a:rPr lang="en-US" sz="2400" dirty="0"/>
              <a:t>What will be the output value if we have an input value of  38?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23428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Machine Learning?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498E5840-908F-A47D-3C4E-1745AC1EF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340141"/>
              </p:ext>
            </p:extLst>
          </p:nvPr>
        </p:nvGraphicFramePr>
        <p:xfrm>
          <a:off x="1605825" y="1907308"/>
          <a:ext cx="8980350" cy="1521692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496725">
                  <a:extLst>
                    <a:ext uri="{9D8B030D-6E8A-4147-A177-3AD203B41FA5}">
                      <a16:colId xmlns:a16="http://schemas.microsoft.com/office/drawing/2014/main" val="1238134438"/>
                    </a:ext>
                  </a:extLst>
                </a:gridCol>
                <a:gridCol w="1496725">
                  <a:extLst>
                    <a:ext uri="{9D8B030D-6E8A-4147-A177-3AD203B41FA5}">
                      <a16:colId xmlns:a16="http://schemas.microsoft.com/office/drawing/2014/main" val="294804074"/>
                    </a:ext>
                  </a:extLst>
                </a:gridCol>
                <a:gridCol w="1496725">
                  <a:extLst>
                    <a:ext uri="{9D8B030D-6E8A-4147-A177-3AD203B41FA5}">
                      <a16:colId xmlns:a16="http://schemas.microsoft.com/office/drawing/2014/main" val="410306732"/>
                    </a:ext>
                  </a:extLst>
                </a:gridCol>
                <a:gridCol w="1496725">
                  <a:extLst>
                    <a:ext uri="{9D8B030D-6E8A-4147-A177-3AD203B41FA5}">
                      <a16:colId xmlns:a16="http://schemas.microsoft.com/office/drawing/2014/main" val="3271794586"/>
                    </a:ext>
                  </a:extLst>
                </a:gridCol>
                <a:gridCol w="1496725">
                  <a:extLst>
                    <a:ext uri="{9D8B030D-6E8A-4147-A177-3AD203B41FA5}">
                      <a16:colId xmlns:a16="http://schemas.microsoft.com/office/drawing/2014/main" val="3184768652"/>
                    </a:ext>
                  </a:extLst>
                </a:gridCol>
                <a:gridCol w="1496725">
                  <a:extLst>
                    <a:ext uri="{9D8B030D-6E8A-4147-A177-3AD203B41FA5}">
                      <a16:colId xmlns:a16="http://schemas.microsoft.com/office/drawing/2014/main" val="78216962"/>
                    </a:ext>
                  </a:extLst>
                </a:gridCol>
              </a:tblGrid>
              <a:tr h="76084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Celsius: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8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15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22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38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483360"/>
                  </a:ext>
                </a:extLst>
              </a:tr>
              <a:tr h="76084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Fahrenheit: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32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46.4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59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71.6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100.4</a:t>
                      </a:r>
                      <a:endParaRPr lang="en-PH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032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30AF1E2-5A6B-8A3D-F341-39DF1AA622EB}"/>
              </a:ext>
            </a:extLst>
          </p:cNvPr>
          <p:cNvSpPr txBox="1"/>
          <p:nvPr/>
        </p:nvSpPr>
        <p:spPr>
          <a:xfrm>
            <a:off x="1605825" y="3785598"/>
            <a:ext cx="89803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Formula: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F </a:t>
            </a:r>
            <a:r>
              <a:rPr lang="en-US" sz="2400" b="1" dirty="0"/>
              <a:t>= </a:t>
            </a:r>
            <a:r>
              <a:rPr lang="en-US" sz="2400" b="1" dirty="0">
                <a:solidFill>
                  <a:srgbClr val="FFC000"/>
                </a:solidFill>
              </a:rPr>
              <a:t>C</a:t>
            </a:r>
            <a:r>
              <a:rPr lang="en-US" sz="2400" b="1" dirty="0"/>
              <a:t> * 1.8 + 32</a:t>
            </a:r>
          </a:p>
          <a:p>
            <a:endParaRPr lang="en-US" sz="2400" b="1" dirty="0"/>
          </a:p>
          <a:p>
            <a:r>
              <a:rPr lang="en-US" sz="2400" b="1" dirty="0">
                <a:solidFill>
                  <a:srgbClr val="7030A0"/>
                </a:solidFill>
              </a:rPr>
              <a:t>F = Fahrenheit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C = Celsius</a:t>
            </a:r>
            <a:endParaRPr lang="en-PH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5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1228</TotalTime>
  <Words>1510</Words>
  <Application>Microsoft Office PowerPoint</Application>
  <PresentationFormat>Widescreen</PresentationFormat>
  <Paragraphs>423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Calibri Light (Headings)</vt:lpstr>
      <vt:lpstr>Charter</vt:lpstr>
      <vt:lpstr>Consolas</vt:lpstr>
      <vt:lpstr>Wingdings</vt:lpstr>
      <vt:lpstr>Office Theme</vt:lpstr>
      <vt:lpstr>Introduction to Machine Learning</vt:lpstr>
      <vt:lpstr>PowerPoint Presentation</vt:lpstr>
      <vt:lpstr>What is Machine Learning?</vt:lpstr>
      <vt:lpstr>What is Machine Learning?</vt:lpstr>
      <vt:lpstr>What is Machine Learning?</vt:lpstr>
      <vt:lpstr>What is Machine Learning?</vt:lpstr>
      <vt:lpstr>What is Machine Learning?</vt:lpstr>
      <vt:lpstr>What is Machine Learning?</vt:lpstr>
      <vt:lpstr>What is Machine Learning?</vt:lpstr>
      <vt:lpstr>What is Machine Learning?</vt:lpstr>
      <vt:lpstr>What is Machine Learning?</vt:lpstr>
      <vt:lpstr>PowerPoint Presentation</vt:lpstr>
      <vt:lpstr>Traditional Programming Paradigm</vt:lpstr>
      <vt:lpstr>Machine Learning Paradigm</vt:lpstr>
      <vt:lpstr>Traditional Programming vs Machine Learning </vt:lpstr>
      <vt:lpstr>Traditional Programming Approach</vt:lpstr>
      <vt:lpstr>Machine Learning Approach </vt:lpstr>
      <vt:lpstr>Machine Learning Approach </vt:lpstr>
      <vt:lpstr>Machine Learning Approach </vt:lpstr>
      <vt:lpstr>Machine Learning Approach </vt:lpstr>
      <vt:lpstr>Machine Learning Approach </vt:lpstr>
      <vt:lpstr>Machine Learning Approach </vt:lpstr>
      <vt:lpstr>Machine Learning Approach </vt:lpstr>
      <vt:lpstr>Machine Learning Approach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</cp:lastModifiedBy>
  <cp:revision>143</cp:revision>
  <dcterms:created xsi:type="dcterms:W3CDTF">2022-05-11T03:47:05Z</dcterms:created>
  <dcterms:modified xsi:type="dcterms:W3CDTF">2023-08-23T04:08:07Z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