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8"/>
  </p:notesMasterIdLst>
  <p:sldIdLst>
    <p:sldId id="257" r:id="rId5"/>
    <p:sldId id="291" r:id="rId6"/>
    <p:sldId id="438" r:id="rId7"/>
    <p:sldId id="512" r:id="rId8"/>
    <p:sldId id="511" r:id="rId9"/>
    <p:sldId id="513" r:id="rId10"/>
    <p:sldId id="514" r:id="rId11"/>
    <p:sldId id="515" r:id="rId12"/>
    <p:sldId id="516" r:id="rId13"/>
    <p:sldId id="517" r:id="rId14"/>
    <p:sldId id="518" r:id="rId15"/>
    <p:sldId id="520" r:id="rId16"/>
    <p:sldId id="521" r:id="rId17"/>
    <p:sldId id="522" r:id="rId18"/>
    <p:sldId id="523" r:id="rId19"/>
    <p:sldId id="524" r:id="rId20"/>
    <p:sldId id="525" r:id="rId21"/>
    <p:sldId id="526" r:id="rId22"/>
    <p:sldId id="527" r:id="rId23"/>
    <p:sldId id="528" r:id="rId24"/>
    <p:sldId id="529" r:id="rId25"/>
    <p:sldId id="530" r:id="rId26"/>
    <p:sldId id="405" r:id="rId27"/>
    <p:sldId id="434" r:id="rId28"/>
    <p:sldId id="439" r:id="rId29"/>
    <p:sldId id="531" r:id="rId30"/>
    <p:sldId id="532" r:id="rId31"/>
    <p:sldId id="534" r:id="rId32"/>
    <p:sldId id="535" r:id="rId33"/>
    <p:sldId id="537" r:id="rId34"/>
    <p:sldId id="538" r:id="rId35"/>
    <p:sldId id="539" r:id="rId36"/>
    <p:sldId id="540" r:id="rId37"/>
    <p:sldId id="541" r:id="rId38"/>
    <p:sldId id="542" r:id="rId39"/>
    <p:sldId id="543" r:id="rId40"/>
    <p:sldId id="544" r:id="rId41"/>
    <p:sldId id="545" r:id="rId42"/>
    <p:sldId id="546" r:id="rId43"/>
    <p:sldId id="547" r:id="rId44"/>
    <p:sldId id="548" r:id="rId45"/>
    <p:sldId id="549" r:id="rId46"/>
    <p:sldId id="50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2" autoAdjust="0"/>
    <p:restoredTop sz="94150" autoAdjust="0"/>
  </p:normalViewPr>
  <p:slideViewPr>
    <p:cSldViewPr snapToGrid="0">
      <p:cViewPr varScale="1">
        <p:scale>
          <a:sx n="81" d="100"/>
          <a:sy n="81" d="100"/>
        </p:scale>
        <p:origin x="114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3D-2144-B09A-F6E673C8037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A3D-2144-B09A-F6E673C803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76200">
                <a:solidFill>
                  <a:srgbClr val="FFC000"/>
                </a:solidFill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2.8</c:v>
                </c:pt>
                <c:pt idx="1">
                  <c:v>3.4</c:v>
                </c:pt>
                <c:pt idx="2">
                  <c:v>4</c:v>
                </c:pt>
                <c:pt idx="3">
                  <c:v>4.5999999999999996</c:v>
                </c:pt>
                <c:pt idx="4">
                  <c:v>5.2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A3D-2144-B09A-F6E673C803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0.35659</cdr:x>
      <cdr:y>0.34421</cdr:y>
    </cdr:from>
    <cdr:to>
      <cdr:x>0.35659</cdr:x>
      <cdr:y>0.39639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4768DA95-D047-786F-0A5D-51304435697F}"/>
            </a:ext>
          </a:extLst>
        </cdr:cNvPr>
        <cdr:cNvCxnSpPr/>
      </cdr:nvCxnSpPr>
      <cdr:spPr>
        <a:xfrm xmlns:a="http://schemas.openxmlformats.org/drawingml/2006/main">
          <a:off x="2677656" y="1673213"/>
          <a:ext cx="0" cy="253629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0.19879</cdr:x>
      <cdr:y>0.52031</cdr:y>
    </cdr:from>
    <cdr:to>
      <cdr:x>0.19879</cdr:x>
      <cdr:y>0.59911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BCA5331A-5EB3-077C-BDB5-DD625209FFA7}"/>
            </a:ext>
          </a:extLst>
        </cdr:cNvPr>
        <cdr:cNvCxnSpPr/>
      </cdr:nvCxnSpPr>
      <cdr:spPr>
        <a:xfrm xmlns:a="http://schemas.openxmlformats.org/drawingml/2006/main">
          <a:off x="1492744" y="2529241"/>
          <a:ext cx="0" cy="383039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0.51313</cdr:x>
      <cdr:y>0.19766</cdr:y>
    </cdr:from>
    <cdr:to>
      <cdr:x>0.51313</cdr:x>
      <cdr:y>0.30429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DE36B6EC-1F4C-8EA4-E3DF-53121B4C9E79}"/>
            </a:ext>
          </a:extLst>
        </cdr:cNvPr>
        <cdr:cNvCxnSpPr/>
      </cdr:nvCxnSpPr>
      <cdr:spPr>
        <a:xfrm xmlns:a="http://schemas.openxmlformats.org/drawingml/2006/main">
          <a:off x="3853119" y="960805"/>
          <a:ext cx="0" cy="518344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0.67106</cdr:x>
      <cdr:y>0.25166</cdr:y>
    </cdr:from>
    <cdr:to>
      <cdr:x>0.67106</cdr:x>
      <cdr:y>0.30526</cdr:y>
    </cdr:to>
    <cdr:cxnSp macro="">
      <cdr:nvCxnSpPr>
        <cdr:cNvPr id="14" name="Straight Arrow Connector 13">
          <a:extLst xmlns:a="http://schemas.openxmlformats.org/drawingml/2006/main">
            <a:ext uri="{FF2B5EF4-FFF2-40B4-BE49-F238E27FC236}">
              <a16:creationId xmlns:a16="http://schemas.microsoft.com/office/drawing/2014/main" id="{645CF5E8-61F9-3D35-8DBE-14F5C0AC72DB}"/>
            </a:ext>
          </a:extLst>
        </cdr:cNvPr>
        <cdr:cNvCxnSpPr/>
      </cdr:nvCxnSpPr>
      <cdr:spPr>
        <a:xfrm xmlns:a="http://schemas.openxmlformats.org/drawingml/2006/main">
          <a:off x="5039046" y="1223311"/>
          <a:ext cx="0" cy="260567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0.82855</cdr:x>
      <cdr:y>0.15011</cdr:y>
    </cdr:from>
    <cdr:to>
      <cdr:x>0.82855</cdr:x>
      <cdr:y>0.16075</cdr:y>
    </cdr:to>
    <cdr:cxnSp macro="">
      <cdr:nvCxnSpPr>
        <cdr:cNvPr id="16" name="Straight Arrow Connector 15">
          <a:extLst xmlns:a="http://schemas.openxmlformats.org/drawingml/2006/main">
            <a:ext uri="{FF2B5EF4-FFF2-40B4-BE49-F238E27FC236}">
              <a16:creationId xmlns:a16="http://schemas.microsoft.com/office/drawing/2014/main" id="{57979392-F85A-6978-ABE0-D116E2EAA213}"/>
            </a:ext>
          </a:extLst>
        </cdr:cNvPr>
        <cdr:cNvCxnSpPr/>
      </cdr:nvCxnSpPr>
      <cdr:spPr>
        <a:xfrm xmlns:a="http://schemas.openxmlformats.org/drawingml/2006/main">
          <a:off x="6221652" y="729700"/>
          <a:ext cx="0" cy="51708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08/09/2025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4237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0966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2205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9388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195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8145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9437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5671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0040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332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7991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7302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265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5804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8471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38463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320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1810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932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8397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4635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7538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1386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992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5ABE-C04B-9E45-B7F8-C552B4C8BEA7}" type="datetime1">
              <a:rPr lang="en-PH" smtClean="0"/>
              <a:t>08/09/2025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A457-8FDE-EC48-8D78-6E825839CD95}" type="datetime1">
              <a:rPr lang="en-PH" smtClean="0"/>
              <a:t>08/09/2025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2B71-89F1-1B41-8520-07265131CD6F}" type="datetime1">
              <a:rPr lang="en-PH" smtClean="0"/>
              <a:t>08/09/2025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B272-73C9-494A-AF1B-35582C7763FD}" type="datetime1">
              <a:rPr lang="en-PH" smtClean="0"/>
              <a:t>08/09/2025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1449-D51A-F345-BA01-D3DF4CA4D27C}" type="datetime1">
              <a:rPr lang="en-PH" smtClean="0"/>
              <a:t>08/09/2025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3440-5452-D343-8A06-08527EA413C0}" type="datetime1">
              <a:rPr lang="en-PH" smtClean="0"/>
              <a:t>08/09/2025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670F-37FA-4A4D-9891-800FD18F253C}" type="datetime1">
              <a:rPr lang="en-PH" smtClean="0"/>
              <a:t>08/09/2025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6BAB-616B-AB47-957E-E1676E2F5090}" type="datetime1">
              <a:rPr lang="en-PH" smtClean="0"/>
              <a:t>08/09/2025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2DE5-3D0B-EE43-9D27-18C511AD36EA}" type="datetime1">
              <a:rPr lang="en-PH" smtClean="0"/>
              <a:t>08/09/2025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A091-FDC0-C84E-BBD9-5D9B68627BE9}" type="datetime1">
              <a:rPr lang="en-PH" smtClean="0"/>
              <a:t>08/09/2025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EA6E-C7AC-9B4C-A98F-BBAA7A99420D}" type="datetime1">
              <a:rPr lang="en-PH" smtClean="0"/>
              <a:t>08/09/2025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B854-F2BB-374D-A973-810BB65B8002}" type="datetime1">
              <a:rPr lang="en-PH" smtClean="0"/>
              <a:t>08/09/2025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yIYKR4sgzI8&amp;list=PLblh5JKOoLUKxzEP5HA2d-Li7IJkHfXSe&amp;index=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Introduction to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Not Obese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380072" y="712914"/>
            <a:ext cx="123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Obese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9441601" y="2043615"/>
            <a:ext cx="2421591" cy="1815882"/>
          </a:xfrm>
          <a:custGeom>
            <a:avLst/>
            <a:gdLst>
              <a:gd name="connsiteX0" fmla="*/ 0 w 2421591"/>
              <a:gd name="connsiteY0" fmla="*/ 0 h 1815882"/>
              <a:gd name="connsiteX1" fmla="*/ 435886 w 2421591"/>
              <a:gd name="connsiteY1" fmla="*/ 0 h 1815882"/>
              <a:gd name="connsiteX2" fmla="*/ 968636 w 2421591"/>
              <a:gd name="connsiteY2" fmla="*/ 0 h 1815882"/>
              <a:gd name="connsiteX3" fmla="*/ 1404523 w 2421591"/>
              <a:gd name="connsiteY3" fmla="*/ 0 h 1815882"/>
              <a:gd name="connsiteX4" fmla="*/ 1888841 w 2421591"/>
              <a:gd name="connsiteY4" fmla="*/ 0 h 1815882"/>
              <a:gd name="connsiteX5" fmla="*/ 2421591 w 2421591"/>
              <a:gd name="connsiteY5" fmla="*/ 0 h 1815882"/>
              <a:gd name="connsiteX6" fmla="*/ 2421591 w 2421591"/>
              <a:gd name="connsiteY6" fmla="*/ 453971 h 1815882"/>
              <a:gd name="connsiteX7" fmla="*/ 2421591 w 2421591"/>
              <a:gd name="connsiteY7" fmla="*/ 871623 h 1815882"/>
              <a:gd name="connsiteX8" fmla="*/ 2421591 w 2421591"/>
              <a:gd name="connsiteY8" fmla="*/ 1325594 h 1815882"/>
              <a:gd name="connsiteX9" fmla="*/ 2421591 w 2421591"/>
              <a:gd name="connsiteY9" fmla="*/ 1815882 h 1815882"/>
              <a:gd name="connsiteX10" fmla="*/ 2009921 w 2421591"/>
              <a:gd name="connsiteY10" fmla="*/ 1815882 h 1815882"/>
              <a:gd name="connsiteX11" fmla="*/ 1574034 w 2421591"/>
              <a:gd name="connsiteY11" fmla="*/ 1815882 h 1815882"/>
              <a:gd name="connsiteX12" fmla="*/ 1041284 w 2421591"/>
              <a:gd name="connsiteY12" fmla="*/ 1815882 h 1815882"/>
              <a:gd name="connsiteX13" fmla="*/ 556966 w 2421591"/>
              <a:gd name="connsiteY13" fmla="*/ 1815882 h 1815882"/>
              <a:gd name="connsiteX14" fmla="*/ 0 w 2421591"/>
              <a:gd name="connsiteY14" fmla="*/ 1815882 h 1815882"/>
              <a:gd name="connsiteX15" fmla="*/ 0 w 2421591"/>
              <a:gd name="connsiteY15" fmla="*/ 1398229 h 1815882"/>
              <a:gd name="connsiteX16" fmla="*/ 0 w 2421591"/>
              <a:gd name="connsiteY16" fmla="*/ 998735 h 1815882"/>
              <a:gd name="connsiteX17" fmla="*/ 0 w 2421591"/>
              <a:gd name="connsiteY17" fmla="*/ 562923 h 1815882"/>
              <a:gd name="connsiteX18" fmla="*/ 0 w 2421591"/>
              <a:gd name="connsiteY18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21591" h="1815882" extrusionOk="0">
                <a:moveTo>
                  <a:pt x="0" y="0"/>
                </a:moveTo>
                <a:cubicBezTo>
                  <a:pt x="163565" y="-7165"/>
                  <a:pt x="303124" y="457"/>
                  <a:pt x="435886" y="0"/>
                </a:cubicBezTo>
                <a:cubicBezTo>
                  <a:pt x="568648" y="-457"/>
                  <a:pt x="724769" y="9489"/>
                  <a:pt x="968636" y="0"/>
                </a:cubicBezTo>
                <a:cubicBezTo>
                  <a:pt x="1212503" y="-9489"/>
                  <a:pt x="1267978" y="35754"/>
                  <a:pt x="1404523" y="0"/>
                </a:cubicBezTo>
                <a:cubicBezTo>
                  <a:pt x="1541068" y="-35754"/>
                  <a:pt x="1663412" y="52377"/>
                  <a:pt x="1888841" y="0"/>
                </a:cubicBezTo>
                <a:cubicBezTo>
                  <a:pt x="2114270" y="-52377"/>
                  <a:pt x="2248645" y="44573"/>
                  <a:pt x="2421591" y="0"/>
                </a:cubicBezTo>
                <a:cubicBezTo>
                  <a:pt x="2448883" y="198274"/>
                  <a:pt x="2399144" y="350247"/>
                  <a:pt x="2421591" y="453971"/>
                </a:cubicBezTo>
                <a:cubicBezTo>
                  <a:pt x="2444038" y="557695"/>
                  <a:pt x="2375585" y="734473"/>
                  <a:pt x="2421591" y="871623"/>
                </a:cubicBezTo>
                <a:cubicBezTo>
                  <a:pt x="2467597" y="1008773"/>
                  <a:pt x="2418487" y="1163099"/>
                  <a:pt x="2421591" y="1325594"/>
                </a:cubicBezTo>
                <a:cubicBezTo>
                  <a:pt x="2424695" y="1488089"/>
                  <a:pt x="2395868" y="1603070"/>
                  <a:pt x="2421591" y="1815882"/>
                </a:cubicBezTo>
                <a:cubicBezTo>
                  <a:pt x="2309520" y="1818599"/>
                  <a:pt x="2141284" y="1793076"/>
                  <a:pt x="2009921" y="1815882"/>
                </a:cubicBezTo>
                <a:cubicBezTo>
                  <a:pt x="1878558" y="1838688"/>
                  <a:pt x="1687473" y="1790323"/>
                  <a:pt x="1574034" y="1815882"/>
                </a:cubicBezTo>
                <a:cubicBezTo>
                  <a:pt x="1460595" y="1841441"/>
                  <a:pt x="1218198" y="1769661"/>
                  <a:pt x="1041284" y="1815882"/>
                </a:cubicBezTo>
                <a:cubicBezTo>
                  <a:pt x="864370" y="1862103"/>
                  <a:pt x="661284" y="1811100"/>
                  <a:pt x="556966" y="1815882"/>
                </a:cubicBezTo>
                <a:cubicBezTo>
                  <a:pt x="452648" y="1820664"/>
                  <a:pt x="195122" y="1771629"/>
                  <a:pt x="0" y="1815882"/>
                </a:cubicBezTo>
                <a:cubicBezTo>
                  <a:pt x="-26532" y="1717893"/>
                  <a:pt x="45506" y="1580550"/>
                  <a:pt x="0" y="1398229"/>
                </a:cubicBezTo>
                <a:cubicBezTo>
                  <a:pt x="-45506" y="1215908"/>
                  <a:pt x="34119" y="1187788"/>
                  <a:pt x="0" y="998735"/>
                </a:cubicBezTo>
                <a:cubicBezTo>
                  <a:pt x="-34119" y="809682"/>
                  <a:pt x="38007" y="698498"/>
                  <a:pt x="0" y="562923"/>
                </a:cubicBezTo>
                <a:cubicBezTo>
                  <a:pt x="-38007" y="427348"/>
                  <a:pt x="48051" y="23378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There is a high probability that this person is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obese.</a:t>
            </a:r>
            <a:endParaRPr lang="en-US" sz="3000" b="1" dirty="0">
              <a:latin typeface="Calibri Body"/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F2B64372-6BB9-4A57-72A9-84409FF9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7780" y="4612454"/>
            <a:ext cx="914400" cy="9144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48D169E-E5F8-A5FB-6237-76D8AA881B52}"/>
              </a:ext>
            </a:extLst>
          </p:cNvPr>
          <p:cNvSpPr/>
          <p:nvPr/>
        </p:nvSpPr>
        <p:spPr>
          <a:xfrm>
            <a:off x="8853964" y="786685"/>
            <a:ext cx="422031" cy="4044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28407E-32CC-06B1-BAC4-A5EAC289A93B}"/>
              </a:ext>
            </a:extLst>
          </p:cNvPr>
          <p:cNvCxnSpPr>
            <a:cxnSpLocks/>
            <a:endCxn id="2" idx="4"/>
          </p:cNvCxnSpPr>
          <p:nvPr/>
        </p:nvCxnSpPr>
        <p:spPr>
          <a:xfrm flipH="1" flipV="1">
            <a:off x="9064980" y="1191124"/>
            <a:ext cx="6741" cy="35208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50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Not Obese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380072" y="712914"/>
            <a:ext cx="123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Obese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556890" y="1983936"/>
            <a:ext cx="5213079" cy="954107"/>
          </a:xfrm>
          <a:custGeom>
            <a:avLst/>
            <a:gdLst>
              <a:gd name="connsiteX0" fmla="*/ 0 w 5213079"/>
              <a:gd name="connsiteY0" fmla="*/ 0 h 954107"/>
              <a:gd name="connsiteX1" fmla="*/ 474969 w 5213079"/>
              <a:gd name="connsiteY1" fmla="*/ 0 h 954107"/>
              <a:gd name="connsiteX2" fmla="*/ 1158462 w 5213079"/>
              <a:gd name="connsiteY2" fmla="*/ 0 h 954107"/>
              <a:gd name="connsiteX3" fmla="*/ 1633431 w 5213079"/>
              <a:gd name="connsiteY3" fmla="*/ 0 h 954107"/>
              <a:gd name="connsiteX4" fmla="*/ 2212662 w 5213079"/>
              <a:gd name="connsiteY4" fmla="*/ 0 h 954107"/>
              <a:gd name="connsiteX5" fmla="*/ 2687632 w 5213079"/>
              <a:gd name="connsiteY5" fmla="*/ 0 h 954107"/>
              <a:gd name="connsiteX6" fmla="*/ 3266863 w 5213079"/>
              <a:gd name="connsiteY6" fmla="*/ 0 h 954107"/>
              <a:gd name="connsiteX7" fmla="*/ 3741832 w 5213079"/>
              <a:gd name="connsiteY7" fmla="*/ 0 h 954107"/>
              <a:gd name="connsiteX8" fmla="*/ 4373194 w 5213079"/>
              <a:gd name="connsiteY8" fmla="*/ 0 h 954107"/>
              <a:gd name="connsiteX9" fmla="*/ 5213079 w 5213079"/>
              <a:gd name="connsiteY9" fmla="*/ 0 h 954107"/>
              <a:gd name="connsiteX10" fmla="*/ 5213079 w 5213079"/>
              <a:gd name="connsiteY10" fmla="*/ 477054 h 954107"/>
              <a:gd name="connsiteX11" fmla="*/ 5213079 w 5213079"/>
              <a:gd name="connsiteY11" fmla="*/ 954107 h 954107"/>
              <a:gd name="connsiteX12" fmla="*/ 4529586 w 5213079"/>
              <a:gd name="connsiteY12" fmla="*/ 954107 h 954107"/>
              <a:gd name="connsiteX13" fmla="*/ 3950355 w 5213079"/>
              <a:gd name="connsiteY13" fmla="*/ 954107 h 954107"/>
              <a:gd name="connsiteX14" fmla="*/ 3475386 w 5213079"/>
              <a:gd name="connsiteY14" fmla="*/ 954107 h 954107"/>
              <a:gd name="connsiteX15" fmla="*/ 3000417 w 5213079"/>
              <a:gd name="connsiteY15" fmla="*/ 954107 h 954107"/>
              <a:gd name="connsiteX16" fmla="*/ 2316924 w 5213079"/>
              <a:gd name="connsiteY16" fmla="*/ 954107 h 954107"/>
              <a:gd name="connsiteX17" fmla="*/ 1737693 w 5213079"/>
              <a:gd name="connsiteY17" fmla="*/ 954107 h 954107"/>
              <a:gd name="connsiteX18" fmla="*/ 1262724 w 5213079"/>
              <a:gd name="connsiteY18" fmla="*/ 954107 h 954107"/>
              <a:gd name="connsiteX19" fmla="*/ 683493 w 5213079"/>
              <a:gd name="connsiteY19" fmla="*/ 954107 h 954107"/>
              <a:gd name="connsiteX20" fmla="*/ 0 w 5213079"/>
              <a:gd name="connsiteY20" fmla="*/ 954107 h 954107"/>
              <a:gd name="connsiteX21" fmla="*/ 0 w 5213079"/>
              <a:gd name="connsiteY21" fmla="*/ 477054 h 954107"/>
              <a:gd name="connsiteX22" fmla="*/ 0 w 5213079"/>
              <a:gd name="connsiteY22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213079" h="954107" extrusionOk="0">
                <a:moveTo>
                  <a:pt x="0" y="0"/>
                </a:moveTo>
                <a:cubicBezTo>
                  <a:pt x="165752" y="-52119"/>
                  <a:pt x="248419" y="42404"/>
                  <a:pt x="474969" y="0"/>
                </a:cubicBezTo>
                <a:cubicBezTo>
                  <a:pt x="701519" y="-42404"/>
                  <a:pt x="823045" y="9332"/>
                  <a:pt x="1158462" y="0"/>
                </a:cubicBezTo>
                <a:cubicBezTo>
                  <a:pt x="1493879" y="-9332"/>
                  <a:pt x="1471558" y="38105"/>
                  <a:pt x="1633431" y="0"/>
                </a:cubicBezTo>
                <a:cubicBezTo>
                  <a:pt x="1795304" y="-38105"/>
                  <a:pt x="1964932" y="37882"/>
                  <a:pt x="2212662" y="0"/>
                </a:cubicBezTo>
                <a:cubicBezTo>
                  <a:pt x="2460392" y="-37882"/>
                  <a:pt x="2584716" y="36018"/>
                  <a:pt x="2687632" y="0"/>
                </a:cubicBezTo>
                <a:cubicBezTo>
                  <a:pt x="2790548" y="-36018"/>
                  <a:pt x="3130980" y="29438"/>
                  <a:pt x="3266863" y="0"/>
                </a:cubicBezTo>
                <a:cubicBezTo>
                  <a:pt x="3402746" y="-29438"/>
                  <a:pt x="3600701" y="22364"/>
                  <a:pt x="3741832" y="0"/>
                </a:cubicBezTo>
                <a:cubicBezTo>
                  <a:pt x="3882963" y="-22364"/>
                  <a:pt x="4228098" y="434"/>
                  <a:pt x="4373194" y="0"/>
                </a:cubicBezTo>
                <a:cubicBezTo>
                  <a:pt x="4518290" y="-434"/>
                  <a:pt x="4950022" y="73987"/>
                  <a:pt x="5213079" y="0"/>
                </a:cubicBezTo>
                <a:cubicBezTo>
                  <a:pt x="5249205" y="167318"/>
                  <a:pt x="5160081" y="374056"/>
                  <a:pt x="5213079" y="477054"/>
                </a:cubicBezTo>
                <a:cubicBezTo>
                  <a:pt x="5266077" y="580052"/>
                  <a:pt x="5210454" y="765877"/>
                  <a:pt x="5213079" y="954107"/>
                </a:cubicBezTo>
                <a:cubicBezTo>
                  <a:pt x="4932580" y="963340"/>
                  <a:pt x="4736859" y="919474"/>
                  <a:pt x="4529586" y="954107"/>
                </a:cubicBezTo>
                <a:cubicBezTo>
                  <a:pt x="4322313" y="988740"/>
                  <a:pt x="4160772" y="951020"/>
                  <a:pt x="3950355" y="954107"/>
                </a:cubicBezTo>
                <a:cubicBezTo>
                  <a:pt x="3739938" y="957194"/>
                  <a:pt x="3624252" y="941864"/>
                  <a:pt x="3475386" y="954107"/>
                </a:cubicBezTo>
                <a:cubicBezTo>
                  <a:pt x="3326520" y="966350"/>
                  <a:pt x="3170080" y="917409"/>
                  <a:pt x="3000417" y="954107"/>
                </a:cubicBezTo>
                <a:cubicBezTo>
                  <a:pt x="2830754" y="990805"/>
                  <a:pt x="2611443" y="916121"/>
                  <a:pt x="2316924" y="954107"/>
                </a:cubicBezTo>
                <a:cubicBezTo>
                  <a:pt x="2022405" y="992093"/>
                  <a:pt x="1939724" y="919886"/>
                  <a:pt x="1737693" y="954107"/>
                </a:cubicBezTo>
                <a:cubicBezTo>
                  <a:pt x="1535662" y="988328"/>
                  <a:pt x="1476475" y="910858"/>
                  <a:pt x="1262724" y="954107"/>
                </a:cubicBezTo>
                <a:cubicBezTo>
                  <a:pt x="1048973" y="997356"/>
                  <a:pt x="963706" y="951947"/>
                  <a:pt x="683493" y="954107"/>
                </a:cubicBezTo>
                <a:cubicBezTo>
                  <a:pt x="403280" y="956267"/>
                  <a:pt x="315191" y="922183"/>
                  <a:pt x="0" y="954107"/>
                </a:cubicBezTo>
                <a:cubicBezTo>
                  <a:pt x="-55012" y="726637"/>
                  <a:pt x="56602" y="698539"/>
                  <a:pt x="0" y="477054"/>
                </a:cubicBezTo>
                <a:cubicBezTo>
                  <a:pt x="-56602" y="255569"/>
                  <a:pt x="44181" y="23212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If the person has an average weight</a:t>
            </a:r>
            <a:endParaRPr lang="en-US" sz="3000" dirty="0">
              <a:latin typeface="Calibri Body"/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F2B64372-6BB9-4A57-72A9-84409FF9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7659" y="45963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9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Not Obese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380072" y="712914"/>
            <a:ext cx="123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Obese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556890" y="1983936"/>
            <a:ext cx="5213079" cy="954107"/>
          </a:xfrm>
          <a:custGeom>
            <a:avLst/>
            <a:gdLst>
              <a:gd name="connsiteX0" fmla="*/ 0 w 5213079"/>
              <a:gd name="connsiteY0" fmla="*/ 0 h 954107"/>
              <a:gd name="connsiteX1" fmla="*/ 474969 w 5213079"/>
              <a:gd name="connsiteY1" fmla="*/ 0 h 954107"/>
              <a:gd name="connsiteX2" fmla="*/ 1158462 w 5213079"/>
              <a:gd name="connsiteY2" fmla="*/ 0 h 954107"/>
              <a:gd name="connsiteX3" fmla="*/ 1633431 w 5213079"/>
              <a:gd name="connsiteY3" fmla="*/ 0 h 954107"/>
              <a:gd name="connsiteX4" fmla="*/ 2212662 w 5213079"/>
              <a:gd name="connsiteY4" fmla="*/ 0 h 954107"/>
              <a:gd name="connsiteX5" fmla="*/ 2687632 w 5213079"/>
              <a:gd name="connsiteY5" fmla="*/ 0 h 954107"/>
              <a:gd name="connsiteX6" fmla="*/ 3266863 w 5213079"/>
              <a:gd name="connsiteY6" fmla="*/ 0 h 954107"/>
              <a:gd name="connsiteX7" fmla="*/ 3741832 w 5213079"/>
              <a:gd name="connsiteY7" fmla="*/ 0 h 954107"/>
              <a:gd name="connsiteX8" fmla="*/ 4373194 w 5213079"/>
              <a:gd name="connsiteY8" fmla="*/ 0 h 954107"/>
              <a:gd name="connsiteX9" fmla="*/ 5213079 w 5213079"/>
              <a:gd name="connsiteY9" fmla="*/ 0 h 954107"/>
              <a:gd name="connsiteX10" fmla="*/ 5213079 w 5213079"/>
              <a:gd name="connsiteY10" fmla="*/ 477054 h 954107"/>
              <a:gd name="connsiteX11" fmla="*/ 5213079 w 5213079"/>
              <a:gd name="connsiteY11" fmla="*/ 954107 h 954107"/>
              <a:gd name="connsiteX12" fmla="*/ 4529586 w 5213079"/>
              <a:gd name="connsiteY12" fmla="*/ 954107 h 954107"/>
              <a:gd name="connsiteX13" fmla="*/ 3950355 w 5213079"/>
              <a:gd name="connsiteY13" fmla="*/ 954107 h 954107"/>
              <a:gd name="connsiteX14" fmla="*/ 3475386 w 5213079"/>
              <a:gd name="connsiteY14" fmla="*/ 954107 h 954107"/>
              <a:gd name="connsiteX15" fmla="*/ 3000417 w 5213079"/>
              <a:gd name="connsiteY15" fmla="*/ 954107 h 954107"/>
              <a:gd name="connsiteX16" fmla="*/ 2316924 w 5213079"/>
              <a:gd name="connsiteY16" fmla="*/ 954107 h 954107"/>
              <a:gd name="connsiteX17" fmla="*/ 1737693 w 5213079"/>
              <a:gd name="connsiteY17" fmla="*/ 954107 h 954107"/>
              <a:gd name="connsiteX18" fmla="*/ 1262724 w 5213079"/>
              <a:gd name="connsiteY18" fmla="*/ 954107 h 954107"/>
              <a:gd name="connsiteX19" fmla="*/ 683493 w 5213079"/>
              <a:gd name="connsiteY19" fmla="*/ 954107 h 954107"/>
              <a:gd name="connsiteX20" fmla="*/ 0 w 5213079"/>
              <a:gd name="connsiteY20" fmla="*/ 954107 h 954107"/>
              <a:gd name="connsiteX21" fmla="*/ 0 w 5213079"/>
              <a:gd name="connsiteY21" fmla="*/ 477054 h 954107"/>
              <a:gd name="connsiteX22" fmla="*/ 0 w 5213079"/>
              <a:gd name="connsiteY22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213079" h="954107" extrusionOk="0">
                <a:moveTo>
                  <a:pt x="0" y="0"/>
                </a:moveTo>
                <a:cubicBezTo>
                  <a:pt x="165752" y="-52119"/>
                  <a:pt x="248419" y="42404"/>
                  <a:pt x="474969" y="0"/>
                </a:cubicBezTo>
                <a:cubicBezTo>
                  <a:pt x="701519" y="-42404"/>
                  <a:pt x="823045" y="9332"/>
                  <a:pt x="1158462" y="0"/>
                </a:cubicBezTo>
                <a:cubicBezTo>
                  <a:pt x="1493879" y="-9332"/>
                  <a:pt x="1471558" y="38105"/>
                  <a:pt x="1633431" y="0"/>
                </a:cubicBezTo>
                <a:cubicBezTo>
                  <a:pt x="1795304" y="-38105"/>
                  <a:pt x="1964932" y="37882"/>
                  <a:pt x="2212662" y="0"/>
                </a:cubicBezTo>
                <a:cubicBezTo>
                  <a:pt x="2460392" y="-37882"/>
                  <a:pt x="2584716" y="36018"/>
                  <a:pt x="2687632" y="0"/>
                </a:cubicBezTo>
                <a:cubicBezTo>
                  <a:pt x="2790548" y="-36018"/>
                  <a:pt x="3130980" y="29438"/>
                  <a:pt x="3266863" y="0"/>
                </a:cubicBezTo>
                <a:cubicBezTo>
                  <a:pt x="3402746" y="-29438"/>
                  <a:pt x="3600701" y="22364"/>
                  <a:pt x="3741832" y="0"/>
                </a:cubicBezTo>
                <a:cubicBezTo>
                  <a:pt x="3882963" y="-22364"/>
                  <a:pt x="4228098" y="434"/>
                  <a:pt x="4373194" y="0"/>
                </a:cubicBezTo>
                <a:cubicBezTo>
                  <a:pt x="4518290" y="-434"/>
                  <a:pt x="4950022" y="73987"/>
                  <a:pt x="5213079" y="0"/>
                </a:cubicBezTo>
                <a:cubicBezTo>
                  <a:pt x="5249205" y="167318"/>
                  <a:pt x="5160081" y="374056"/>
                  <a:pt x="5213079" y="477054"/>
                </a:cubicBezTo>
                <a:cubicBezTo>
                  <a:pt x="5266077" y="580052"/>
                  <a:pt x="5210454" y="765877"/>
                  <a:pt x="5213079" y="954107"/>
                </a:cubicBezTo>
                <a:cubicBezTo>
                  <a:pt x="4932580" y="963340"/>
                  <a:pt x="4736859" y="919474"/>
                  <a:pt x="4529586" y="954107"/>
                </a:cubicBezTo>
                <a:cubicBezTo>
                  <a:pt x="4322313" y="988740"/>
                  <a:pt x="4160772" y="951020"/>
                  <a:pt x="3950355" y="954107"/>
                </a:cubicBezTo>
                <a:cubicBezTo>
                  <a:pt x="3739938" y="957194"/>
                  <a:pt x="3624252" y="941864"/>
                  <a:pt x="3475386" y="954107"/>
                </a:cubicBezTo>
                <a:cubicBezTo>
                  <a:pt x="3326520" y="966350"/>
                  <a:pt x="3170080" y="917409"/>
                  <a:pt x="3000417" y="954107"/>
                </a:cubicBezTo>
                <a:cubicBezTo>
                  <a:pt x="2830754" y="990805"/>
                  <a:pt x="2611443" y="916121"/>
                  <a:pt x="2316924" y="954107"/>
                </a:cubicBezTo>
                <a:cubicBezTo>
                  <a:pt x="2022405" y="992093"/>
                  <a:pt x="1939724" y="919886"/>
                  <a:pt x="1737693" y="954107"/>
                </a:cubicBezTo>
                <a:cubicBezTo>
                  <a:pt x="1535662" y="988328"/>
                  <a:pt x="1476475" y="910858"/>
                  <a:pt x="1262724" y="954107"/>
                </a:cubicBezTo>
                <a:cubicBezTo>
                  <a:pt x="1048973" y="997356"/>
                  <a:pt x="963706" y="951947"/>
                  <a:pt x="683493" y="954107"/>
                </a:cubicBezTo>
                <a:cubicBezTo>
                  <a:pt x="403280" y="956267"/>
                  <a:pt x="315191" y="922183"/>
                  <a:pt x="0" y="954107"/>
                </a:cubicBezTo>
                <a:cubicBezTo>
                  <a:pt x="-55012" y="726637"/>
                  <a:pt x="56602" y="698539"/>
                  <a:pt x="0" y="477054"/>
                </a:cubicBezTo>
                <a:cubicBezTo>
                  <a:pt x="-56602" y="255569"/>
                  <a:pt x="44181" y="23212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Then there is only a 50% chance that this person is obese.</a:t>
            </a:r>
            <a:endParaRPr lang="en-US" sz="3000" dirty="0">
              <a:latin typeface="Calibri Body"/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F2B64372-6BB9-4A57-72A9-84409FF9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7659" y="4596364"/>
            <a:ext cx="914400" cy="91440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B613FC0-674A-3CBA-637B-DA85474EAEFF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117153" y="3022573"/>
            <a:ext cx="0" cy="16426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77F0F6-C10F-987E-9B65-29ABA13CAFCA}"/>
              </a:ext>
            </a:extLst>
          </p:cNvPr>
          <p:cNvSpPr/>
          <p:nvPr/>
        </p:nvSpPr>
        <p:spPr>
          <a:xfrm>
            <a:off x="5906137" y="2618134"/>
            <a:ext cx="422031" cy="4044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Although logistic regression tells the probability that a person is obese or not,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 it’s usually used for classification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99006" cy="4841293"/>
            <a:chOff x="2823174" y="1852246"/>
            <a:chExt cx="6699006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99006" cy="4287295"/>
              <a:chOff x="1097325" y="385600"/>
              <a:chExt cx="8424855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" name="Graphic 3" descr="Close with solid fill">
                <a:extLst>
                  <a:ext uri="{FF2B5EF4-FFF2-40B4-BE49-F238E27FC236}">
                    <a16:creationId xmlns:a16="http://schemas.microsoft.com/office/drawing/2014/main" id="{F2B64372-6BB9-4A57-72A9-84409FF91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77659" y="4596364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" name="Straight Arrow Connector 1">
                <a:extLst>
                  <a:ext uri="{FF2B5EF4-FFF2-40B4-BE49-F238E27FC236}">
                    <a16:creationId xmlns:a16="http://schemas.microsoft.com/office/drawing/2014/main" id="{3B613FC0-674A-3CBA-637B-DA85474EAEFF}"/>
                  </a:ext>
                </a:extLst>
              </p:cNvPr>
              <p:cNvCxnSpPr>
                <a:cxnSpLocks/>
                <a:endCxn id="6" idx="4"/>
              </p:cNvCxnSpPr>
              <p:nvPr/>
            </p:nvCxnSpPr>
            <p:spPr>
              <a:xfrm flipV="1">
                <a:off x="6117153" y="3022573"/>
                <a:ext cx="0" cy="164265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A77F0F6-C10F-987E-9B65-29ABA13CAFCA}"/>
                  </a:ext>
                </a:extLst>
              </p:cNvPr>
              <p:cNvSpPr/>
              <p:nvPr/>
            </p:nvSpPr>
            <p:spPr>
              <a:xfrm>
                <a:off x="5906137" y="2618134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 descr="Close with solid fill">
                <a:extLst>
                  <a:ext uri="{FF2B5EF4-FFF2-40B4-BE49-F238E27FC236}">
                    <a16:creationId xmlns:a16="http://schemas.microsoft.com/office/drawing/2014/main" id="{ADB85832-9AF3-44C0-15F8-24DC45BAA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7780" y="46124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FCCED98-BCDA-D66D-1AD1-4F7982B0A47B}"/>
                  </a:ext>
                </a:extLst>
              </p:cNvPr>
              <p:cNvSpPr/>
              <p:nvPr/>
            </p:nvSpPr>
            <p:spPr>
              <a:xfrm>
                <a:off x="8853964" y="786685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ADAA43F-BE34-3D17-3010-F4678E6B8DCA}"/>
                  </a:ext>
                </a:extLst>
              </p:cNvPr>
              <p:cNvCxnSpPr>
                <a:cxnSpLocks/>
                <a:endCxn id="10" idx="4"/>
              </p:cNvCxnSpPr>
              <p:nvPr/>
            </p:nvCxnSpPr>
            <p:spPr>
              <a:xfrm flipH="1" flipV="1">
                <a:off x="9064980" y="1191124"/>
                <a:ext cx="6741" cy="352086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0481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For example, if the probability of a person is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greater than 50%,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then we will classify it as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, otherwise we will classify it as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not obese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 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99006" cy="4841293"/>
            <a:chOff x="2823174" y="1852246"/>
            <a:chExt cx="6699006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99006" cy="4287295"/>
              <a:chOff x="1097325" y="385600"/>
              <a:chExt cx="8424855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" name="Graphic 3" descr="Close with solid fill">
                <a:extLst>
                  <a:ext uri="{FF2B5EF4-FFF2-40B4-BE49-F238E27FC236}">
                    <a16:creationId xmlns:a16="http://schemas.microsoft.com/office/drawing/2014/main" id="{F2B64372-6BB9-4A57-72A9-84409FF91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77659" y="4596364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" name="Straight Arrow Connector 1">
                <a:extLst>
                  <a:ext uri="{FF2B5EF4-FFF2-40B4-BE49-F238E27FC236}">
                    <a16:creationId xmlns:a16="http://schemas.microsoft.com/office/drawing/2014/main" id="{3B613FC0-674A-3CBA-637B-DA85474EAEFF}"/>
                  </a:ext>
                </a:extLst>
              </p:cNvPr>
              <p:cNvCxnSpPr>
                <a:cxnSpLocks/>
                <a:endCxn id="6" idx="4"/>
              </p:cNvCxnSpPr>
              <p:nvPr/>
            </p:nvCxnSpPr>
            <p:spPr>
              <a:xfrm flipV="1">
                <a:off x="6117153" y="3022573"/>
                <a:ext cx="0" cy="164265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A77F0F6-C10F-987E-9B65-29ABA13CAFCA}"/>
                  </a:ext>
                </a:extLst>
              </p:cNvPr>
              <p:cNvSpPr/>
              <p:nvPr/>
            </p:nvSpPr>
            <p:spPr>
              <a:xfrm>
                <a:off x="5906137" y="2618134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 descr="Close with solid fill">
                <a:extLst>
                  <a:ext uri="{FF2B5EF4-FFF2-40B4-BE49-F238E27FC236}">
                    <a16:creationId xmlns:a16="http://schemas.microsoft.com/office/drawing/2014/main" id="{ADB85832-9AF3-44C0-15F8-24DC45BAA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7780" y="46124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FCCED98-BCDA-D66D-1AD1-4F7982B0A47B}"/>
                  </a:ext>
                </a:extLst>
              </p:cNvPr>
              <p:cNvSpPr/>
              <p:nvPr/>
            </p:nvSpPr>
            <p:spPr>
              <a:xfrm>
                <a:off x="8853964" y="786685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ADAA43F-BE34-3D17-3010-F4678E6B8DCA}"/>
                  </a:ext>
                </a:extLst>
              </p:cNvPr>
              <p:cNvCxnSpPr>
                <a:cxnSpLocks/>
                <a:endCxn id="10" idx="4"/>
              </p:cNvCxnSpPr>
              <p:nvPr/>
            </p:nvCxnSpPr>
            <p:spPr>
              <a:xfrm flipH="1" flipV="1">
                <a:off x="9064980" y="1191124"/>
                <a:ext cx="6741" cy="352086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345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Just like Linear Regression, we can make a simple model..</a:t>
            </a:r>
          </a:p>
          <a:p>
            <a:endParaRPr lang="en-US" sz="2800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Using only weight to predict Obesity 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665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Or more complicated models..</a:t>
            </a:r>
          </a:p>
          <a:p>
            <a:endParaRPr lang="en-US" sz="2800" b="1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Using weight, height, age and blood type to predict obesity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502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In other words, just like linear regression, logistic regression can work with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continuous data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(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weight, height, age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) and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discrete data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(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blood type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)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5468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3539430"/>
          </a:xfrm>
          <a:custGeom>
            <a:avLst/>
            <a:gdLst>
              <a:gd name="connsiteX0" fmla="*/ 0 w 3974151"/>
              <a:gd name="connsiteY0" fmla="*/ 0 h 3539430"/>
              <a:gd name="connsiteX1" fmla="*/ 488253 w 3974151"/>
              <a:gd name="connsiteY1" fmla="*/ 0 h 3539430"/>
              <a:gd name="connsiteX2" fmla="*/ 1135472 w 3974151"/>
              <a:gd name="connsiteY2" fmla="*/ 0 h 3539430"/>
              <a:gd name="connsiteX3" fmla="*/ 1623725 w 3974151"/>
              <a:gd name="connsiteY3" fmla="*/ 0 h 3539430"/>
              <a:gd name="connsiteX4" fmla="*/ 2191460 w 3974151"/>
              <a:gd name="connsiteY4" fmla="*/ 0 h 3539430"/>
              <a:gd name="connsiteX5" fmla="*/ 2679713 w 3974151"/>
              <a:gd name="connsiteY5" fmla="*/ 0 h 3539430"/>
              <a:gd name="connsiteX6" fmla="*/ 3247449 w 3974151"/>
              <a:gd name="connsiteY6" fmla="*/ 0 h 3539430"/>
              <a:gd name="connsiteX7" fmla="*/ 3974151 w 3974151"/>
              <a:gd name="connsiteY7" fmla="*/ 0 h 3539430"/>
              <a:gd name="connsiteX8" fmla="*/ 3974151 w 3974151"/>
              <a:gd name="connsiteY8" fmla="*/ 625299 h 3539430"/>
              <a:gd name="connsiteX9" fmla="*/ 3974151 w 3974151"/>
              <a:gd name="connsiteY9" fmla="*/ 1215204 h 3539430"/>
              <a:gd name="connsiteX10" fmla="*/ 3974151 w 3974151"/>
              <a:gd name="connsiteY10" fmla="*/ 1698926 h 3539430"/>
              <a:gd name="connsiteX11" fmla="*/ 3974151 w 3974151"/>
              <a:gd name="connsiteY11" fmla="*/ 2253437 h 3539430"/>
              <a:gd name="connsiteX12" fmla="*/ 3974151 w 3974151"/>
              <a:gd name="connsiteY12" fmla="*/ 2914131 h 3539430"/>
              <a:gd name="connsiteX13" fmla="*/ 3974151 w 3974151"/>
              <a:gd name="connsiteY13" fmla="*/ 3539430 h 3539430"/>
              <a:gd name="connsiteX14" fmla="*/ 3406415 w 3974151"/>
              <a:gd name="connsiteY14" fmla="*/ 3539430 h 3539430"/>
              <a:gd name="connsiteX15" fmla="*/ 2918162 w 3974151"/>
              <a:gd name="connsiteY15" fmla="*/ 3539430 h 3539430"/>
              <a:gd name="connsiteX16" fmla="*/ 2270943 w 3974151"/>
              <a:gd name="connsiteY16" fmla="*/ 3539430 h 3539430"/>
              <a:gd name="connsiteX17" fmla="*/ 1703208 w 3974151"/>
              <a:gd name="connsiteY17" fmla="*/ 3539430 h 3539430"/>
              <a:gd name="connsiteX18" fmla="*/ 1214955 w 3974151"/>
              <a:gd name="connsiteY18" fmla="*/ 3539430 h 3539430"/>
              <a:gd name="connsiteX19" fmla="*/ 647219 w 3974151"/>
              <a:gd name="connsiteY19" fmla="*/ 3539430 h 3539430"/>
              <a:gd name="connsiteX20" fmla="*/ 0 w 3974151"/>
              <a:gd name="connsiteY20" fmla="*/ 3539430 h 3539430"/>
              <a:gd name="connsiteX21" fmla="*/ 0 w 3974151"/>
              <a:gd name="connsiteY21" fmla="*/ 2949525 h 3539430"/>
              <a:gd name="connsiteX22" fmla="*/ 0 w 3974151"/>
              <a:gd name="connsiteY22" fmla="*/ 2359620 h 3539430"/>
              <a:gd name="connsiteX23" fmla="*/ 0 w 3974151"/>
              <a:gd name="connsiteY23" fmla="*/ 1734321 h 3539430"/>
              <a:gd name="connsiteX24" fmla="*/ 0 w 3974151"/>
              <a:gd name="connsiteY24" fmla="*/ 1215204 h 3539430"/>
              <a:gd name="connsiteX25" fmla="*/ 0 w 3974151"/>
              <a:gd name="connsiteY25" fmla="*/ 554511 h 3539430"/>
              <a:gd name="connsiteX26" fmla="*/ 0 w 3974151"/>
              <a:gd name="connsiteY26" fmla="*/ 0 h 353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74151" h="3539430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22439" y="222401"/>
                  <a:pt x="3939797" y="320387"/>
                  <a:pt x="3974151" y="625299"/>
                </a:cubicBezTo>
                <a:cubicBezTo>
                  <a:pt x="4008505" y="930211"/>
                  <a:pt x="3971178" y="1035434"/>
                  <a:pt x="3974151" y="1215204"/>
                </a:cubicBezTo>
                <a:cubicBezTo>
                  <a:pt x="3977124" y="1394974"/>
                  <a:pt x="3933709" y="1498495"/>
                  <a:pt x="3974151" y="1698926"/>
                </a:cubicBezTo>
                <a:cubicBezTo>
                  <a:pt x="4014593" y="1899357"/>
                  <a:pt x="3953186" y="2019751"/>
                  <a:pt x="3974151" y="2253437"/>
                </a:cubicBezTo>
                <a:cubicBezTo>
                  <a:pt x="3995116" y="2487123"/>
                  <a:pt x="3948215" y="2668291"/>
                  <a:pt x="3974151" y="2914131"/>
                </a:cubicBezTo>
                <a:cubicBezTo>
                  <a:pt x="4000087" y="3159971"/>
                  <a:pt x="3958249" y="3327610"/>
                  <a:pt x="3974151" y="3539430"/>
                </a:cubicBezTo>
                <a:cubicBezTo>
                  <a:pt x="3810712" y="3570761"/>
                  <a:pt x="3677786" y="3511410"/>
                  <a:pt x="3406415" y="3539430"/>
                </a:cubicBezTo>
                <a:cubicBezTo>
                  <a:pt x="3135044" y="3567450"/>
                  <a:pt x="3023971" y="3517627"/>
                  <a:pt x="2918162" y="3539430"/>
                </a:cubicBezTo>
                <a:cubicBezTo>
                  <a:pt x="2812353" y="3561233"/>
                  <a:pt x="2549059" y="3483401"/>
                  <a:pt x="2270943" y="3539430"/>
                </a:cubicBezTo>
                <a:cubicBezTo>
                  <a:pt x="1992827" y="3595459"/>
                  <a:pt x="1916163" y="3514271"/>
                  <a:pt x="1703208" y="3539430"/>
                </a:cubicBezTo>
                <a:cubicBezTo>
                  <a:pt x="1490253" y="3564589"/>
                  <a:pt x="1344940" y="3525538"/>
                  <a:pt x="1214955" y="3539430"/>
                </a:cubicBezTo>
                <a:cubicBezTo>
                  <a:pt x="1084970" y="3553322"/>
                  <a:pt x="767146" y="3474927"/>
                  <a:pt x="647219" y="3539430"/>
                </a:cubicBezTo>
                <a:cubicBezTo>
                  <a:pt x="527292" y="3603933"/>
                  <a:pt x="215858" y="3476093"/>
                  <a:pt x="0" y="3539430"/>
                </a:cubicBezTo>
                <a:cubicBezTo>
                  <a:pt x="-26705" y="3309213"/>
                  <a:pt x="37729" y="3134931"/>
                  <a:pt x="0" y="2949525"/>
                </a:cubicBezTo>
                <a:cubicBezTo>
                  <a:pt x="-37729" y="2764120"/>
                  <a:pt x="12864" y="2561156"/>
                  <a:pt x="0" y="2359620"/>
                </a:cubicBezTo>
                <a:cubicBezTo>
                  <a:pt x="-12864" y="2158085"/>
                  <a:pt x="18641" y="1941910"/>
                  <a:pt x="0" y="1734321"/>
                </a:cubicBezTo>
                <a:cubicBezTo>
                  <a:pt x="-18641" y="1526732"/>
                  <a:pt x="13579" y="1436203"/>
                  <a:pt x="0" y="1215204"/>
                </a:cubicBezTo>
                <a:cubicBezTo>
                  <a:pt x="-13579" y="994205"/>
                  <a:pt x="38404" y="753437"/>
                  <a:pt x="0" y="554511"/>
                </a:cubicBezTo>
                <a:cubicBezTo>
                  <a:pt x="-38404" y="355585"/>
                  <a:pt x="3739" y="13378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Logistic Regression’s ability to provide probabilities and classify new samples using continuous and discrete data makes it a popular machine learning method.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5062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1815882"/>
          </a:xfrm>
          <a:custGeom>
            <a:avLst/>
            <a:gdLst>
              <a:gd name="connsiteX0" fmla="*/ 0 w 3974151"/>
              <a:gd name="connsiteY0" fmla="*/ 0 h 1815882"/>
              <a:gd name="connsiteX1" fmla="*/ 488253 w 3974151"/>
              <a:gd name="connsiteY1" fmla="*/ 0 h 1815882"/>
              <a:gd name="connsiteX2" fmla="*/ 1135472 w 3974151"/>
              <a:gd name="connsiteY2" fmla="*/ 0 h 1815882"/>
              <a:gd name="connsiteX3" fmla="*/ 1623725 w 3974151"/>
              <a:gd name="connsiteY3" fmla="*/ 0 h 1815882"/>
              <a:gd name="connsiteX4" fmla="*/ 2191460 w 3974151"/>
              <a:gd name="connsiteY4" fmla="*/ 0 h 1815882"/>
              <a:gd name="connsiteX5" fmla="*/ 2679713 w 3974151"/>
              <a:gd name="connsiteY5" fmla="*/ 0 h 1815882"/>
              <a:gd name="connsiteX6" fmla="*/ 3247449 w 3974151"/>
              <a:gd name="connsiteY6" fmla="*/ 0 h 1815882"/>
              <a:gd name="connsiteX7" fmla="*/ 3974151 w 3974151"/>
              <a:gd name="connsiteY7" fmla="*/ 0 h 1815882"/>
              <a:gd name="connsiteX8" fmla="*/ 3974151 w 3974151"/>
              <a:gd name="connsiteY8" fmla="*/ 472129 h 1815882"/>
              <a:gd name="connsiteX9" fmla="*/ 3974151 w 3974151"/>
              <a:gd name="connsiteY9" fmla="*/ 926100 h 1815882"/>
              <a:gd name="connsiteX10" fmla="*/ 3974151 w 3974151"/>
              <a:gd name="connsiteY10" fmla="*/ 1325594 h 1815882"/>
              <a:gd name="connsiteX11" fmla="*/ 3974151 w 3974151"/>
              <a:gd name="connsiteY11" fmla="*/ 1815882 h 1815882"/>
              <a:gd name="connsiteX12" fmla="*/ 3326932 w 3974151"/>
              <a:gd name="connsiteY12" fmla="*/ 1815882 h 1815882"/>
              <a:gd name="connsiteX13" fmla="*/ 2759196 w 3974151"/>
              <a:gd name="connsiteY13" fmla="*/ 1815882 h 1815882"/>
              <a:gd name="connsiteX14" fmla="*/ 2270943 w 3974151"/>
              <a:gd name="connsiteY14" fmla="*/ 1815882 h 1815882"/>
              <a:gd name="connsiteX15" fmla="*/ 1782691 w 3974151"/>
              <a:gd name="connsiteY15" fmla="*/ 1815882 h 1815882"/>
              <a:gd name="connsiteX16" fmla="*/ 1135472 w 3974151"/>
              <a:gd name="connsiteY16" fmla="*/ 1815882 h 1815882"/>
              <a:gd name="connsiteX17" fmla="*/ 567736 w 3974151"/>
              <a:gd name="connsiteY17" fmla="*/ 1815882 h 1815882"/>
              <a:gd name="connsiteX18" fmla="*/ 0 w 3974151"/>
              <a:gd name="connsiteY18" fmla="*/ 1815882 h 1815882"/>
              <a:gd name="connsiteX19" fmla="*/ 0 w 3974151"/>
              <a:gd name="connsiteY19" fmla="*/ 1361912 h 1815882"/>
              <a:gd name="connsiteX20" fmla="*/ 0 w 3974151"/>
              <a:gd name="connsiteY20" fmla="*/ 944259 h 1815882"/>
              <a:gd name="connsiteX21" fmla="*/ 0 w 3974151"/>
              <a:gd name="connsiteY21" fmla="*/ 508447 h 1815882"/>
              <a:gd name="connsiteX22" fmla="*/ 0 w 3974151"/>
              <a:gd name="connsiteY22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974151" h="1815882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6436" y="154971"/>
                  <a:pt x="3938742" y="344184"/>
                  <a:pt x="3974151" y="472129"/>
                </a:cubicBezTo>
                <a:cubicBezTo>
                  <a:pt x="4009560" y="600074"/>
                  <a:pt x="3947125" y="719473"/>
                  <a:pt x="3974151" y="926100"/>
                </a:cubicBezTo>
                <a:cubicBezTo>
                  <a:pt x="4001177" y="1132727"/>
                  <a:pt x="3948808" y="1163540"/>
                  <a:pt x="3974151" y="1325594"/>
                </a:cubicBezTo>
                <a:cubicBezTo>
                  <a:pt x="3999494" y="1487648"/>
                  <a:pt x="3937493" y="1667807"/>
                  <a:pt x="3974151" y="1815882"/>
                </a:cubicBezTo>
                <a:cubicBezTo>
                  <a:pt x="3739322" y="1834909"/>
                  <a:pt x="3631843" y="1808481"/>
                  <a:pt x="3326932" y="1815882"/>
                </a:cubicBezTo>
                <a:cubicBezTo>
                  <a:pt x="3022021" y="1823283"/>
                  <a:pt x="2889970" y="1811121"/>
                  <a:pt x="2759196" y="1815882"/>
                </a:cubicBezTo>
                <a:cubicBezTo>
                  <a:pt x="2628422" y="1820643"/>
                  <a:pt x="2435471" y="1774530"/>
                  <a:pt x="2270943" y="1815882"/>
                </a:cubicBezTo>
                <a:cubicBezTo>
                  <a:pt x="2106415" y="1857234"/>
                  <a:pt x="1881436" y="1792864"/>
                  <a:pt x="1782691" y="1815882"/>
                </a:cubicBezTo>
                <a:cubicBezTo>
                  <a:pt x="1683946" y="1838900"/>
                  <a:pt x="1413588" y="1759853"/>
                  <a:pt x="1135472" y="1815882"/>
                </a:cubicBezTo>
                <a:cubicBezTo>
                  <a:pt x="857356" y="1871911"/>
                  <a:pt x="786797" y="1792645"/>
                  <a:pt x="567736" y="1815882"/>
                </a:cubicBezTo>
                <a:cubicBezTo>
                  <a:pt x="348675" y="1839119"/>
                  <a:pt x="236907" y="1760997"/>
                  <a:pt x="0" y="1815882"/>
                </a:cubicBezTo>
                <a:cubicBezTo>
                  <a:pt x="-48752" y="1676451"/>
                  <a:pt x="52262" y="1579488"/>
                  <a:pt x="0" y="1361912"/>
                </a:cubicBezTo>
                <a:cubicBezTo>
                  <a:pt x="-52262" y="1144336"/>
                  <a:pt x="24003" y="1094982"/>
                  <a:pt x="0" y="944259"/>
                </a:cubicBezTo>
                <a:cubicBezTo>
                  <a:pt x="-24003" y="793536"/>
                  <a:pt x="49442" y="650494"/>
                  <a:pt x="0" y="508447"/>
                </a:cubicBezTo>
                <a:cubicBezTo>
                  <a:pt x="-49442" y="366400"/>
                  <a:pt x="16307" y="10320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One big difference between linear and logistic regression is how the line is fit to the data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3743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What is Logistic Regression?</a:t>
            </a:r>
          </a:p>
          <a:p>
            <a:pPr algn="l"/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Comparing Linear and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algn="l"/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F7BB1-296E-0679-06D4-41EB164F057B}"/>
                  </a:ext>
                </a:extLst>
              </p:cNvPr>
              <p:cNvSpPr txBox="1"/>
              <p:nvPr/>
            </p:nvSpPr>
            <p:spPr>
              <a:xfrm>
                <a:off x="135101" y="779171"/>
                <a:ext cx="3974151" cy="3785652"/>
              </a:xfrm>
              <a:custGeom>
                <a:avLst/>
                <a:gdLst>
                  <a:gd name="connsiteX0" fmla="*/ 0 w 3974151"/>
                  <a:gd name="connsiteY0" fmla="*/ 0 h 3785652"/>
                  <a:gd name="connsiteX1" fmla="*/ 488253 w 3974151"/>
                  <a:gd name="connsiteY1" fmla="*/ 0 h 3785652"/>
                  <a:gd name="connsiteX2" fmla="*/ 1135472 w 3974151"/>
                  <a:gd name="connsiteY2" fmla="*/ 0 h 3785652"/>
                  <a:gd name="connsiteX3" fmla="*/ 1623725 w 3974151"/>
                  <a:gd name="connsiteY3" fmla="*/ 0 h 3785652"/>
                  <a:gd name="connsiteX4" fmla="*/ 2191460 w 3974151"/>
                  <a:gd name="connsiteY4" fmla="*/ 0 h 3785652"/>
                  <a:gd name="connsiteX5" fmla="*/ 2679713 w 3974151"/>
                  <a:gd name="connsiteY5" fmla="*/ 0 h 3785652"/>
                  <a:gd name="connsiteX6" fmla="*/ 3247449 w 3974151"/>
                  <a:gd name="connsiteY6" fmla="*/ 0 h 3785652"/>
                  <a:gd name="connsiteX7" fmla="*/ 3974151 w 3974151"/>
                  <a:gd name="connsiteY7" fmla="*/ 0 h 3785652"/>
                  <a:gd name="connsiteX8" fmla="*/ 3974151 w 3974151"/>
                  <a:gd name="connsiteY8" fmla="*/ 578664 h 3785652"/>
                  <a:gd name="connsiteX9" fmla="*/ 3974151 w 3974151"/>
                  <a:gd name="connsiteY9" fmla="*/ 1119471 h 3785652"/>
                  <a:gd name="connsiteX10" fmla="*/ 3974151 w 3974151"/>
                  <a:gd name="connsiteY10" fmla="*/ 1546709 h 3785652"/>
                  <a:gd name="connsiteX11" fmla="*/ 3974151 w 3974151"/>
                  <a:gd name="connsiteY11" fmla="*/ 2049660 h 3785652"/>
                  <a:gd name="connsiteX12" fmla="*/ 3974151 w 3974151"/>
                  <a:gd name="connsiteY12" fmla="*/ 2666181 h 3785652"/>
                  <a:gd name="connsiteX13" fmla="*/ 3974151 w 3974151"/>
                  <a:gd name="connsiteY13" fmla="*/ 3131275 h 3785652"/>
                  <a:gd name="connsiteX14" fmla="*/ 3974151 w 3974151"/>
                  <a:gd name="connsiteY14" fmla="*/ 3785652 h 3785652"/>
                  <a:gd name="connsiteX15" fmla="*/ 3525640 w 3974151"/>
                  <a:gd name="connsiteY15" fmla="*/ 3785652 h 3785652"/>
                  <a:gd name="connsiteX16" fmla="*/ 2878421 w 3974151"/>
                  <a:gd name="connsiteY16" fmla="*/ 3785652 h 3785652"/>
                  <a:gd name="connsiteX17" fmla="*/ 2310685 w 3974151"/>
                  <a:gd name="connsiteY17" fmla="*/ 3785652 h 3785652"/>
                  <a:gd name="connsiteX18" fmla="*/ 1822432 w 3974151"/>
                  <a:gd name="connsiteY18" fmla="*/ 3785652 h 3785652"/>
                  <a:gd name="connsiteX19" fmla="*/ 1254696 w 3974151"/>
                  <a:gd name="connsiteY19" fmla="*/ 3785652 h 3785652"/>
                  <a:gd name="connsiteX20" fmla="*/ 766443 w 3974151"/>
                  <a:gd name="connsiteY20" fmla="*/ 3785652 h 3785652"/>
                  <a:gd name="connsiteX21" fmla="*/ 0 w 3974151"/>
                  <a:gd name="connsiteY21" fmla="*/ 3785652 h 3785652"/>
                  <a:gd name="connsiteX22" fmla="*/ 0 w 3974151"/>
                  <a:gd name="connsiteY22" fmla="*/ 3169132 h 3785652"/>
                  <a:gd name="connsiteX23" fmla="*/ 0 w 3974151"/>
                  <a:gd name="connsiteY23" fmla="*/ 2590468 h 3785652"/>
                  <a:gd name="connsiteX24" fmla="*/ 0 w 3974151"/>
                  <a:gd name="connsiteY24" fmla="*/ 2125373 h 3785652"/>
                  <a:gd name="connsiteX25" fmla="*/ 0 w 3974151"/>
                  <a:gd name="connsiteY25" fmla="*/ 1508853 h 3785652"/>
                  <a:gd name="connsiteX26" fmla="*/ 0 w 3974151"/>
                  <a:gd name="connsiteY26" fmla="*/ 1005902 h 3785652"/>
                  <a:gd name="connsiteX27" fmla="*/ 0 w 3974151"/>
                  <a:gd name="connsiteY27" fmla="*/ 540807 h 3785652"/>
                  <a:gd name="connsiteX28" fmla="*/ 0 w 3974151"/>
                  <a:gd name="connsiteY28" fmla="*/ 0 h 3785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974151" h="3785652" extrusionOk="0">
                    <a:moveTo>
                      <a:pt x="0" y="0"/>
                    </a:moveTo>
                    <a:cubicBezTo>
                      <a:pt x="136739" y="-1488"/>
                      <a:pt x="365361" y="51526"/>
                      <a:pt x="488253" y="0"/>
                    </a:cubicBezTo>
                    <a:cubicBezTo>
                      <a:pt x="611145" y="-51526"/>
                      <a:pt x="908236" y="51346"/>
                      <a:pt x="1135472" y="0"/>
                    </a:cubicBezTo>
                    <a:cubicBezTo>
                      <a:pt x="1362708" y="-51346"/>
                      <a:pt x="1449753" y="48622"/>
                      <a:pt x="1623725" y="0"/>
                    </a:cubicBezTo>
                    <a:cubicBezTo>
                      <a:pt x="1797697" y="-48622"/>
                      <a:pt x="1961793" y="724"/>
                      <a:pt x="2191460" y="0"/>
                    </a:cubicBezTo>
                    <a:cubicBezTo>
                      <a:pt x="2421127" y="-724"/>
                      <a:pt x="2542805" y="15018"/>
                      <a:pt x="2679713" y="0"/>
                    </a:cubicBezTo>
                    <a:cubicBezTo>
                      <a:pt x="2816621" y="-15018"/>
                      <a:pt x="3090349" y="45842"/>
                      <a:pt x="3247449" y="0"/>
                    </a:cubicBezTo>
                    <a:cubicBezTo>
                      <a:pt x="3404549" y="-45842"/>
                      <a:pt x="3714935" y="42123"/>
                      <a:pt x="3974151" y="0"/>
                    </a:cubicBezTo>
                    <a:cubicBezTo>
                      <a:pt x="4002296" y="161017"/>
                      <a:pt x="3917824" y="315855"/>
                      <a:pt x="3974151" y="578664"/>
                    </a:cubicBezTo>
                    <a:cubicBezTo>
                      <a:pt x="4030478" y="841473"/>
                      <a:pt x="3953660" y="901196"/>
                      <a:pt x="3974151" y="1119471"/>
                    </a:cubicBezTo>
                    <a:cubicBezTo>
                      <a:pt x="3994642" y="1337746"/>
                      <a:pt x="3969863" y="1350541"/>
                      <a:pt x="3974151" y="1546709"/>
                    </a:cubicBezTo>
                    <a:cubicBezTo>
                      <a:pt x="3978439" y="1742877"/>
                      <a:pt x="3941918" y="1879794"/>
                      <a:pt x="3974151" y="2049660"/>
                    </a:cubicBezTo>
                    <a:cubicBezTo>
                      <a:pt x="4006384" y="2219526"/>
                      <a:pt x="3949954" y="2389267"/>
                      <a:pt x="3974151" y="2666181"/>
                    </a:cubicBezTo>
                    <a:cubicBezTo>
                      <a:pt x="3998348" y="2943095"/>
                      <a:pt x="3934349" y="2996120"/>
                      <a:pt x="3974151" y="3131275"/>
                    </a:cubicBezTo>
                    <a:cubicBezTo>
                      <a:pt x="4013953" y="3266430"/>
                      <a:pt x="3898144" y="3513874"/>
                      <a:pt x="3974151" y="3785652"/>
                    </a:cubicBezTo>
                    <a:cubicBezTo>
                      <a:pt x="3842100" y="3831836"/>
                      <a:pt x="3708785" y="3740736"/>
                      <a:pt x="3525640" y="3785652"/>
                    </a:cubicBezTo>
                    <a:cubicBezTo>
                      <a:pt x="3342495" y="3830568"/>
                      <a:pt x="3156537" y="3729623"/>
                      <a:pt x="2878421" y="3785652"/>
                    </a:cubicBezTo>
                    <a:cubicBezTo>
                      <a:pt x="2600305" y="3841681"/>
                      <a:pt x="2529746" y="3762415"/>
                      <a:pt x="2310685" y="3785652"/>
                    </a:cubicBezTo>
                    <a:cubicBezTo>
                      <a:pt x="2091624" y="3808889"/>
                      <a:pt x="1952417" y="3771760"/>
                      <a:pt x="1822432" y="3785652"/>
                    </a:cubicBezTo>
                    <a:cubicBezTo>
                      <a:pt x="1692447" y="3799544"/>
                      <a:pt x="1374623" y="3721149"/>
                      <a:pt x="1254696" y="3785652"/>
                    </a:cubicBezTo>
                    <a:cubicBezTo>
                      <a:pt x="1134769" y="3850155"/>
                      <a:pt x="960347" y="3785156"/>
                      <a:pt x="766443" y="3785652"/>
                    </a:cubicBezTo>
                    <a:cubicBezTo>
                      <a:pt x="572539" y="3786148"/>
                      <a:pt x="353821" y="3769681"/>
                      <a:pt x="0" y="3785652"/>
                    </a:cubicBezTo>
                    <a:cubicBezTo>
                      <a:pt x="-49151" y="3659522"/>
                      <a:pt x="4795" y="3364011"/>
                      <a:pt x="0" y="3169132"/>
                    </a:cubicBezTo>
                    <a:cubicBezTo>
                      <a:pt x="-4795" y="2974253"/>
                      <a:pt x="14576" y="2772249"/>
                      <a:pt x="0" y="2590468"/>
                    </a:cubicBezTo>
                    <a:cubicBezTo>
                      <a:pt x="-14576" y="2408687"/>
                      <a:pt x="42520" y="2306591"/>
                      <a:pt x="0" y="2125373"/>
                    </a:cubicBezTo>
                    <a:cubicBezTo>
                      <a:pt x="-42520" y="1944155"/>
                      <a:pt x="14965" y="1791917"/>
                      <a:pt x="0" y="1508853"/>
                    </a:cubicBezTo>
                    <a:cubicBezTo>
                      <a:pt x="-14965" y="1225789"/>
                      <a:pt x="44236" y="1125827"/>
                      <a:pt x="0" y="1005902"/>
                    </a:cubicBezTo>
                    <a:cubicBezTo>
                      <a:pt x="-44236" y="885977"/>
                      <a:pt x="52464" y="685595"/>
                      <a:pt x="0" y="540807"/>
                    </a:cubicBezTo>
                    <a:cubicBezTo>
                      <a:pt x="-52464" y="396019"/>
                      <a:pt x="47246" y="231602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86349139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latin typeface="Calibri Body"/>
                    <a:ea typeface="Cambria Math" panose="02040503050406030204" pitchFamily="18" charset="0"/>
                  </a:rPr>
                  <a:t>With linear regression, we fit the line using </a:t>
                </a:r>
                <a:r>
                  <a:rPr lang="en-US" sz="3000" b="1" dirty="0">
                    <a:latin typeface="Calibri Body"/>
                    <a:ea typeface="Cambria Math" panose="02040503050406030204" pitchFamily="18" charset="0"/>
                  </a:rPr>
                  <a:t>“least squares”</a:t>
                </a:r>
              </a:p>
              <a:p>
                <a:endParaRPr lang="en-US" sz="3000" b="1" dirty="0">
                  <a:latin typeface="Calibri Body"/>
                  <a:ea typeface="Cambria Math" panose="02040503050406030204" pitchFamily="18" charset="0"/>
                </a:endParaRPr>
              </a:p>
              <a:p>
                <a:r>
                  <a:rPr lang="en-US" sz="3000" dirty="0">
                    <a:latin typeface="Calibri Body"/>
                    <a:ea typeface="Cambria Math" panose="02040503050406030204" pitchFamily="18" charset="0"/>
                  </a:rPr>
                  <a:t>We use the residuals to calculate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B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000" b="1" dirty="0">
                    <a:latin typeface="Calibri Body"/>
                  </a:rPr>
                  <a:t> </a:t>
                </a:r>
                <a:r>
                  <a:rPr lang="en-US" sz="3000" dirty="0"/>
                  <a:t>and to compare simple models to complicated models</a:t>
                </a:r>
                <a:endParaRPr lang="en-US" sz="3000" dirty="0">
                  <a:latin typeface="Calibri Body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F7BB1-296E-0679-06D4-41EB164F0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1" y="779171"/>
                <a:ext cx="3974151" cy="3785652"/>
              </a:xfrm>
              <a:prstGeom prst="rect">
                <a:avLst/>
              </a:prstGeom>
              <a:blipFill>
                <a:blip r:embed="rId4"/>
                <a:stretch>
                  <a:fillRect l="-2500" t="-980" r="-2188" b="-2614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863491397">
                      <a:custGeom>
                        <a:avLst/>
                        <a:gdLst>
                          <a:gd name="connsiteX0" fmla="*/ 0 w 3974151"/>
                          <a:gd name="connsiteY0" fmla="*/ 0 h 3785652"/>
                          <a:gd name="connsiteX1" fmla="*/ 488253 w 3974151"/>
                          <a:gd name="connsiteY1" fmla="*/ 0 h 3785652"/>
                          <a:gd name="connsiteX2" fmla="*/ 1135472 w 3974151"/>
                          <a:gd name="connsiteY2" fmla="*/ 0 h 3785652"/>
                          <a:gd name="connsiteX3" fmla="*/ 1623725 w 3974151"/>
                          <a:gd name="connsiteY3" fmla="*/ 0 h 3785652"/>
                          <a:gd name="connsiteX4" fmla="*/ 2191460 w 3974151"/>
                          <a:gd name="connsiteY4" fmla="*/ 0 h 3785652"/>
                          <a:gd name="connsiteX5" fmla="*/ 2679713 w 3974151"/>
                          <a:gd name="connsiteY5" fmla="*/ 0 h 3785652"/>
                          <a:gd name="connsiteX6" fmla="*/ 3247449 w 3974151"/>
                          <a:gd name="connsiteY6" fmla="*/ 0 h 3785652"/>
                          <a:gd name="connsiteX7" fmla="*/ 3974151 w 3974151"/>
                          <a:gd name="connsiteY7" fmla="*/ 0 h 3785652"/>
                          <a:gd name="connsiteX8" fmla="*/ 3974151 w 3974151"/>
                          <a:gd name="connsiteY8" fmla="*/ 578664 h 3785652"/>
                          <a:gd name="connsiteX9" fmla="*/ 3974151 w 3974151"/>
                          <a:gd name="connsiteY9" fmla="*/ 1119471 h 3785652"/>
                          <a:gd name="connsiteX10" fmla="*/ 3974151 w 3974151"/>
                          <a:gd name="connsiteY10" fmla="*/ 1546709 h 3785652"/>
                          <a:gd name="connsiteX11" fmla="*/ 3974151 w 3974151"/>
                          <a:gd name="connsiteY11" fmla="*/ 2049660 h 3785652"/>
                          <a:gd name="connsiteX12" fmla="*/ 3974151 w 3974151"/>
                          <a:gd name="connsiteY12" fmla="*/ 2666181 h 3785652"/>
                          <a:gd name="connsiteX13" fmla="*/ 3974151 w 3974151"/>
                          <a:gd name="connsiteY13" fmla="*/ 3131275 h 3785652"/>
                          <a:gd name="connsiteX14" fmla="*/ 3974151 w 3974151"/>
                          <a:gd name="connsiteY14" fmla="*/ 3785652 h 3785652"/>
                          <a:gd name="connsiteX15" fmla="*/ 3525640 w 3974151"/>
                          <a:gd name="connsiteY15" fmla="*/ 3785652 h 3785652"/>
                          <a:gd name="connsiteX16" fmla="*/ 2878421 w 3974151"/>
                          <a:gd name="connsiteY16" fmla="*/ 3785652 h 3785652"/>
                          <a:gd name="connsiteX17" fmla="*/ 2310685 w 3974151"/>
                          <a:gd name="connsiteY17" fmla="*/ 3785652 h 3785652"/>
                          <a:gd name="connsiteX18" fmla="*/ 1822432 w 3974151"/>
                          <a:gd name="connsiteY18" fmla="*/ 3785652 h 3785652"/>
                          <a:gd name="connsiteX19" fmla="*/ 1254696 w 3974151"/>
                          <a:gd name="connsiteY19" fmla="*/ 3785652 h 3785652"/>
                          <a:gd name="connsiteX20" fmla="*/ 766443 w 3974151"/>
                          <a:gd name="connsiteY20" fmla="*/ 3785652 h 3785652"/>
                          <a:gd name="connsiteX21" fmla="*/ 0 w 3974151"/>
                          <a:gd name="connsiteY21" fmla="*/ 3785652 h 3785652"/>
                          <a:gd name="connsiteX22" fmla="*/ 0 w 3974151"/>
                          <a:gd name="connsiteY22" fmla="*/ 3169132 h 3785652"/>
                          <a:gd name="connsiteX23" fmla="*/ 0 w 3974151"/>
                          <a:gd name="connsiteY23" fmla="*/ 2590468 h 3785652"/>
                          <a:gd name="connsiteX24" fmla="*/ 0 w 3974151"/>
                          <a:gd name="connsiteY24" fmla="*/ 2125373 h 3785652"/>
                          <a:gd name="connsiteX25" fmla="*/ 0 w 3974151"/>
                          <a:gd name="connsiteY25" fmla="*/ 1508853 h 3785652"/>
                          <a:gd name="connsiteX26" fmla="*/ 0 w 3974151"/>
                          <a:gd name="connsiteY26" fmla="*/ 1005902 h 3785652"/>
                          <a:gd name="connsiteX27" fmla="*/ 0 w 3974151"/>
                          <a:gd name="connsiteY27" fmla="*/ 540807 h 3785652"/>
                          <a:gd name="connsiteX28" fmla="*/ 0 w 3974151"/>
                          <a:gd name="connsiteY28" fmla="*/ 0 h 378565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</a:cxnLst>
                        <a:rect l="l" t="t" r="r" b="b"/>
                        <a:pathLst>
                          <a:path w="3974151" h="3785652" extrusionOk="0">
                            <a:moveTo>
                              <a:pt x="0" y="0"/>
                            </a:moveTo>
                            <a:cubicBezTo>
                              <a:pt x="136739" y="-1488"/>
                              <a:pt x="365361" y="51526"/>
                              <a:pt x="488253" y="0"/>
                            </a:cubicBezTo>
                            <a:cubicBezTo>
                              <a:pt x="611145" y="-51526"/>
                              <a:pt x="908236" y="51346"/>
                              <a:pt x="1135472" y="0"/>
                            </a:cubicBezTo>
                            <a:cubicBezTo>
                              <a:pt x="1362708" y="-51346"/>
                              <a:pt x="1449753" y="48622"/>
                              <a:pt x="1623725" y="0"/>
                            </a:cubicBezTo>
                            <a:cubicBezTo>
                              <a:pt x="1797697" y="-48622"/>
                              <a:pt x="1961793" y="724"/>
                              <a:pt x="2191460" y="0"/>
                            </a:cubicBezTo>
                            <a:cubicBezTo>
                              <a:pt x="2421127" y="-724"/>
                              <a:pt x="2542805" y="15018"/>
                              <a:pt x="2679713" y="0"/>
                            </a:cubicBezTo>
                            <a:cubicBezTo>
                              <a:pt x="2816621" y="-15018"/>
                              <a:pt x="3090349" y="45842"/>
                              <a:pt x="3247449" y="0"/>
                            </a:cubicBezTo>
                            <a:cubicBezTo>
                              <a:pt x="3404549" y="-45842"/>
                              <a:pt x="3714935" y="42123"/>
                              <a:pt x="3974151" y="0"/>
                            </a:cubicBezTo>
                            <a:cubicBezTo>
                              <a:pt x="4002296" y="161017"/>
                              <a:pt x="3917824" y="315855"/>
                              <a:pt x="3974151" y="578664"/>
                            </a:cubicBezTo>
                            <a:cubicBezTo>
                              <a:pt x="4030478" y="841473"/>
                              <a:pt x="3953660" y="901196"/>
                              <a:pt x="3974151" y="1119471"/>
                            </a:cubicBezTo>
                            <a:cubicBezTo>
                              <a:pt x="3994642" y="1337746"/>
                              <a:pt x="3969863" y="1350541"/>
                              <a:pt x="3974151" y="1546709"/>
                            </a:cubicBezTo>
                            <a:cubicBezTo>
                              <a:pt x="3978439" y="1742877"/>
                              <a:pt x="3941918" y="1879794"/>
                              <a:pt x="3974151" y="2049660"/>
                            </a:cubicBezTo>
                            <a:cubicBezTo>
                              <a:pt x="4006384" y="2219526"/>
                              <a:pt x="3949954" y="2389267"/>
                              <a:pt x="3974151" y="2666181"/>
                            </a:cubicBezTo>
                            <a:cubicBezTo>
                              <a:pt x="3998348" y="2943095"/>
                              <a:pt x="3934349" y="2996120"/>
                              <a:pt x="3974151" y="3131275"/>
                            </a:cubicBezTo>
                            <a:cubicBezTo>
                              <a:pt x="4013953" y="3266430"/>
                              <a:pt x="3898144" y="3513874"/>
                              <a:pt x="3974151" y="3785652"/>
                            </a:cubicBezTo>
                            <a:cubicBezTo>
                              <a:pt x="3842100" y="3831836"/>
                              <a:pt x="3708785" y="3740736"/>
                              <a:pt x="3525640" y="3785652"/>
                            </a:cubicBezTo>
                            <a:cubicBezTo>
                              <a:pt x="3342495" y="3830568"/>
                              <a:pt x="3156537" y="3729623"/>
                              <a:pt x="2878421" y="3785652"/>
                            </a:cubicBezTo>
                            <a:cubicBezTo>
                              <a:pt x="2600305" y="3841681"/>
                              <a:pt x="2529746" y="3762415"/>
                              <a:pt x="2310685" y="3785652"/>
                            </a:cubicBezTo>
                            <a:cubicBezTo>
                              <a:pt x="2091624" y="3808889"/>
                              <a:pt x="1952417" y="3771760"/>
                              <a:pt x="1822432" y="3785652"/>
                            </a:cubicBezTo>
                            <a:cubicBezTo>
                              <a:pt x="1692447" y="3799544"/>
                              <a:pt x="1374623" y="3721149"/>
                              <a:pt x="1254696" y="3785652"/>
                            </a:cubicBezTo>
                            <a:cubicBezTo>
                              <a:pt x="1134769" y="3850155"/>
                              <a:pt x="960347" y="3785156"/>
                              <a:pt x="766443" y="3785652"/>
                            </a:cubicBezTo>
                            <a:cubicBezTo>
                              <a:pt x="572539" y="3786148"/>
                              <a:pt x="353821" y="3769681"/>
                              <a:pt x="0" y="3785652"/>
                            </a:cubicBezTo>
                            <a:cubicBezTo>
                              <a:pt x="-49151" y="3659522"/>
                              <a:pt x="4795" y="3364011"/>
                              <a:pt x="0" y="3169132"/>
                            </a:cubicBezTo>
                            <a:cubicBezTo>
                              <a:pt x="-4795" y="2974253"/>
                              <a:pt x="14576" y="2772249"/>
                              <a:pt x="0" y="2590468"/>
                            </a:cubicBezTo>
                            <a:cubicBezTo>
                              <a:pt x="-14576" y="2408687"/>
                              <a:pt x="42520" y="2306591"/>
                              <a:pt x="0" y="2125373"/>
                            </a:cubicBezTo>
                            <a:cubicBezTo>
                              <a:pt x="-42520" y="1944155"/>
                              <a:pt x="14965" y="1791917"/>
                              <a:pt x="0" y="1508853"/>
                            </a:cubicBezTo>
                            <a:cubicBezTo>
                              <a:pt x="-14965" y="1225789"/>
                              <a:pt x="44236" y="1125827"/>
                              <a:pt x="0" y="1005902"/>
                            </a:cubicBezTo>
                            <a:cubicBezTo>
                              <a:pt x="-44236" y="885977"/>
                              <a:pt x="52464" y="685595"/>
                              <a:pt x="0" y="540807"/>
                            </a:cubicBezTo>
                            <a:cubicBezTo>
                              <a:pt x="-52464" y="396019"/>
                              <a:pt x="47246" y="23160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B05764C-A348-2E29-522A-FEB49A9C2B1F}"/>
              </a:ext>
            </a:extLst>
          </p:cNvPr>
          <p:cNvGrpSpPr/>
          <p:nvPr/>
        </p:nvGrpSpPr>
        <p:grpSpPr>
          <a:xfrm>
            <a:off x="4648875" y="691662"/>
            <a:ext cx="6867749" cy="4926424"/>
            <a:chOff x="1166611" y="810940"/>
            <a:chExt cx="9127879" cy="55797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90B097-3A93-B24F-5096-466B255E1B1D}"/>
                </a:ext>
              </a:extLst>
            </p:cNvPr>
            <p:cNvSpPr txBox="1"/>
            <p:nvPr/>
          </p:nvSpPr>
          <p:spPr>
            <a:xfrm>
              <a:off x="4986067" y="5975164"/>
              <a:ext cx="193514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Price of Fuel (X)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FF550F-D815-6673-DFA3-E1CEC76659F4}"/>
                </a:ext>
              </a:extLst>
            </p:cNvPr>
            <p:cNvSpPr txBox="1"/>
            <p:nvPr/>
          </p:nvSpPr>
          <p:spPr>
            <a:xfrm rot="16200000">
              <a:off x="457988" y="3201257"/>
              <a:ext cx="1863962" cy="446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Jeepney Fare (Y)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BA892F3F-4431-EE0E-A5A4-054D5B0ED29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19669386"/>
                </p:ext>
              </p:extLst>
            </p:nvPr>
          </p:nvGraphicFramePr>
          <p:xfrm>
            <a:off x="1612789" y="810940"/>
            <a:ext cx="8681701" cy="52273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2915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F7BB1-296E-0679-06D4-41EB164F057B}"/>
                  </a:ext>
                </a:extLst>
              </p:cNvPr>
              <p:cNvSpPr txBox="1"/>
              <p:nvPr/>
            </p:nvSpPr>
            <p:spPr>
              <a:xfrm>
                <a:off x="135101" y="779171"/>
                <a:ext cx="3974151" cy="2718886"/>
              </a:xfrm>
              <a:custGeom>
                <a:avLst/>
                <a:gdLst>
                  <a:gd name="connsiteX0" fmla="*/ 0 w 3974151"/>
                  <a:gd name="connsiteY0" fmla="*/ 0 h 2718886"/>
                  <a:gd name="connsiteX1" fmla="*/ 488253 w 3974151"/>
                  <a:gd name="connsiteY1" fmla="*/ 0 h 2718886"/>
                  <a:gd name="connsiteX2" fmla="*/ 1135472 w 3974151"/>
                  <a:gd name="connsiteY2" fmla="*/ 0 h 2718886"/>
                  <a:gd name="connsiteX3" fmla="*/ 1623725 w 3974151"/>
                  <a:gd name="connsiteY3" fmla="*/ 0 h 2718886"/>
                  <a:gd name="connsiteX4" fmla="*/ 2191460 w 3974151"/>
                  <a:gd name="connsiteY4" fmla="*/ 0 h 2718886"/>
                  <a:gd name="connsiteX5" fmla="*/ 2679713 w 3974151"/>
                  <a:gd name="connsiteY5" fmla="*/ 0 h 2718886"/>
                  <a:gd name="connsiteX6" fmla="*/ 3247449 w 3974151"/>
                  <a:gd name="connsiteY6" fmla="*/ 0 h 2718886"/>
                  <a:gd name="connsiteX7" fmla="*/ 3974151 w 3974151"/>
                  <a:gd name="connsiteY7" fmla="*/ 0 h 2718886"/>
                  <a:gd name="connsiteX8" fmla="*/ 3974151 w 3974151"/>
                  <a:gd name="connsiteY8" fmla="*/ 570966 h 2718886"/>
                  <a:gd name="connsiteX9" fmla="*/ 3974151 w 3974151"/>
                  <a:gd name="connsiteY9" fmla="*/ 1114743 h 2718886"/>
                  <a:gd name="connsiteX10" fmla="*/ 3974151 w 3974151"/>
                  <a:gd name="connsiteY10" fmla="*/ 1576954 h 2718886"/>
                  <a:gd name="connsiteX11" fmla="*/ 3974151 w 3974151"/>
                  <a:gd name="connsiteY11" fmla="*/ 2093542 h 2718886"/>
                  <a:gd name="connsiteX12" fmla="*/ 3974151 w 3974151"/>
                  <a:gd name="connsiteY12" fmla="*/ 2718886 h 2718886"/>
                  <a:gd name="connsiteX13" fmla="*/ 3485898 w 3974151"/>
                  <a:gd name="connsiteY13" fmla="*/ 2718886 h 2718886"/>
                  <a:gd name="connsiteX14" fmla="*/ 2997645 w 3974151"/>
                  <a:gd name="connsiteY14" fmla="*/ 2718886 h 2718886"/>
                  <a:gd name="connsiteX15" fmla="*/ 2509392 w 3974151"/>
                  <a:gd name="connsiteY15" fmla="*/ 2718886 h 2718886"/>
                  <a:gd name="connsiteX16" fmla="*/ 1862174 w 3974151"/>
                  <a:gd name="connsiteY16" fmla="*/ 2718886 h 2718886"/>
                  <a:gd name="connsiteX17" fmla="*/ 1294438 w 3974151"/>
                  <a:gd name="connsiteY17" fmla="*/ 2718886 h 2718886"/>
                  <a:gd name="connsiteX18" fmla="*/ 806185 w 3974151"/>
                  <a:gd name="connsiteY18" fmla="*/ 2718886 h 2718886"/>
                  <a:gd name="connsiteX19" fmla="*/ 0 w 3974151"/>
                  <a:gd name="connsiteY19" fmla="*/ 2718886 h 2718886"/>
                  <a:gd name="connsiteX20" fmla="*/ 0 w 3974151"/>
                  <a:gd name="connsiteY20" fmla="*/ 2229487 h 2718886"/>
                  <a:gd name="connsiteX21" fmla="*/ 0 w 3974151"/>
                  <a:gd name="connsiteY21" fmla="*/ 1712898 h 2718886"/>
                  <a:gd name="connsiteX22" fmla="*/ 0 w 3974151"/>
                  <a:gd name="connsiteY22" fmla="*/ 1169121 h 2718886"/>
                  <a:gd name="connsiteX23" fmla="*/ 0 w 3974151"/>
                  <a:gd name="connsiteY23" fmla="*/ 598155 h 2718886"/>
                  <a:gd name="connsiteX24" fmla="*/ 0 w 3974151"/>
                  <a:gd name="connsiteY24" fmla="*/ 0 h 27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974151" h="2718886" extrusionOk="0">
                    <a:moveTo>
                      <a:pt x="0" y="0"/>
                    </a:moveTo>
                    <a:cubicBezTo>
                      <a:pt x="136739" y="-1488"/>
                      <a:pt x="365361" y="51526"/>
                      <a:pt x="488253" y="0"/>
                    </a:cubicBezTo>
                    <a:cubicBezTo>
                      <a:pt x="611145" y="-51526"/>
                      <a:pt x="908236" y="51346"/>
                      <a:pt x="1135472" y="0"/>
                    </a:cubicBezTo>
                    <a:cubicBezTo>
                      <a:pt x="1362708" y="-51346"/>
                      <a:pt x="1449753" y="48622"/>
                      <a:pt x="1623725" y="0"/>
                    </a:cubicBezTo>
                    <a:cubicBezTo>
                      <a:pt x="1797697" y="-48622"/>
                      <a:pt x="1961793" y="724"/>
                      <a:pt x="2191460" y="0"/>
                    </a:cubicBezTo>
                    <a:cubicBezTo>
                      <a:pt x="2421127" y="-724"/>
                      <a:pt x="2542805" y="15018"/>
                      <a:pt x="2679713" y="0"/>
                    </a:cubicBezTo>
                    <a:cubicBezTo>
                      <a:pt x="2816621" y="-15018"/>
                      <a:pt x="3090349" y="45842"/>
                      <a:pt x="3247449" y="0"/>
                    </a:cubicBezTo>
                    <a:cubicBezTo>
                      <a:pt x="3404549" y="-45842"/>
                      <a:pt x="3714935" y="42123"/>
                      <a:pt x="3974151" y="0"/>
                    </a:cubicBezTo>
                    <a:cubicBezTo>
                      <a:pt x="4041818" y="134690"/>
                      <a:pt x="3972905" y="313338"/>
                      <a:pt x="3974151" y="570966"/>
                    </a:cubicBezTo>
                    <a:cubicBezTo>
                      <a:pt x="3975397" y="828594"/>
                      <a:pt x="3964793" y="925927"/>
                      <a:pt x="3974151" y="1114743"/>
                    </a:cubicBezTo>
                    <a:cubicBezTo>
                      <a:pt x="3983509" y="1303559"/>
                      <a:pt x="3932193" y="1407105"/>
                      <a:pt x="3974151" y="1576954"/>
                    </a:cubicBezTo>
                    <a:cubicBezTo>
                      <a:pt x="4016109" y="1746803"/>
                      <a:pt x="3923617" y="1932444"/>
                      <a:pt x="3974151" y="2093542"/>
                    </a:cubicBezTo>
                    <a:cubicBezTo>
                      <a:pt x="4024685" y="2254640"/>
                      <a:pt x="3951801" y="2505335"/>
                      <a:pt x="3974151" y="2718886"/>
                    </a:cubicBezTo>
                    <a:cubicBezTo>
                      <a:pt x="3806202" y="2754429"/>
                      <a:pt x="3644204" y="2666756"/>
                      <a:pt x="3485898" y="2718886"/>
                    </a:cubicBezTo>
                    <a:cubicBezTo>
                      <a:pt x="3327592" y="2771016"/>
                      <a:pt x="3162173" y="2677534"/>
                      <a:pt x="2997645" y="2718886"/>
                    </a:cubicBezTo>
                    <a:cubicBezTo>
                      <a:pt x="2833117" y="2760238"/>
                      <a:pt x="2615201" y="2697083"/>
                      <a:pt x="2509392" y="2718886"/>
                    </a:cubicBezTo>
                    <a:cubicBezTo>
                      <a:pt x="2403583" y="2740689"/>
                      <a:pt x="2137242" y="2657714"/>
                      <a:pt x="1862174" y="2718886"/>
                    </a:cubicBezTo>
                    <a:cubicBezTo>
                      <a:pt x="1587106" y="2780058"/>
                      <a:pt x="1513499" y="2695649"/>
                      <a:pt x="1294438" y="2718886"/>
                    </a:cubicBezTo>
                    <a:cubicBezTo>
                      <a:pt x="1075377" y="2742123"/>
                      <a:pt x="936170" y="2704994"/>
                      <a:pt x="806185" y="2718886"/>
                    </a:cubicBezTo>
                    <a:cubicBezTo>
                      <a:pt x="676200" y="2732778"/>
                      <a:pt x="313076" y="2634744"/>
                      <a:pt x="0" y="2718886"/>
                    </a:cubicBezTo>
                    <a:cubicBezTo>
                      <a:pt x="-23675" y="2508755"/>
                      <a:pt x="7555" y="2345438"/>
                      <a:pt x="0" y="2229487"/>
                    </a:cubicBezTo>
                    <a:cubicBezTo>
                      <a:pt x="-7555" y="2113536"/>
                      <a:pt x="18520" y="1861297"/>
                      <a:pt x="0" y="1712898"/>
                    </a:cubicBezTo>
                    <a:cubicBezTo>
                      <a:pt x="-18520" y="1564499"/>
                      <a:pt x="23296" y="1315386"/>
                      <a:pt x="0" y="1169121"/>
                    </a:cubicBezTo>
                    <a:cubicBezTo>
                      <a:pt x="-23296" y="1022856"/>
                      <a:pt x="11804" y="764405"/>
                      <a:pt x="0" y="598155"/>
                    </a:cubicBezTo>
                    <a:cubicBezTo>
                      <a:pt x="-11804" y="431905"/>
                      <a:pt x="15043" y="270294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86349139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alibri Body"/>
                    <a:ea typeface="Cambria Math" panose="02040503050406030204" pitchFamily="18" charset="0"/>
                  </a:rPr>
                  <a:t>Logistic Regression does not have the same concept of a “residual”, so it cannot use least squares and it cannot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B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3000" b="1" dirty="0">
                  <a:latin typeface="Calibri Body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F7BB1-296E-0679-06D4-41EB164F0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1" y="779171"/>
                <a:ext cx="3974151" cy="2718886"/>
              </a:xfrm>
              <a:prstGeom prst="rect">
                <a:avLst/>
              </a:prstGeom>
              <a:blipFill>
                <a:blip r:embed="rId4"/>
                <a:stretch>
                  <a:fillRect l="-2500" t="-905" r="-3125" b="-3620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863491397">
                      <a:custGeom>
                        <a:avLst/>
                        <a:gdLst>
                          <a:gd name="connsiteX0" fmla="*/ 0 w 3974151"/>
                          <a:gd name="connsiteY0" fmla="*/ 0 h 2718886"/>
                          <a:gd name="connsiteX1" fmla="*/ 488253 w 3974151"/>
                          <a:gd name="connsiteY1" fmla="*/ 0 h 2718886"/>
                          <a:gd name="connsiteX2" fmla="*/ 1135472 w 3974151"/>
                          <a:gd name="connsiteY2" fmla="*/ 0 h 2718886"/>
                          <a:gd name="connsiteX3" fmla="*/ 1623725 w 3974151"/>
                          <a:gd name="connsiteY3" fmla="*/ 0 h 2718886"/>
                          <a:gd name="connsiteX4" fmla="*/ 2191460 w 3974151"/>
                          <a:gd name="connsiteY4" fmla="*/ 0 h 2718886"/>
                          <a:gd name="connsiteX5" fmla="*/ 2679713 w 3974151"/>
                          <a:gd name="connsiteY5" fmla="*/ 0 h 2718886"/>
                          <a:gd name="connsiteX6" fmla="*/ 3247449 w 3974151"/>
                          <a:gd name="connsiteY6" fmla="*/ 0 h 2718886"/>
                          <a:gd name="connsiteX7" fmla="*/ 3974151 w 3974151"/>
                          <a:gd name="connsiteY7" fmla="*/ 0 h 2718886"/>
                          <a:gd name="connsiteX8" fmla="*/ 3974151 w 3974151"/>
                          <a:gd name="connsiteY8" fmla="*/ 570966 h 2718886"/>
                          <a:gd name="connsiteX9" fmla="*/ 3974151 w 3974151"/>
                          <a:gd name="connsiteY9" fmla="*/ 1114743 h 2718886"/>
                          <a:gd name="connsiteX10" fmla="*/ 3974151 w 3974151"/>
                          <a:gd name="connsiteY10" fmla="*/ 1576954 h 2718886"/>
                          <a:gd name="connsiteX11" fmla="*/ 3974151 w 3974151"/>
                          <a:gd name="connsiteY11" fmla="*/ 2093542 h 2718886"/>
                          <a:gd name="connsiteX12" fmla="*/ 3974151 w 3974151"/>
                          <a:gd name="connsiteY12" fmla="*/ 2718886 h 2718886"/>
                          <a:gd name="connsiteX13" fmla="*/ 3485898 w 3974151"/>
                          <a:gd name="connsiteY13" fmla="*/ 2718886 h 2718886"/>
                          <a:gd name="connsiteX14" fmla="*/ 2997645 w 3974151"/>
                          <a:gd name="connsiteY14" fmla="*/ 2718886 h 2718886"/>
                          <a:gd name="connsiteX15" fmla="*/ 2509392 w 3974151"/>
                          <a:gd name="connsiteY15" fmla="*/ 2718886 h 2718886"/>
                          <a:gd name="connsiteX16" fmla="*/ 1862174 w 3974151"/>
                          <a:gd name="connsiteY16" fmla="*/ 2718886 h 2718886"/>
                          <a:gd name="connsiteX17" fmla="*/ 1294438 w 3974151"/>
                          <a:gd name="connsiteY17" fmla="*/ 2718886 h 2718886"/>
                          <a:gd name="connsiteX18" fmla="*/ 806185 w 3974151"/>
                          <a:gd name="connsiteY18" fmla="*/ 2718886 h 2718886"/>
                          <a:gd name="connsiteX19" fmla="*/ 0 w 3974151"/>
                          <a:gd name="connsiteY19" fmla="*/ 2718886 h 2718886"/>
                          <a:gd name="connsiteX20" fmla="*/ 0 w 3974151"/>
                          <a:gd name="connsiteY20" fmla="*/ 2229487 h 2718886"/>
                          <a:gd name="connsiteX21" fmla="*/ 0 w 3974151"/>
                          <a:gd name="connsiteY21" fmla="*/ 1712898 h 2718886"/>
                          <a:gd name="connsiteX22" fmla="*/ 0 w 3974151"/>
                          <a:gd name="connsiteY22" fmla="*/ 1169121 h 2718886"/>
                          <a:gd name="connsiteX23" fmla="*/ 0 w 3974151"/>
                          <a:gd name="connsiteY23" fmla="*/ 598155 h 2718886"/>
                          <a:gd name="connsiteX24" fmla="*/ 0 w 3974151"/>
                          <a:gd name="connsiteY24" fmla="*/ 0 h 27188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3974151" h="2718886" extrusionOk="0">
                            <a:moveTo>
                              <a:pt x="0" y="0"/>
                            </a:moveTo>
                            <a:cubicBezTo>
                              <a:pt x="136739" y="-1488"/>
                              <a:pt x="365361" y="51526"/>
                              <a:pt x="488253" y="0"/>
                            </a:cubicBezTo>
                            <a:cubicBezTo>
                              <a:pt x="611145" y="-51526"/>
                              <a:pt x="908236" y="51346"/>
                              <a:pt x="1135472" y="0"/>
                            </a:cubicBezTo>
                            <a:cubicBezTo>
                              <a:pt x="1362708" y="-51346"/>
                              <a:pt x="1449753" y="48622"/>
                              <a:pt x="1623725" y="0"/>
                            </a:cubicBezTo>
                            <a:cubicBezTo>
                              <a:pt x="1797697" y="-48622"/>
                              <a:pt x="1961793" y="724"/>
                              <a:pt x="2191460" y="0"/>
                            </a:cubicBezTo>
                            <a:cubicBezTo>
                              <a:pt x="2421127" y="-724"/>
                              <a:pt x="2542805" y="15018"/>
                              <a:pt x="2679713" y="0"/>
                            </a:cubicBezTo>
                            <a:cubicBezTo>
                              <a:pt x="2816621" y="-15018"/>
                              <a:pt x="3090349" y="45842"/>
                              <a:pt x="3247449" y="0"/>
                            </a:cubicBezTo>
                            <a:cubicBezTo>
                              <a:pt x="3404549" y="-45842"/>
                              <a:pt x="3714935" y="42123"/>
                              <a:pt x="3974151" y="0"/>
                            </a:cubicBezTo>
                            <a:cubicBezTo>
                              <a:pt x="4041818" y="134690"/>
                              <a:pt x="3972905" y="313338"/>
                              <a:pt x="3974151" y="570966"/>
                            </a:cubicBezTo>
                            <a:cubicBezTo>
                              <a:pt x="3975397" y="828594"/>
                              <a:pt x="3964793" y="925927"/>
                              <a:pt x="3974151" y="1114743"/>
                            </a:cubicBezTo>
                            <a:cubicBezTo>
                              <a:pt x="3983509" y="1303559"/>
                              <a:pt x="3932193" y="1407105"/>
                              <a:pt x="3974151" y="1576954"/>
                            </a:cubicBezTo>
                            <a:cubicBezTo>
                              <a:pt x="4016109" y="1746803"/>
                              <a:pt x="3923617" y="1932444"/>
                              <a:pt x="3974151" y="2093542"/>
                            </a:cubicBezTo>
                            <a:cubicBezTo>
                              <a:pt x="4024685" y="2254640"/>
                              <a:pt x="3951801" y="2505335"/>
                              <a:pt x="3974151" y="2718886"/>
                            </a:cubicBezTo>
                            <a:cubicBezTo>
                              <a:pt x="3806202" y="2754429"/>
                              <a:pt x="3644204" y="2666756"/>
                              <a:pt x="3485898" y="2718886"/>
                            </a:cubicBezTo>
                            <a:cubicBezTo>
                              <a:pt x="3327592" y="2771016"/>
                              <a:pt x="3162173" y="2677534"/>
                              <a:pt x="2997645" y="2718886"/>
                            </a:cubicBezTo>
                            <a:cubicBezTo>
                              <a:pt x="2833117" y="2760238"/>
                              <a:pt x="2615201" y="2697083"/>
                              <a:pt x="2509392" y="2718886"/>
                            </a:cubicBezTo>
                            <a:cubicBezTo>
                              <a:pt x="2403583" y="2740689"/>
                              <a:pt x="2137242" y="2657714"/>
                              <a:pt x="1862174" y="2718886"/>
                            </a:cubicBezTo>
                            <a:cubicBezTo>
                              <a:pt x="1587106" y="2780058"/>
                              <a:pt x="1513499" y="2695649"/>
                              <a:pt x="1294438" y="2718886"/>
                            </a:cubicBezTo>
                            <a:cubicBezTo>
                              <a:pt x="1075377" y="2742123"/>
                              <a:pt x="936170" y="2704994"/>
                              <a:pt x="806185" y="2718886"/>
                            </a:cubicBezTo>
                            <a:cubicBezTo>
                              <a:pt x="676200" y="2732778"/>
                              <a:pt x="313076" y="2634744"/>
                              <a:pt x="0" y="2718886"/>
                            </a:cubicBezTo>
                            <a:cubicBezTo>
                              <a:pt x="-23675" y="2508755"/>
                              <a:pt x="7555" y="2345438"/>
                              <a:pt x="0" y="2229487"/>
                            </a:cubicBezTo>
                            <a:cubicBezTo>
                              <a:pt x="-7555" y="2113536"/>
                              <a:pt x="18520" y="1861297"/>
                              <a:pt x="0" y="1712898"/>
                            </a:cubicBezTo>
                            <a:cubicBezTo>
                              <a:pt x="-18520" y="1564499"/>
                              <a:pt x="23296" y="1315386"/>
                              <a:pt x="0" y="1169121"/>
                            </a:cubicBezTo>
                            <a:cubicBezTo>
                              <a:pt x="-23296" y="1022856"/>
                              <a:pt x="11804" y="764405"/>
                              <a:pt x="0" y="598155"/>
                            </a:cubicBezTo>
                            <a:cubicBezTo>
                              <a:pt x="-11804" y="431905"/>
                              <a:pt x="15043" y="2702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9192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1384995"/>
          </a:xfrm>
          <a:custGeom>
            <a:avLst/>
            <a:gdLst>
              <a:gd name="connsiteX0" fmla="*/ 0 w 3974151"/>
              <a:gd name="connsiteY0" fmla="*/ 0 h 1384995"/>
              <a:gd name="connsiteX1" fmla="*/ 488253 w 3974151"/>
              <a:gd name="connsiteY1" fmla="*/ 0 h 1384995"/>
              <a:gd name="connsiteX2" fmla="*/ 1135472 w 3974151"/>
              <a:gd name="connsiteY2" fmla="*/ 0 h 1384995"/>
              <a:gd name="connsiteX3" fmla="*/ 1623725 w 3974151"/>
              <a:gd name="connsiteY3" fmla="*/ 0 h 1384995"/>
              <a:gd name="connsiteX4" fmla="*/ 2191460 w 3974151"/>
              <a:gd name="connsiteY4" fmla="*/ 0 h 1384995"/>
              <a:gd name="connsiteX5" fmla="*/ 2679713 w 3974151"/>
              <a:gd name="connsiteY5" fmla="*/ 0 h 1384995"/>
              <a:gd name="connsiteX6" fmla="*/ 3247449 w 3974151"/>
              <a:gd name="connsiteY6" fmla="*/ 0 h 1384995"/>
              <a:gd name="connsiteX7" fmla="*/ 3974151 w 3974151"/>
              <a:gd name="connsiteY7" fmla="*/ 0 h 1384995"/>
              <a:gd name="connsiteX8" fmla="*/ 3974151 w 3974151"/>
              <a:gd name="connsiteY8" fmla="*/ 475515 h 1384995"/>
              <a:gd name="connsiteX9" fmla="*/ 3974151 w 3974151"/>
              <a:gd name="connsiteY9" fmla="*/ 937180 h 1384995"/>
              <a:gd name="connsiteX10" fmla="*/ 3974151 w 3974151"/>
              <a:gd name="connsiteY10" fmla="*/ 1384995 h 1384995"/>
              <a:gd name="connsiteX11" fmla="*/ 3446157 w 3974151"/>
              <a:gd name="connsiteY11" fmla="*/ 1384995 h 1384995"/>
              <a:gd name="connsiteX12" fmla="*/ 2798938 w 3974151"/>
              <a:gd name="connsiteY12" fmla="*/ 1384995 h 1384995"/>
              <a:gd name="connsiteX13" fmla="*/ 2231202 w 3974151"/>
              <a:gd name="connsiteY13" fmla="*/ 1384995 h 1384995"/>
              <a:gd name="connsiteX14" fmla="*/ 1742949 w 3974151"/>
              <a:gd name="connsiteY14" fmla="*/ 1384995 h 1384995"/>
              <a:gd name="connsiteX15" fmla="*/ 1254696 w 3974151"/>
              <a:gd name="connsiteY15" fmla="*/ 1384995 h 1384995"/>
              <a:gd name="connsiteX16" fmla="*/ 607477 w 3974151"/>
              <a:gd name="connsiteY16" fmla="*/ 1384995 h 1384995"/>
              <a:gd name="connsiteX17" fmla="*/ 0 w 3974151"/>
              <a:gd name="connsiteY17" fmla="*/ 1384995 h 1384995"/>
              <a:gd name="connsiteX18" fmla="*/ 0 w 3974151"/>
              <a:gd name="connsiteY18" fmla="*/ 951030 h 1384995"/>
              <a:gd name="connsiteX19" fmla="*/ 0 w 3974151"/>
              <a:gd name="connsiteY19" fmla="*/ 461665 h 1384995"/>
              <a:gd name="connsiteX20" fmla="*/ 0 w 3974151"/>
              <a:gd name="connsiteY20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74151" h="1384995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3986985" y="139194"/>
                  <a:pt x="3939017" y="346390"/>
                  <a:pt x="3974151" y="475515"/>
                </a:cubicBezTo>
                <a:cubicBezTo>
                  <a:pt x="4009285" y="604641"/>
                  <a:pt x="3962242" y="812696"/>
                  <a:pt x="3974151" y="937180"/>
                </a:cubicBezTo>
                <a:cubicBezTo>
                  <a:pt x="3986060" y="1061665"/>
                  <a:pt x="3934710" y="1263848"/>
                  <a:pt x="3974151" y="1384995"/>
                </a:cubicBezTo>
                <a:cubicBezTo>
                  <a:pt x="3800968" y="1390861"/>
                  <a:pt x="3582955" y="1381829"/>
                  <a:pt x="3446157" y="1384995"/>
                </a:cubicBezTo>
                <a:cubicBezTo>
                  <a:pt x="3309359" y="1388161"/>
                  <a:pt x="3103849" y="1377594"/>
                  <a:pt x="2798938" y="1384995"/>
                </a:cubicBezTo>
                <a:cubicBezTo>
                  <a:pt x="2494027" y="1392396"/>
                  <a:pt x="2361976" y="1380234"/>
                  <a:pt x="2231202" y="1384995"/>
                </a:cubicBezTo>
                <a:cubicBezTo>
                  <a:pt x="2100428" y="1389756"/>
                  <a:pt x="1907477" y="1343643"/>
                  <a:pt x="1742949" y="1384995"/>
                </a:cubicBezTo>
                <a:cubicBezTo>
                  <a:pt x="1578421" y="1426347"/>
                  <a:pt x="1360505" y="1363192"/>
                  <a:pt x="1254696" y="1384995"/>
                </a:cubicBezTo>
                <a:cubicBezTo>
                  <a:pt x="1148887" y="1406798"/>
                  <a:pt x="885593" y="1328966"/>
                  <a:pt x="607477" y="1384995"/>
                </a:cubicBezTo>
                <a:cubicBezTo>
                  <a:pt x="329361" y="1441024"/>
                  <a:pt x="302761" y="1344473"/>
                  <a:pt x="0" y="1384995"/>
                </a:cubicBezTo>
                <a:cubicBezTo>
                  <a:pt x="-7225" y="1262784"/>
                  <a:pt x="43906" y="1108899"/>
                  <a:pt x="0" y="951030"/>
                </a:cubicBezTo>
                <a:cubicBezTo>
                  <a:pt x="-43906" y="793161"/>
                  <a:pt x="33535" y="585802"/>
                  <a:pt x="0" y="461665"/>
                </a:cubicBezTo>
                <a:cubicBezTo>
                  <a:pt x="-33535" y="337529"/>
                  <a:pt x="50866" y="10299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alibri Body"/>
                <a:ea typeface="Cambria Math" panose="02040503050406030204" pitchFamily="18" charset="0"/>
              </a:rPr>
              <a:t>Instead, it uses something called “</a:t>
            </a:r>
            <a:r>
              <a:rPr lang="en-GB" sz="2800" b="1" dirty="0">
                <a:latin typeface="Calibri Body"/>
                <a:ea typeface="Cambria Math" panose="02040503050406030204" pitchFamily="18" charset="0"/>
              </a:rPr>
              <a:t>Maximum Likelihood</a:t>
            </a:r>
            <a:r>
              <a:rPr lang="en-GB" sz="2800" dirty="0">
                <a:latin typeface="Calibri Body"/>
                <a:ea typeface="Cambria Math" panose="02040503050406030204" pitchFamily="18" charset="0"/>
              </a:rPr>
              <a:t>”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485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367848"/>
            <a:ext cx="1075359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The name “logistic regression” is derived from the concept of the </a:t>
            </a:r>
            <a:r>
              <a:rPr lang="en-PH" sz="3000" b="1" dirty="0">
                <a:solidFill>
                  <a:srgbClr val="00B0F0"/>
                </a:solidFill>
              </a:rPr>
              <a:t>logistic function </a:t>
            </a:r>
            <a:r>
              <a:rPr lang="en-PH" sz="3000" dirty="0"/>
              <a:t>that it uses.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The logistic function is also known as the </a:t>
            </a:r>
            <a:r>
              <a:rPr lang="en-PH" sz="3000" b="1" dirty="0">
                <a:solidFill>
                  <a:srgbClr val="00B0F0"/>
                </a:solidFill>
              </a:rPr>
              <a:t>sigmoid function</a:t>
            </a:r>
            <a:r>
              <a:rPr lang="en-PH" sz="3000" dirty="0"/>
              <a:t>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The value of this logistic function lies between </a:t>
            </a:r>
            <a:r>
              <a:rPr lang="en-PH" sz="3000" b="1" dirty="0">
                <a:solidFill>
                  <a:srgbClr val="FF0000"/>
                </a:solidFill>
              </a:rPr>
              <a:t>0</a:t>
            </a:r>
            <a:r>
              <a:rPr lang="en-PH" sz="3000" dirty="0"/>
              <a:t> and </a:t>
            </a:r>
            <a:r>
              <a:rPr lang="en-PH" sz="3000" b="1" dirty="0">
                <a:solidFill>
                  <a:srgbClr val="00B050"/>
                </a:solidFill>
              </a:rPr>
              <a:t>1, </a:t>
            </a:r>
            <a:r>
              <a:rPr lang="en-PH" sz="3000" dirty="0"/>
              <a:t>which cannot go beyond this limit, so it forms a curve like an </a:t>
            </a:r>
            <a:r>
              <a:rPr lang="en-PH" sz="3000" b="1" dirty="0">
                <a:solidFill>
                  <a:srgbClr val="00B0F0"/>
                </a:solidFill>
              </a:rPr>
              <a:t>“S” form</a:t>
            </a:r>
            <a:r>
              <a:rPr lang="en-PH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2598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FACB549-90E5-3F2E-A81C-3D173F6FA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03467"/>
              </p:ext>
            </p:extLst>
          </p:nvPr>
        </p:nvGraphicFramePr>
        <p:xfrm>
          <a:off x="2648175" y="870353"/>
          <a:ext cx="6895650" cy="41786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47825">
                  <a:extLst>
                    <a:ext uri="{9D8B030D-6E8A-4147-A177-3AD203B41FA5}">
                      <a16:colId xmlns:a16="http://schemas.microsoft.com/office/drawing/2014/main" val="2913056237"/>
                    </a:ext>
                  </a:extLst>
                </a:gridCol>
                <a:gridCol w="3447825">
                  <a:extLst>
                    <a:ext uri="{9D8B030D-6E8A-4147-A177-3AD203B41FA5}">
                      <a16:colId xmlns:a16="http://schemas.microsoft.com/office/drawing/2014/main" val="3863049235"/>
                    </a:ext>
                  </a:extLst>
                </a:gridCol>
              </a:tblGrid>
              <a:tr h="436403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Linear Regression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B050"/>
                          </a:solidFill>
                        </a:rPr>
                        <a:t>Logistic Regression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500786"/>
                  </a:ext>
                </a:extLst>
              </a:tr>
              <a:tr h="1063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5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solving regression problems</a:t>
                      </a:r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  <a:p>
                      <a:pPr algn="ctr"/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solving classification problems</a:t>
                      </a:r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188694"/>
                  </a:ext>
                </a:extLst>
              </a:tr>
              <a:tr h="841113">
                <a:tc>
                  <a:txBody>
                    <a:bodyPr/>
                    <a:lstStyle/>
                    <a:p>
                      <a:pPr algn="ctr"/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find best fit line.</a:t>
                      </a:r>
                      <a:endParaRPr lang="en-US" sz="25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find S-Curve.</a:t>
                      </a:r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154857"/>
                  </a:ext>
                </a:extLst>
              </a:tr>
              <a:tr h="841113">
                <a:tc>
                  <a:txBody>
                    <a:bodyPr/>
                    <a:lstStyle/>
                    <a:p>
                      <a:pPr algn="ctr"/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Least square estimation method is used for estimation of accuracy.</a:t>
                      </a:r>
                      <a:endParaRPr lang="en-US" sz="25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likelihood estimation method is used for estimation of accuracy.</a:t>
                      </a:r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77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79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647060-1D72-183C-DFCC-3A8C191B5A4C}"/>
                  </a:ext>
                </a:extLst>
              </p:cNvPr>
              <p:cNvSpPr txBox="1"/>
              <p:nvPr/>
            </p:nvSpPr>
            <p:spPr>
              <a:xfrm>
                <a:off x="2802950" y="1323956"/>
                <a:ext cx="6586098" cy="158389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5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5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50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647060-1D72-183C-DFCC-3A8C191B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323956"/>
                <a:ext cx="6586098" cy="15838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3C7956-D8B9-0FD2-A999-8BC755C3FD50}"/>
                  </a:ext>
                </a:extLst>
              </p:cNvPr>
              <p:cNvSpPr txBox="1"/>
              <p:nvPr/>
            </p:nvSpPr>
            <p:spPr>
              <a:xfrm>
                <a:off x="1861071" y="3297894"/>
                <a:ext cx="9208548" cy="2397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value of the </a:t>
                </a:r>
                <a:r>
                  <a:rPr lang="en-US" sz="3000" b="1" dirty="0">
                    <a:latin typeface="Calibri Body"/>
                  </a:rPr>
                  <a:t>independent variable 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slope/coefficient</a:t>
                </a:r>
                <a:r>
                  <a:rPr lang="en-US" sz="3000" dirty="0">
                    <a:latin typeface="Calibri Body"/>
                  </a:rPr>
                  <a:t> of the line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y-intercept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3C7956-D8B9-0FD2-A999-8BC755C3F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71" y="3297894"/>
                <a:ext cx="9208548" cy="2397388"/>
              </a:xfrm>
              <a:prstGeom prst="rect">
                <a:avLst/>
              </a:prstGeom>
              <a:blipFill>
                <a:blip r:embed="rId5"/>
                <a:stretch>
                  <a:fillRect l="-1377" t="-2632" b="-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33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EE18-4CE5-97B8-65EC-02A021AF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5437A25-5225-8A3A-9330-ADC861B76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864247"/>
              </p:ext>
            </p:extLst>
          </p:nvPr>
        </p:nvGraphicFramePr>
        <p:xfrm>
          <a:off x="838200" y="2016508"/>
          <a:ext cx="10515600" cy="21945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4994991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099125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581512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7332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PH">
                          <a:solidFill>
                            <a:schemeClr val="bg1"/>
                          </a:solidFill>
                        </a:rPr>
                        <a:t>Student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Study Hours (x₁)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Sleep Hours (x₂)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PH" b="1" dirty="0">
                          <a:solidFill>
                            <a:srgbClr val="00B050"/>
                          </a:solidFill>
                        </a:rPr>
                        <a:t>Pass (y)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791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PH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PH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PH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PH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434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PH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PH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PH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PH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717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PH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PH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PH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PH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25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PH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PH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PH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PH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453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PH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PH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PH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PH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59446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D8C6D-DB2F-2861-E743-114601FE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</p:spTree>
    <p:extLst>
      <p:ext uri="{BB962C8B-B14F-4D97-AF65-F5344CB8AC3E}">
        <p14:creationId xmlns:p14="http://schemas.microsoft.com/office/powerpoint/2010/main" val="3995846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EF3A12-03C6-EE14-2CF3-07C060A5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449FA6-B7C1-D8D4-4E56-5708DB4BE569}"/>
                  </a:ext>
                </a:extLst>
              </p:cNvPr>
              <p:cNvSpPr txBox="1"/>
              <p:nvPr/>
            </p:nvSpPr>
            <p:spPr>
              <a:xfrm>
                <a:off x="2802950" y="1323956"/>
                <a:ext cx="6586098" cy="158389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5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5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50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449FA6-B7C1-D8D4-4E56-5708DB4BE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323956"/>
                <a:ext cx="6586098" cy="15838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F1E9AFB-54B1-BF11-8F53-ED65E737D59E}"/>
              </a:ext>
            </a:extLst>
          </p:cNvPr>
          <p:cNvSpPr txBox="1"/>
          <p:nvPr/>
        </p:nvSpPr>
        <p:spPr>
          <a:xfrm>
            <a:off x="1170906" y="3950150"/>
            <a:ext cx="98501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Because we now have two </a:t>
            </a:r>
            <a:r>
              <a:rPr lang="en-PH" sz="3000" b="1" dirty="0">
                <a:solidFill>
                  <a:srgbClr val="FF0000"/>
                </a:solidFill>
              </a:rPr>
              <a:t>independent variables</a:t>
            </a:r>
            <a:r>
              <a:rPr lang="en-PH" sz="3000" dirty="0"/>
              <a:t>, we need to extend this equation</a:t>
            </a:r>
          </a:p>
        </p:txBody>
      </p:sp>
    </p:spTree>
    <p:extLst>
      <p:ext uri="{BB962C8B-B14F-4D97-AF65-F5344CB8AC3E}">
        <p14:creationId xmlns:p14="http://schemas.microsoft.com/office/powerpoint/2010/main" val="3443578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D667D-BA1F-CB60-5F79-543E06E08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505BA-99D4-18BA-B478-918A38F1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25D639-C18A-CB0F-4123-50B4A4D51507}"/>
                  </a:ext>
                </a:extLst>
              </p:cNvPr>
              <p:cNvSpPr txBox="1"/>
              <p:nvPr/>
            </p:nvSpPr>
            <p:spPr>
              <a:xfrm>
                <a:off x="2578093" y="1209656"/>
                <a:ext cx="7934526" cy="16012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5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5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50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l-PL" sz="54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PH" sz="54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5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54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54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PH" sz="54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PH" sz="5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l-PL" sz="54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PH" sz="5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5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54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54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PH" sz="54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5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m:rPr>
                                  <m:nor/>
                                </m:rPr>
                                <a:rPr lang="en-PH" sz="5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25D639-C18A-CB0F-4123-50B4A4D51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093" y="1209656"/>
                <a:ext cx="7934526" cy="16012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10D0BAF-3F3C-5870-9906-D5DF415D375F}"/>
              </a:ext>
            </a:extLst>
          </p:cNvPr>
          <p:cNvSpPr txBox="1"/>
          <p:nvPr/>
        </p:nvSpPr>
        <p:spPr>
          <a:xfrm>
            <a:off x="1170906" y="3950150"/>
            <a:ext cx="98501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Because we now have two </a:t>
            </a:r>
            <a:r>
              <a:rPr lang="en-PH" sz="3000" b="1" dirty="0">
                <a:solidFill>
                  <a:srgbClr val="FF0000"/>
                </a:solidFill>
              </a:rPr>
              <a:t>independent variables</a:t>
            </a:r>
            <a:r>
              <a:rPr lang="en-PH" sz="3000" dirty="0"/>
              <a:t>, we need to extend this equation</a:t>
            </a:r>
          </a:p>
        </p:txBody>
      </p:sp>
    </p:spTree>
    <p:extLst>
      <p:ext uri="{BB962C8B-B14F-4D97-AF65-F5344CB8AC3E}">
        <p14:creationId xmlns:p14="http://schemas.microsoft.com/office/powerpoint/2010/main" val="2047976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A6C49-6F6A-A6D6-1B04-5FED6BA0C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BFEFF9-1A38-7361-D1B0-3878D1E0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1DE910-8793-B91C-8FE3-0FBB2C544860}"/>
                  </a:ext>
                </a:extLst>
              </p:cNvPr>
              <p:cNvSpPr txBox="1"/>
              <p:nvPr/>
            </p:nvSpPr>
            <p:spPr>
              <a:xfrm>
                <a:off x="3285285" y="3429000"/>
                <a:ext cx="6520142" cy="2400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𝑤𝑒𝑖𝑔h𝑡𝑠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PH" sz="3000" dirty="0"/>
              </a:p>
              <a:p>
                <a:pPr>
                  <a:buNone/>
                </a:pPr>
                <a:endParaRPr lang="en-PH" sz="3000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=−7</m:t>
                      </m:r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PH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=1.2</m:t>
                      </m:r>
                    </m:oMath>
                  </m:oMathPara>
                </a14:m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PH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PH" sz="3000" b="1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1DE910-8793-B91C-8FE3-0FBB2C544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285" y="3429000"/>
                <a:ext cx="6520142" cy="24006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B99109-08B6-D8EA-49AC-B988B24AAD07}"/>
                  </a:ext>
                </a:extLst>
              </p:cNvPr>
              <p:cNvSpPr txBox="1"/>
              <p:nvPr/>
            </p:nvSpPr>
            <p:spPr>
              <a:xfrm>
                <a:off x="2578093" y="1209656"/>
                <a:ext cx="7934526" cy="160120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5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5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50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l-PL" sz="54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PH" sz="54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5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5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54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PH" sz="5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PH" sz="5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l-PL" sz="54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PH" sz="5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5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5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54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PH" sz="54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5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m:rPr>
                                  <m:nor/>
                                </m:rPr>
                                <a:rPr lang="en-PH" sz="5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B99109-08B6-D8EA-49AC-B988B24AA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093" y="1209656"/>
                <a:ext cx="7934526" cy="16012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53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5123443" y="467662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3723452" y="4205303"/>
            <a:ext cx="13761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4014660" y="864226"/>
            <a:ext cx="9407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Obese</a:t>
            </a:r>
            <a:endParaRPr lang="en-PH" sz="21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6104154" y="4237889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6608311" y="4234058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7489072" y="4247593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8069167" y="875285"/>
            <a:ext cx="422031" cy="40443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8913229" y="875285"/>
            <a:ext cx="422031" cy="40443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9713215" y="875285"/>
            <a:ext cx="422031" cy="40443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10187237" y="878336"/>
            <a:ext cx="422031" cy="40443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10661259" y="878335"/>
            <a:ext cx="422031" cy="40443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81B207-CA29-6D79-5BCF-0CDE67B3EB54}"/>
              </a:ext>
            </a:extLst>
          </p:cNvPr>
          <p:cNvSpPr txBox="1"/>
          <p:nvPr/>
        </p:nvSpPr>
        <p:spPr>
          <a:xfrm>
            <a:off x="305294" y="2305176"/>
            <a:ext cx="3091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Logistic Regression is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similar to Linear Regression except…</a:t>
            </a:r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2159719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E5E64-D916-4D7A-6694-DD015F130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BE2475-88FF-0172-00DF-0CF3F87A258C}"/>
                  </a:ext>
                </a:extLst>
              </p:cNvPr>
              <p:cNvSpPr txBox="1"/>
              <p:nvPr/>
            </p:nvSpPr>
            <p:spPr>
              <a:xfrm>
                <a:off x="286868" y="1229996"/>
                <a:ext cx="11618259" cy="4247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3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PH" sz="3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3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PH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30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PH" sz="3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pl-PL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pl-PL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3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=−2.1</m:t>
                      </m:r>
                    </m:oMath>
                  </m:oMathPara>
                </a14:m>
                <a:endParaRPr lang="pl-PL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BE2475-88FF-0172-00DF-0CF3F87A2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68" y="1229996"/>
                <a:ext cx="11618259" cy="42473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A5BB9D-95A2-6D6E-9D89-992E75C63A04}"/>
                  </a:ext>
                </a:extLst>
              </p:cNvPr>
              <p:cNvSpPr txBox="1"/>
              <p:nvPr/>
            </p:nvSpPr>
            <p:spPr>
              <a:xfrm>
                <a:off x="4554996" y="3912962"/>
                <a:ext cx="3082002" cy="9673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PH" sz="3000" b="1" i="1" dirty="0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A5BB9D-95A2-6D6E-9D89-992E75C63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996" y="3912962"/>
                <a:ext cx="3082002" cy="9673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59CD0E52-1F92-19DA-0890-78F75FC618F0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probability of Student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1875BC-B709-A55B-DF97-FE50C25F652F}"/>
                  </a:ext>
                </a:extLst>
              </p:cNvPr>
              <p:cNvSpPr txBox="1"/>
              <p:nvPr/>
            </p:nvSpPr>
            <p:spPr>
              <a:xfrm>
                <a:off x="3931861" y="5292108"/>
                <a:ext cx="4328272" cy="96738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PH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​=</m:t>
                      </m:r>
                      <m:f>
                        <m:fPr>
                          <m:ctrlPr>
                            <a:rPr lang="en-PH" sz="3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PH" sz="3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PH" sz="3000" i="1" dirty="0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0.109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1875BC-B709-A55B-DF97-FE50C25F6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861" y="5292108"/>
                <a:ext cx="4328272" cy="9673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528297-F27A-2E9D-F2F5-2596E798F0E2}"/>
                  </a:ext>
                </a:extLst>
              </p:cNvPr>
              <p:cNvSpPr txBox="1"/>
              <p:nvPr/>
            </p:nvSpPr>
            <p:spPr>
              <a:xfrm>
                <a:off x="2950398" y="1235962"/>
                <a:ext cx="6946638" cy="573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3000" dirty="0"/>
                  <a:t>Let us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PH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PH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PH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PH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PH" sz="3000" dirty="0"/>
                  <a:t> as </a:t>
                </a:r>
                <a14:m>
                  <m:oMath xmlns:m="http://schemas.openxmlformats.org/officeDocument/2006/math">
                    <m:r>
                      <a:rPr lang="en-PH" sz="3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PH" sz="3000" dirty="0"/>
                  <a:t> 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528297-F27A-2E9D-F2F5-2596E798F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398" y="1235962"/>
                <a:ext cx="6946638" cy="573427"/>
              </a:xfrm>
              <a:prstGeom prst="rect">
                <a:avLst/>
              </a:prstGeom>
              <a:blipFill>
                <a:blip r:embed="rId5"/>
                <a:stretch>
                  <a:fillRect l="-2105" t="-9574" b="-329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108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AA1F0-FD8C-7D44-6BDC-CDC96AD46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836FF6-7228-C2F1-ED1E-DA49E201AB47}"/>
                  </a:ext>
                </a:extLst>
              </p:cNvPr>
              <p:cNvSpPr txBox="1"/>
              <p:nvPr/>
            </p:nvSpPr>
            <p:spPr>
              <a:xfrm>
                <a:off x="286868" y="1229996"/>
                <a:ext cx="11618259" cy="4247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3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PH" sz="3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3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PH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30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PH" sz="3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pl-PL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pl-PL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3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l-PL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836FF6-7228-C2F1-ED1E-DA49E201A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68" y="1229996"/>
                <a:ext cx="11618259" cy="42473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AC36D0-8A95-FDD4-051A-08D15A46107F}"/>
                  </a:ext>
                </a:extLst>
              </p:cNvPr>
              <p:cNvSpPr txBox="1"/>
              <p:nvPr/>
            </p:nvSpPr>
            <p:spPr>
              <a:xfrm>
                <a:off x="4554996" y="3912962"/>
                <a:ext cx="3082002" cy="9673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PH" sz="3000" b="1" i="1" dirty="0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AC36D0-8A95-FDD4-051A-08D15A461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996" y="3912962"/>
                <a:ext cx="3082002" cy="9673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07B39413-5B30-61D8-7179-EDC1170B0624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probability of Student 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333654-355A-D7F4-4C3E-16D79DEA88AF}"/>
                  </a:ext>
                </a:extLst>
              </p:cNvPr>
              <p:cNvSpPr txBox="1"/>
              <p:nvPr/>
            </p:nvSpPr>
            <p:spPr>
              <a:xfrm>
                <a:off x="3931861" y="5292108"/>
                <a:ext cx="4328272" cy="96738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PH" sz="3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−(−0.4)</m:t>
                              </m:r>
                            </m:sup>
                          </m:sSup>
                        </m:den>
                      </m:f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401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333654-355A-D7F4-4C3E-16D79DEA8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861" y="5292108"/>
                <a:ext cx="4328272" cy="9673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7DEACE-95C5-9A67-1391-4A42ECBF40A6}"/>
                  </a:ext>
                </a:extLst>
              </p:cNvPr>
              <p:cNvSpPr txBox="1"/>
              <p:nvPr/>
            </p:nvSpPr>
            <p:spPr>
              <a:xfrm>
                <a:off x="2950398" y="1235962"/>
                <a:ext cx="6946638" cy="573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3000" dirty="0"/>
                  <a:t>Let us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PH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PH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PH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PH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PH" sz="3000" dirty="0"/>
                  <a:t> as </a:t>
                </a:r>
                <a14:m>
                  <m:oMath xmlns:m="http://schemas.openxmlformats.org/officeDocument/2006/math">
                    <m:r>
                      <a:rPr lang="en-PH" sz="3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PH" sz="3000" dirty="0"/>
                  <a:t> 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7DEACE-95C5-9A67-1391-4A42ECBF4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398" y="1235962"/>
                <a:ext cx="6946638" cy="573427"/>
              </a:xfrm>
              <a:prstGeom prst="rect">
                <a:avLst/>
              </a:prstGeom>
              <a:blipFill>
                <a:blip r:embed="rId5"/>
                <a:stretch>
                  <a:fillRect l="-2105" t="-9574" b="-329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160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07EB9-B759-ABC6-AA1D-026D9E704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B8D48A-B8BF-7D8E-65A4-FFFFA4F06E8C}"/>
                  </a:ext>
                </a:extLst>
              </p:cNvPr>
              <p:cNvSpPr txBox="1"/>
              <p:nvPr/>
            </p:nvSpPr>
            <p:spPr>
              <a:xfrm>
                <a:off x="286868" y="1229996"/>
                <a:ext cx="11618259" cy="4247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3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PH" sz="3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3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PH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30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PH" sz="3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pl-PL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pl-PL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3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pl-PL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B8D48A-B8BF-7D8E-65A4-FFFFA4F06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68" y="1229996"/>
                <a:ext cx="11618259" cy="42473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787ED2-4CE2-F69D-B42F-8909BFB2507D}"/>
                  </a:ext>
                </a:extLst>
              </p:cNvPr>
              <p:cNvSpPr txBox="1"/>
              <p:nvPr/>
            </p:nvSpPr>
            <p:spPr>
              <a:xfrm>
                <a:off x="4554996" y="3912962"/>
                <a:ext cx="3082002" cy="9673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PH" sz="3000" b="1" i="1" dirty="0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787ED2-4CE2-F69D-B42F-8909BFB25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996" y="3912962"/>
                <a:ext cx="3082002" cy="9673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9640F3A7-9686-2FF2-DCA5-5C6AD136EA05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probability of Student 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F93EC5-7394-F296-86F4-7C34A7C11974}"/>
                  </a:ext>
                </a:extLst>
              </p:cNvPr>
              <p:cNvSpPr txBox="1"/>
              <p:nvPr/>
            </p:nvSpPr>
            <p:spPr>
              <a:xfrm>
                <a:off x="3931861" y="5292108"/>
                <a:ext cx="4328272" cy="96738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PH" sz="3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(0.3)</m:t>
                              </m:r>
                            </m:sup>
                          </m:sSup>
                        </m:den>
                      </m:f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574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F93EC5-7394-F296-86F4-7C34A7C11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861" y="5292108"/>
                <a:ext cx="4328272" cy="9673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2B94F8-AE1D-5D9D-6FF4-7A423BFCE357}"/>
                  </a:ext>
                </a:extLst>
              </p:cNvPr>
              <p:cNvSpPr txBox="1"/>
              <p:nvPr/>
            </p:nvSpPr>
            <p:spPr>
              <a:xfrm>
                <a:off x="2950398" y="1235962"/>
                <a:ext cx="6946638" cy="573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3000" dirty="0"/>
                  <a:t>Let us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PH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PH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PH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PH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PH" sz="3000" dirty="0"/>
                  <a:t> as </a:t>
                </a:r>
                <a14:m>
                  <m:oMath xmlns:m="http://schemas.openxmlformats.org/officeDocument/2006/math">
                    <m:r>
                      <a:rPr lang="en-PH" sz="3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PH" sz="3000" dirty="0"/>
                  <a:t> 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2B94F8-AE1D-5D9D-6FF4-7A423BFCE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398" y="1235962"/>
                <a:ext cx="6946638" cy="573427"/>
              </a:xfrm>
              <a:prstGeom prst="rect">
                <a:avLst/>
              </a:prstGeom>
              <a:blipFill>
                <a:blip r:embed="rId5"/>
                <a:stretch>
                  <a:fillRect l="-2105" t="-9574" b="-329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998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3FA39-A5DC-F69A-D1EC-4601622D9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B9F466-BC02-AC8F-889F-7C43391D457E}"/>
                  </a:ext>
                </a:extLst>
              </p:cNvPr>
              <p:cNvSpPr txBox="1"/>
              <p:nvPr/>
            </p:nvSpPr>
            <p:spPr>
              <a:xfrm>
                <a:off x="286868" y="1229996"/>
                <a:ext cx="11618259" cy="4247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3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PH" sz="3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3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PH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30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PH" sz="3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pl-PL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pl-PL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3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3.2</m:t>
                      </m:r>
                    </m:oMath>
                  </m:oMathPara>
                </a14:m>
                <a:endParaRPr lang="pl-PL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B9F466-BC02-AC8F-889F-7C43391D4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68" y="1229996"/>
                <a:ext cx="11618259" cy="42473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FE093B-148E-F43E-06A6-61BE241FD4EF}"/>
                  </a:ext>
                </a:extLst>
              </p:cNvPr>
              <p:cNvSpPr txBox="1"/>
              <p:nvPr/>
            </p:nvSpPr>
            <p:spPr>
              <a:xfrm>
                <a:off x="4554996" y="3912962"/>
                <a:ext cx="3082002" cy="9673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PH" sz="3000" b="1" i="1" dirty="0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FE093B-148E-F43E-06A6-61BE241FD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996" y="3912962"/>
                <a:ext cx="3082002" cy="9673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C1027A86-53B2-A434-E71F-3D826DC1EDE3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probability of Student 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3B9306-9733-5863-9BBE-615F5882484F}"/>
                  </a:ext>
                </a:extLst>
              </p:cNvPr>
              <p:cNvSpPr txBox="1"/>
              <p:nvPr/>
            </p:nvSpPr>
            <p:spPr>
              <a:xfrm>
                <a:off x="3931861" y="5292108"/>
                <a:ext cx="4328272" cy="96738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PH" sz="3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3.2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.961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3B9306-9733-5863-9BBE-615F58824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861" y="5292108"/>
                <a:ext cx="4328272" cy="9673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59B69C-07BF-12DC-16A0-BBB0A3F28D35}"/>
                  </a:ext>
                </a:extLst>
              </p:cNvPr>
              <p:cNvSpPr txBox="1"/>
              <p:nvPr/>
            </p:nvSpPr>
            <p:spPr>
              <a:xfrm>
                <a:off x="2950398" y="1235962"/>
                <a:ext cx="6946638" cy="573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3000" dirty="0"/>
                  <a:t>Let us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PH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PH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PH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PH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PH" sz="3000" dirty="0"/>
                  <a:t> as </a:t>
                </a:r>
                <a14:m>
                  <m:oMath xmlns:m="http://schemas.openxmlformats.org/officeDocument/2006/math">
                    <m:r>
                      <a:rPr lang="en-PH" sz="3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PH" sz="3000" dirty="0"/>
                  <a:t> 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59B69C-07BF-12DC-16A0-BBB0A3F28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398" y="1235962"/>
                <a:ext cx="6946638" cy="573427"/>
              </a:xfrm>
              <a:prstGeom prst="rect">
                <a:avLst/>
              </a:prstGeom>
              <a:blipFill>
                <a:blip r:embed="rId5"/>
                <a:stretch>
                  <a:fillRect l="-2105" t="-9574" b="-329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866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7875A-7C54-C1D9-E0D1-95732D8E2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CA307C-4D64-D31C-3B8C-82DE7D4E3D0D}"/>
                  </a:ext>
                </a:extLst>
              </p:cNvPr>
              <p:cNvSpPr txBox="1"/>
              <p:nvPr/>
            </p:nvSpPr>
            <p:spPr>
              <a:xfrm>
                <a:off x="286868" y="1229996"/>
                <a:ext cx="11618259" cy="4247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3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PH" sz="3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3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PH" sz="3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3000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PH" sz="3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pl-PL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pl-PL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3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=3.</m:t>
                      </m:r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pl-PL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PH" sz="3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CA307C-4D64-D31C-3B8C-82DE7D4E3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68" y="1229996"/>
                <a:ext cx="11618259" cy="42473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7DE8D5-1494-67E4-CA09-8965658E4300}"/>
                  </a:ext>
                </a:extLst>
              </p:cNvPr>
              <p:cNvSpPr txBox="1"/>
              <p:nvPr/>
            </p:nvSpPr>
            <p:spPr>
              <a:xfrm>
                <a:off x="4554996" y="3912962"/>
                <a:ext cx="3082002" cy="9673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PH" sz="3000" b="1" i="1" dirty="0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7DE8D5-1494-67E4-CA09-8965658E4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996" y="3912962"/>
                <a:ext cx="3082002" cy="9673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433B0FAE-8C51-B410-0487-F08724EF672E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probability of Student 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03F140-9C88-02DF-DD68-1625E54C2646}"/>
                  </a:ext>
                </a:extLst>
              </p:cNvPr>
              <p:cNvSpPr txBox="1"/>
              <p:nvPr/>
            </p:nvSpPr>
            <p:spPr>
              <a:xfrm>
                <a:off x="3931861" y="5292108"/>
                <a:ext cx="4328272" cy="96738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PH" sz="3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−(3.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.9</m:t>
                      </m:r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80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03F140-9C88-02DF-DD68-1625E54C2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861" y="5292108"/>
                <a:ext cx="4328272" cy="9673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F0EBA4-067F-C7E0-D6BC-C04FEE1FA3C8}"/>
                  </a:ext>
                </a:extLst>
              </p:cNvPr>
              <p:cNvSpPr txBox="1"/>
              <p:nvPr/>
            </p:nvSpPr>
            <p:spPr>
              <a:xfrm>
                <a:off x="2950398" y="1235962"/>
                <a:ext cx="6946638" cy="573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3000" dirty="0"/>
                  <a:t>Let us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PH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PH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PH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PH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PH" sz="3000" dirty="0"/>
                  <a:t> as </a:t>
                </a:r>
                <a14:m>
                  <m:oMath xmlns:m="http://schemas.openxmlformats.org/officeDocument/2006/math">
                    <m:r>
                      <a:rPr lang="en-PH" sz="3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PH" sz="3000" dirty="0"/>
                  <a:t> 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F0EBA4-067F-C7E0-D6BC-C04FEE1FA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398" y="1235962"/>
                <a:ext cx="6946638" cy="573427"/>
              </a:xfrm>
              <a:prstGeom prst="rect">
                <a:avLst/>
              </a:prstGeom>
              <a:blipFill>
                <a:blip r:embed="rId5"/>
                <a:stretch>
                  <a:fillRect l="-2105" t="-9574" b="-329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101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A65B9B-E450-6A73-7972-6D4BB31E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Content Placeholder 5">
                <a:extLst>
                  <a:ext uri="{FF2B5EF4-FFF2-40B4-BE49-F238E27FC236}">
                    <a16:creationId xmlns:a16="http://schemas.microsoft.com/office/drawing/2014/main" id="{5DB9B103-A52E-DA6B-7B6A-0EC8019C71C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30859880"/>
                  </p:ext>
                </p:extLst>
              </p:nvPr>
            </p:nvGraphicFramePr>
            <p:xfrm>
              <a:off x="838200" y="2016508"/>
              <a:ext cx="10515600" cy="219456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>
                              <a:solidFill>
                                <a:srgbClr val="FF0000"/>
                              </a:solidFill>
                            </a:rPr>
                            <a:t>Study Hours (x₁)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>
                              <a:solidFill>
                                <a:srgbClr val="FF0000"/>
                              </a:solidFill>
                            </a:rPr>
                            <a:t>Sleep Hours (x₂)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00B050"/>
                              </a:solidFill>
                            </a:rPr>
                            <a:t>Pass (y)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00B050"/>
                              </a:solidFill>
                            </a:rPr>
                            <a:t>Predicted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PH" sz="1800" b="1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PH" sz="1800" b="1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oMath>
                          </a14:m>
                          <a:r>
                            <a:rPr lang="en-PH" b="1" dirty="0">
                              <a:solidFill>
                                <a:srgbClr val="00B050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Content Placeholder 5">
                <a:extLst>
                  <a:ext uri="{FF2B5EF4-FFF2-40B4-BE49-F238E27FC236}">
                    <a16:creationId xmlns:a16="http://schemas.microsoft.com/office/drawing/2014/main" id="{5DB9B103-A52E-DA6B-7B6A-0EC8019C71C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30859880"/>
                  </p:ext>
                </p:extLst>
              </p:nvPr>
            </p:nvGraphicFramePr>
            <p:xfrm>
              <a:off x="838200" y="2016508"/>
              <a:ext cx="10515600" cy="219456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>
                              <a:solidFill>
                                <a:srgbClr val="FF0000"/>
                              </a:solidFill>
                            </a:rPr>
                            <a:t>Study Hours (x₁)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>
                              <a:solidFill>
                                <a:srgbClr val="FF0000"/>
                              </a:solidFill>
                            </a:rPr>
                            <a:t>Sleep Hours (x₂)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00B050"/>
                              </a:solidFill>
                            </a:rPr>
                            <a:t>Pass (y)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580" t="-8333" r="-580" b="-5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331FFC1-788A-6DF9-4E23-FEF135145043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Prediction Results</a:t>
            </a:r>
          </a:p>
        </p:txBody>
      </p:sp>
    </p:spTree>
    <p:extLst>
      <p:ext uri="{BB962C8B-B14F-4D97-AF65-F5344CB8AC3E}">
        <p14:creationId xmlns:p14="http://schemas.microsoft.com/office/powerpoint/2010/main" val="1753717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F65CBD-36A6-A3E2-1474-FC533149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CB6E89-84BE-2C8A-4679-85733AC86D6C}"/>
                  </a:ext>
                </a:extLst>
              </p:cNvPr>
              <p:cNvSpPr txBox="1"/>
              <p:nvPr/>
            </p:nvSpPr>
            <p:spPr>
              <a:xfrm>
                <a:off x="736270" y="3009796"/>
                <a:ext cx="10794670" cy="70788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4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40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4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PH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4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PH" sz="4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PH" sz="4000" i="0" dirty="0" err="1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4000" b="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en-PH" sz="40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PH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PH" sz="4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PH" sz="4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4000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40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PH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PH" sz="40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PH" sz="4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CB6E89-84BE-2C8A-4679-85733AC86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70" y="3009796"/>
                <a:ext cx="1079467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2B1AC0DA-20AF-59F2-6391-C529E437DAE9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Computing Loss (</a:t>
            </a:r>
            <a:r>
              <a:rPr lang="en-PH" sz="5000" b="1"/>
              <a:t>Binary Cross-Entropy)</a:t>
            </a:r>
            <a:endParaRPr lang="en-PH" sz="5000" b="1" dirty="0"/>
          </a:p>
        </p:txBody>
      </p:sp>
    </p:spTree>
    <p:extLst>
      <p:ext uri="{BB962C8B-B14F-4D97-AF65-F5344CB8AC3E}">
        <p14:creationId xmlns:p14="http://schemas.microsoft.com/office/powerpoint/2010/main" val="804407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AC8021-8695-06A2-8427-E5F9BD2C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/>
              <a:t>CCMACLRL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1F31D8-AA77-311F-135D-4DCE7EC1FE71}"/>
                  </a:ext>
                </a:extLst>
              </p:cNvPr>
              <p:cNvSpPr txBox="1"/>
              <p:nvPr/>
            </p:nvSpPr>
            <p:spPr>
              <a:xfrm>
                <a:off x="459205" y="3009796"/>
                <a:ext cx="11610110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PH" sz="35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3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PH" sz="3500" dirty="0" err="1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PH" sz="3500" b="0" i="1" dirty="0" smtClean="0">
                          <a:latin typeface="Cambria Math" panose="02040503050406030204" pitchFamily="18" charset="0"/>
                        </a:rPr>
                        <m:t>−0.109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3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PH" sz="35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PH" sz="3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PH" sz="3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⁡(1−0.10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9)))</m:t>
                      </m:r>
                    </m:oMath>
                  </m:oMathPara>
                </a14:m>
                <a:endParaRPr lang="en-PH" sz="3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1F31D8-AA77-311F-135D-4DCE7EC1F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5" y="3009796"/>
                <a:ext cx="11610110" cy="630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910786A8-2294-3983-D484-EC1AA0649F21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loss of Student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3D356-0924-F474-807B-BA8E3A5039D8}"/>
                  </a:ext>
                </a:extLst>
              </p:cNvPr>
              <p:cNvSpPr txBox="1"/>
              <p:nvPr/>
            </p:nvSpPr>
            <p:spPr>
              <a:xfrm>
                <a:off x="783771" y="1674700"/>
                <a:ext cx="10794670" cy="70788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4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40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4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PH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4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PH" sz="4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PH" sz="4000" i="0" dirty="0" err="1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4000" b="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en-PH" sz="40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PH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PH" sz="4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PH" sz="4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4000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40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PH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PH" sz="40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PH" sz="4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3D356-0924-F474-807B-BA8E3A503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1" y="1674700"/>
                <a:ext cx="1079467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5A9800-6DE3-CD5F-2F14-5F7C0B4A9DB7}"/>
                  </a:ext>
                </a:extLst>
              </p:cNvPr>
              <p:cNvSpPr txBox="1"/>
              <p:nvPr/>
            </p:nvSpPr>
            <p:spPr>
              <a:xfrm>
                <a:off x="459205" y="3952477"/>
                <a:ext cx="11610110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PH" sz="3500" b="0" i="1" dirty="0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PH" sz="35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3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PH" sz="3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⁡(1−0.10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9)))</m:t>
                      </m:r>
                    </m:oMath>
                  </m:oMathPara>
                </a14:m>
                <a:endParaRPr lang="en-PH" sz="35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5A9800-6DE3-CD5F-2F14-5F7C0B4A9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5" y="3952477"/>
                <a:ext cx="11610110" cy="630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A7E8EE-178B-4A12-FD3B-A72C9BE16BDA}"/>
                  </a:ext>
                </a:extLst>
              </p:cNvPr>
              <p:cNvSpPr txBox="1"/>
              <p:nvPr/>
            </p:nvSpPr>
            <p:spPr>
              <a:xfrm>
                <a:off x="459205" y="4782727"/>
                <a:ext cx="11610110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PH" sz="35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35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PH" sz="3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3500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PH" sz="3500" i="1" dirty="0">
                                  <a:latin typeface="Cambria Math" panose="02040503050406030204" pitchFamily="18" charset="0"/>
                                </a:rPr>
                                <m:t>0.109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PH" sz="35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A7E8EE-178B-4A12-FD3B-A72C9BE16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5" y="4782727"/>
                <a:ext cx="11610110" cy="63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7B099F-90C7-C5E1-0710-234EFEB38468}"/>
                  </a:ext>
                </a:extLst>
              </p:cNvPr>
              <p:cNvSpPr txBox="1"/>
              <p:nvPr/>
            </p:nvSpPr>
            <p:spPr>
              <a:xfrm>
                <a:off x="2287977" y="5612977"/>
                <a:ext cx="7616043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PH" sz="35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35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PH" sz="3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3500" b="0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3500" b="0" i="1" dirty="0" smtClean="0">
                                  <a:latin typeface="Cambria Math" panose="02040503050406030204" pitchFamily="18" charset="0"/>
                                </a:rPr>
                                <m:t>8909</m:t>
                              </m:r>
                            </m:e>
                          </m:d>
                        </m:e>
                      </m:func>
                      <m:r>
                        <a:rPr lang="en-PH" sz="3500" b="0" i="1" dirty="0" smtClean="0">
                          <a:latin typeface="Cambria Math" panose="02040503050406030204" pitchFamily="18" charset="0"/>
                        </a:rPr>
                        <m:t>)=0.1155</m:t>
                      </m:r>
                    </m:oMath>
                  </m:oMathPara>
                </a14:m>
                <a:endParaRPr lang="en-PH" sz="35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7B099F-90C7-C5E1-0710-234EFEB38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977" y="5612977"/>
                <a:ext cx="7616043" cy="630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339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48E23-A821-34FA-A5C6-A004CBCDC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D9E9E8-6AC5-6F14-88E7-DAF466F5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/>
              <a:t>CCMACLRL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5B500-E310-819B-C2EA-3DEC9D833EC8}"/>
                  </a:ext>
                </a:extLst>
              </p:cNvPr>
              <p:cNvSpPr txBox="1"/>
              <p:nvPr/>
            </p:nvSpPr>
            <p:spPr>
              <a:xfrm>
                <a:off x="459205" y="3009796"/>
                <a:ext cx="11610110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PH" sz="35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3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PH" sz="3500" dirty="0" err="1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PH" sz="3500" b="0" i="1" dirty="0" smtClean="0">
                          <a:latin typeface="Cambria Math" panose="02040503050406030204" pitchFamily="18" charset="0"/>
                        </a:rPr>
                        <m:t>−0.</m:t>
                      </m:r>
                      <m:r>
                        <a:rPr lang="en-PH" sz="3500" b="0" i="1" dirty="0" smtClean="0">
                          <a:latin typeface="Cambria Math" panose="02040503050406030204" pitchFamily="18" charset="0"/>
                        </a:rPr>
                        <m:t>401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ctrlPr>
                            <a:rPr lang="en-PH" sz="3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PH" sz="35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PH" sz="3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PH" sz="3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⁡(1−0.401)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3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5B500-E310-819B-C2EA-3DEC9D833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5" y="3009796"/>
                <a:ext cx="11610110" cy="630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8E958F20-969F-AE77-CCB6-6C1AFC839161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loss of Student 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27533C-94C7-B673-BD99-73F1DA8B305A}"/>
                  </a:ext>
                </a:extLst>
              </p:cNvPr>
              <p:cNvSpPr txBox="1"/>
              <p:nvPr/>
            </p:nvSpPr>
            <p:spPr>
              <a:xfrm>
                <a:off x="783771" y="1674700"/>
                <a:ext cx="10794670" cy="70788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4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40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4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PH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4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PH" sz="4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PH" sz="4000" i="0" dirty="0" err="1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4000" b="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en-PH" sz="40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PH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PH" sz="4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PH" sz="4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4000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40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PH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PH" sz="40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PH" sz="4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27533C-94C7-B673-BD99-73F1DA8B3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1" y="1674700"/>
                <a:ext cx="1079467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1AFFCD-EF71-6009-406A-476323D69D00}"/>
                  </a:ext>
                </a:extLst>
              </p:cNvPr>
              <p:cNvSpPr txBox="1"/>
              <p:nvPr/>
            </p:nvSpPr>
            <p:spPr>
              <a:xfrm>
                <a:off x="459205" y="3952477"/>
                <a:ext cx="11610110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PH" sz="3500" b="0" i="1" dirty="0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PH" sz="35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3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PH" sz="3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⁡(1−0.401)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35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1AFFCD-EF71-6009-406A-476323D69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5" y="3952477"/>
                <a:ext cx="11610110" cy="630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4B061A-8AB3-7989-B95B-FBF6AEE55F59}"/>
                  </a:ext>
                </a:extLst>
              </p:cNvPr>
              <p:cNvSpPr txBox="1"/>
              <p:nvPr/>
            </p:nvSpPr>
            <p:spPr>
              <a:xfrm>
                <a:off x="459205" y="4782727"/>
                <a:ext cx="11610110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=−(</m:t>
                      </m:r>
                      <m:func>
                        <m:funcPr>
                          <m:ctrlPr>
                            <a:rPr lang="en-PH" sz="35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35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PH" sz="3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3500" i="1" dirty="0">
                                  <a:latin typeface="Cambria Math" panose="02040503050406030204" pitchFamily="18" charset="0"/>
                                </a:rPr>
                                <m:t>1−0.</m:t>
                              </m:r>
                              <m:r>
                                <a:rPr lang="en-PH" sz="3500" b="0" i="1" dirty="0" smtClean="0">
                                  <a:latin typeface="Cambria Math" panose="02040503050406030204" pitchFamily="18" charset="0"/>
                                </a:rPr>
                                <m:t>401</m:t>
                              </m:r>
                            </m:e>
                          </m:d>
                        </m:e>
                      </m:func>
                      <m:r>
                        <a:rPr lang="en-PH" sz="35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5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4B061A-8AB3-7989-B95B-FBF6AEE55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5" y="4782727"/>
                <a:ext cx="11610110" cy="63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0E30C2-9CE4-46E0-36A1-D3794F3F05C9}"/>
                  </a:ext>
                </a:extLst>
              </p:cNvPr>
              <p:cNvSpPr txBox="1"/>
              <p:nvPr/>
            </p:nvSpPr>
            <p:spPr>
              <a:xfrm>
                <a:off x="2287977" y="5612977"/>
                <a:ext cx="7616043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PH" sz="35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35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PH" sz="3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3500" b="0" i="1" dirty="0" smtClean="0">
                                  <a:latin typeface="Cambria Math" panose="02040503050406030204" pitchFamily="18" charset="0"/>
                                </a:rPr>
                                <m:t>0.5987</m:t>
                              </m:r>
                            </m:e>
                          </m:d>
                        </m:e>
                      </m:func>
                      <m:r>
                        <a:rPr lang="en-PH" sz="3500" b="0" i="1" dirty="0" smtClean="0">
                          <a:latin typeface="Cambria Math" panose="02040503050406030204" pitchFamily="18" charset="0"/>
                        </a:rPr>
                        <m:t>)=0.</m:t>
                      </m:r>
                      <m:r>
                        <a:rPr lang="en-PH" sz="3500" b="0" i="1" dirty="0" smtClean="0">
                          <a:latin typeface="Cambria Math" panose="02040503050406030204" pitchFamily="18" charset="0"/>
                        </a:rPr>
                        <m:t>5130</m:t>
                      </m:r>
                    </m:oMath>
                  </m:oMathPara>
                </a14:m>
                <a:endParaRPr lang="en-PH" sz="35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0E30C2-9CE4-46E0-36A1-D3794F3F0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977" y="5612977"/>
                <a:ext cx="7616043" cy="630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17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E4522-AFF3-5A15-C56B-F43A0F77C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AAF2FA-ED6E-7020-249D-C19A874C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/>
              <a:t>CCMACLRL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25DDD6-0815-4982-B09C-B88F4843D525}"/>
                  </a:ext>
                </a:extLst>
              </p:cNvPr>
              <p:cNvSpPr txBox="1"/>
              <p:nvPr/>
            </p:nvSpPr>
            <p:spPr>
              <a:xfrm>
                <a:off x="459205" y="3009796"/>
                <a:ext cx="11610110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PH" sz="35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3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PH" sz="3500" dirty="0" err="1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PH" sz="3500" b="0" i="1" dirty="0" smtClean="0">
                          <a:latin typeface="Cambria Math" panose="02040503050406030204" pitchFamily="18" charset="0"/>
                        </a:rPr>
                        <m:t>−0.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574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ctrlPr>
                            <a:rPr lang="en-PH" sz="3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PH" sz="35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PH" sz="3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PH" sz="3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⁡(1−0.574)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3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25DDD6-0815-4982-B09C-B88F4843D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5" y="3009796"/>
                <a:ext cx="11610110" cy="630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90561E6B-CCBD-0B3B-E1AE-74974F1E61F3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loss of Student 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95FDD6-6A81-C345-23E2-7DE66A8A53DF}"/>
                  </a:ext>
                </a:extLst>
              </p:cNvPr>
              <p:cNvSpPr txBox="1"/>
              <p:nvPr/>
            </p:nvSpPr>
            <p:spPr>
              <a:xfrm>
                <a:off x="783771" y="1674700"/>
                <a:ext cx="10794670" cy="70788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4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40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4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PH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4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PH" sz="4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PH" sz="4000" i="0" dirty="0" err="1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4000" b="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en-PH" sz="40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PH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PH" sz="4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PH" sz="4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4000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40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PH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PH" sz="40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PH" sz="4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95FDD6-6A81-C345-23E2-7DE66A8A5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1" y="1674700"/>
                <a:ext cx="1079467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62496A-B0CE-28DF-03C3-124138275153}"/>
                  </a:ext>
                </a:extLst>
              </p:cNvPr>
              <p:cNvSpPr txBox="1"/>
              <p:nvPr/>
            </p:nvSpPr>
            <p:spPr>
              <a:xfrm>
                <a:off x="459205" y="3952477"/>
                <a:ext cx="11610110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PH" sz="3500" b="0" i="1" dirty="0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PH" sz="35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3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PH" sz="3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⁡(1−0.574)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35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62496A-B0CE-28DF-03C3-124138275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5" y="3952477"/>
                <a:ext cx="11610110" cy="630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2DD095-8F00-EDD4-6595-772E394234E3}"/>
                  </a:ext>
                </a:extLst>
              </p:cNvPr>
              <p:cNvSpPr txBox="1"/>
              <p:nvPr/>
            </p:nvSpPr>
            <p:spPr>
              <a:xfrm>
                <a:off x="459205" y="4782727"/>
                <a:ext cx="11610110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=−(</m:t>
                      </m:r>
                      <m:func>
                        <m:funcPr>
                          <m:ctrlPr>
                            <a:rPr lang="en-PH" sz="35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35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PH" sz="3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3500" i="1" dirty="0">
                                  <a:latin typeface="Cambria Math" panose="02040503050406030204" pitchFamily="18" charset="0"/>
                                </a:rPr>
                                <m:t>1−0.</m:t>
                              </m:r>
                              <m:r>
                                <a:rPr lang="en-PH" sz="3500" i="1" dirty="0">
                                  <a:latin typeface="Cambria Math" panose="02040503050406030204" pitchFamily="18" charset="0"/>
                                </a:rPr>
                                <m:t>574</m:t>
                              </m:r>
                            </m:e>
                          </m:d>
                        </m:e>
                      </m:func>
                      <m:r>
                        <a:rPr lang="en-PH" sz="35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5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2DD095-8F00-EDD4-6595-772E39423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5" y="4782727"/>
                <a:ext cx="11610110" cy="63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DFD4F0-3E83-2E94-4630-5D58A573FBBC}"/>
                  </a:ext>
                </a:extLst>
              </p:cNvPr>
              <p:cNvSpPr txBox="1"/>
              <p:nvPr/>
            </p:nvSpPr>
            <p:spPr>
              <a:xfrm>
                <a:off x="2287977" y="5612977"/>
                <a:ext cx="7616043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PH" sz="35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35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PH" sz="3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3500" b="0" i="1" dirty="0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PH" sz="3500" b="0" i="1" dirty="0" smtClean="0">
                                  <a:latin typeface="Cambria Math" panose="02040503050406030204" pitchFamily="18" charset="0"/>
                                </a:rPr>
                                <m:t>4256</m:t>
                              </m:r>
                            </m:e>
                          </m:d>
                        </m:e>
                      </m:func>
                      <m:r>
                        <a:rPr lang="en-PH" sz="3500" b="0" i="1" dirty="0" smtClean="0">
                          <a:latin typeface="Cambria Math" panose="02040503050406030204" pitchFamily="18" charset="0"/>
                        </a:rPr>
                        <m:t>)=0.</m:t>
                      </m:r>
                      <m:r>
                        <a:rPr lang="en-PH" sz="3500" b="0" i="1" dirty="0" smtClean="0">
                          <a:latin typeface="Cambria Math" panose="02040503050406030204" pitchFamily="18" charset="0"/>
                        </a:rPr>
                        <m:t>8544</m:t>
                      </m:r>
                    </m:oMath>
                  </m:oMathPara>
                </a14:m>
                <a:endParaRPr lang="en-PH" sz="35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DFD4F0-3E83-2E94-4630-5D58A573F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977" y="5612977"/>
                <a:ext cx="7616043" cy="630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43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5123443" y="467662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3723452" y="4205303"/>
            <a:ext cx="13761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4014660" y="864226"/>
            <a:ext cx="9407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Obese</a:t>
            </a:r>
            <a:endParaRPr lang="en-PH" sz="21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6104154" y="4237889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6608311" y="4234058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7489072" y="4247593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8069167" y="875285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8913229" y="875285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9713215" y="875285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10187237" y="878336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10661259" y="878335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81B207-CA29-6D79-5BCF-0CDE67B3EB54}"/>
              </a:ext>
            </a:extLst>
          </p:cNvPr>
          <p:cNvSpPr txBox="1"/>
          <p:nvPr/>
        </p:nvSpPr>
        <p:spPr>
          <a:xfrm>
            <a:off x="305294" y="2305176"/>
            <a:ext cx="30911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Logistic Regression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predicts whether something is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True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 or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False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, instead of predicting something continuous like price.</a:t>
            </a:r>
            <a:endParaRPr lang="en-US" sz="3000" dirty="0">
              <a:latin typeface="Calibri Body"/>
            </a:endParaRP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34CCB4BA-98F2-FD02-54F2-C4C129938849}"/>
              </a:ext>
            </a:extLst>
          </p:cNvPr>
          <p:cNvSpPr/>
          <p:nvPr/>
        </p:nvSpPr>
        <p:spPr>
          <a:xfrm>
            <a:off x="3962669" y="623354"/>
            <a:ext cx="1044758" cy="914400"/>
          </a:xfrm>
          <a:prstGeom prst="fram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DA7DD03-AD33-74AF-59C8-24F33B5991DC}"/>
              </a:ext>
            </a:extLst>
          </p:cNvPr>
          <p:cNvSpPr/>
          <p:nvPr/>
        </p:nvSpPr>
        <p:spPr>
          <a:xfrm>
            <a:off x="3618634" y="3904697"/>
            <a:ext cx="1482623" cy="914400"/>
          </a:xfrm>
          <a:prstGeom prst="fram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400DC-2356-887D-32A2-69BE04B4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A8D9EB-4873-FBDD-787F-A6ACE068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/>
              <a:t>CCMACLRL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0371A-0AAD-6565-FCE8-20256DFA8D9A}"/>
                  </a:ext>
                </a:extLst>
              </p:cNvPr>
              <p:cNvSpPr txBox="1"/>
              <p:nvPr/>
            </p:nvSpPr>
            <p:spPr>
              <a:xfrm>
                <a:off x="459205" y="3009796"/>
                <a:ext cx="11610110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PH" sz="35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3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PH" sz="3500" dirty="0" err="1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PH" sz="3500" b="0" i="1" dirty="0" smtClean="0"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.960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ctrlPr>
                            <a:rPr lang="en-PH" sz="3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PH" sz="3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PH" sz="3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PH" sz="3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⁡(1−.960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PH" sz="3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0371A-0AAD-6565-FCE8-20256DFA8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5" y="3009796"/>
                <a:ext cx="11610110" cy="630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D6BBB655-BF4C-B1FF-27C9-9C3DE08CBA14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loss of Student 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92F251-53B4-C6E8-0E5E-2CA761560DC1}"/>
                  </a:ext>
                </a:extLst>
              </p:cNvPr>
              <p:cNvSpPr txBox="1"/>
              <p:nvPr/>
            </p:nvSpPr>
            <p:spPr>
              <a:xfrm>
                <a:off x="783771" y="1674700"/>
                <a:ext cx="10794670" cy="70788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4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40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4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PH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4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PH" sz="4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PH" sz="4000" i="0" dirty="0" err="1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4000" b="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en-PH" sz="40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PH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PH" sz="4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PH" sz="4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4000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40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PH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PH" sz="40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PH" sz="4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92F251-53B4-C6E8-0E5E-2CA761560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1" y="1674700"/>
                <a:ext cx="1079467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39F2C-E0E6-5ED8-D23A-71E82FB529C8}"/>
                  </a:ext>
                </a:extLst>
              </p:cNvPr>
              <p:cNvSpPr txBox="1"/>
              <p:nvPr/>
            </p:nvSpPr>
            <p:spPr>
              <a:xfrm>
                <a:off x="459205" y="3952477"/>
                <a:ext cx="11610110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m:rPr>
                          <m:sty m:val="p"/>
                        </m:rPr>
                        <a:rPr lang="en-PH" sz="3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⁡(1−0.960)+0×</m:t>
                      </m:r>
                      <m:r>
                        <m:rPr>
                          <m:sty m:val="p"/>
                        </m:rPr>
                        <a:rPr lang="en-PH" sz="3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⁡(1−0.960)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35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839F2C-E0E6-5ED8-D23A-71E82FB52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5" y="3952477"/>
                <a:ext cx="11610110" cy="630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CC81C4-1C11-86E5-A657-CD48EB0CD67C}"/>
                  </a:ext>
                </a:extLst>
              </p:cNvPr>
              <p:cNvSpPr txBox="1"/>
              <p:nvPr/>
            </p:nvSpPr>
            <p:spPr>
              <a:xfrm>
                <a:off x="459205" y="4782727"/>
                <a:ext cx="11610110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=−(</m:t>
                      </m:r>
                      <m:func>
                        <m:funcPr>
                          <m:ctrlPr>
                            <a:rPr lang="en-PH" sz="35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35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PH" sz="3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3500" i="1" dirty="0">
                                  <a:latin typeface="Cambria Math" panose="02040503050406030204" pitchFamily="18" charset="0"/>
                                </a:rPr>
                                <m:t>1−0.</m:t>
                              </m:r>
                              <m:r>
                                <a:rPr lang="en-PH" sz="3500" i="1" dirty="0">
                                  <a:latin typeface="Cambria Math" panose="02040503050406030204" pitchFamily="18" charset="0"/>
                                </a:rPr>
                                <m:t>960</m:t>
                              </m:r>
                            </m:e>
                          </m:d>
                        </m:e>
                      </m:func>
                      <m:r>
                        <a:rPr lang="en-PH" sz="35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5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CC81C4-1C11-86E5-A657-CD48EB0CD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5" y="4782727"/>
                <a:ext cx="11610110" cy="63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E4764D-2FF6-81BB-C585-5BE28253D314}"/>
                  </a:ext>
                </a:extLst>
              </p:cNvPr>
              <p:cNvSpPr txBox="1"/>
              <p:nvPr/>
            </p:nvSpPr>
            <p:spPr>
              <a:xfrm>
                <a:off x="2287977" y="5612977"/>
                <a:ext cx="7616043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PH" sz="35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35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PH" sz="3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3500" b="0" i="1" dirty="0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PH" sz="3500" i="1" dirty="0">
                                  <a:latin typeface="Cambria Math" panose="02040503050406030204" pitchFamily="18" charset="0"/>
                                </a:rPr>
                                <m:t>960</m:t>
                              </m:r>
                            </m:e>
                          </m:d>
                        </m:e>
                      </m:func>
                      <m:r>
                        <a:rPr lang="en-PH" sz="3500" b="0" i="1" dirty="0" smtClean="0">
                          <a:latin typeface="Cambria Math" panose="02040503050406030204" pitchFamily="18" charset="0"/>
                        </a:rPr>
                        <m:t>)=0.</m:t>
                      </m:r>
                      <m:r>
                        <a:rPr lang="en-PH" sz="3500" b="0" i="1" dirty="0" smtClean="0">
                          <a:latin typeface="Cambria Math" panose="02040503050406030204" pitchFamily="18" charset="0"/>
                        </a:rPr>
                        <m:t>03995</m:t>
                      </m:r>
                    </m:oMath>
                  </m:oMathPara>
                </a14:m>
                <a:endParaRPr lang="en-PH" sz="35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E4764D-2FF6-81BB-C585-5BE28253D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977" y="5612977"/>
                <a:ext cx="7616043" cy="630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136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E2BAD-3989-721F-DD90-9D9DF6BC3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51CE9B-38F9-19AE-6D56-2B72B039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/>
              <a:t>CCMACLRL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BCF569-CED4-5A60-F1B5-83650367BA26}"/>
                  </a:ext>
                </a:extLst>
              </p:cNvPr>
              <p:cNvSpPr txBox="1"/>
              <p:nvPr/>
            </p:nvSpPr>
            <p:spPr>
              <a:xfrm>
                <a:off x="459205" y="3009796"/>
                <a:ext cx="11610110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PH" sz="35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3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PH" sz="3500" dirty="0" err="1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PH" sz="3500" b="0" i="1" dirty="0" smtClean="0"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.9</m:t>
                      </m:r>
                      <m:r>
                        <a:rPr lang="en-PH" sz="3500" b="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0)+</m:t>
                      </m:r>
                      <m:d>
                        <m:dPr>
                          <m:ctrlPr>
                            <a:rPr lang="en-PH" sz="3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PH" sz="3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PH" sz="3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PH" sz="3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⁡(1−.980))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BCF569-CED4-5A60-F1B5-83650367B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5" y="3009796"/>
                <a:ext cx="11610110" cy="6309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68390A08-21B3-AE03-9CEB-F8B4C08363B7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loss of Student 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CDFDA-591E-2D9A-9918-C24A423F9C95}"/>
                  </a:ext>
                </a:extLst>
              </p:cNvPr>
              <p:cNvSpPr txBox="1"/>
              <p:nvPr/>
            </p:nvSpPr>
            <p:spPr>
              <a:xfrm>
                <a:off x="783771" y="1674700"/>
                <a:ext cx="10794670" cy="70788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4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40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4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PH" sz="4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4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PH" sz="4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PH" sz="4000" i="0" dirty="0" err="1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4000" b="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en-PH" sz="40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PH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PH" sz="4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PH" sz="4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4000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40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PH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PH" sz="40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PH" sz="4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PH" sz="4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CDFDA-591E-2D9A-9918-C24A423F9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1" y="1674700"/>
                <a:ext cx="1079467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A9EB97-BA14-8AEA-3382-A29140E9020E}"/>
                  </a:ext>
                </a:extLst>
              </p:cNvPr>
              <p:cNvSpPr txBox="1"/>
              <p:nvPr/>
            </p:nvSpPr>
            <p:spPr>
              <a:xfrm>
                <a:off x="459205" y="3952477"/>
                <a:ext cx="11610110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m:rPr>
                          <m:sty m:val="p"/>
                        </m:rPr>
                        <a:rPr lang="en-PH" sz="3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⁡(1−0.980)+0×</m:t>
                      </m:r>
                      <m:r>
                        <m:rPr>
                          <m:sty m:val="p"/>
                        </m:rPr>
                        <a:rPr lang="en-PH" sz="3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⁡(1−0.980)))</m:t>
                      </m:r>
                    </m:oMath>
                  </m:oMathPara>
                </a14:m>
                <a:endParaRPr lang="en-PH" sz="35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A9EB97-BA14-8AEA-3382-A29140E90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5" y="3952477"/>
                <a:ext cx="11610110" cy="630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4125E5-DDEA-230A-F33B-FDE461A5729F}"/>
                  </a:ext>
                </a:extLst>
              </p:cNvPr>
              <p:cNvSpPr txBox="1"/>
              <p:nvPr/>
            </p:nvSpPr>
            <p:spPr>
              <a:xfrm>
                <a:off x="459205" y="4782727"/>
                <a:ext cx="11610110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=−(</m:t>
                      </m:r>
                      <m:func>
                        <m:funcPr>
                          <m:ctrlPr>
                            <a:rPr lang="en-PH" sz="35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35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PH" sz="3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3500" i="1" dirty="0">
                                  <a:latin typeface="Cambria Math" panose="02040503050406030204" pitchFamily="18" charset="0"/>
                                </a:rPr>
                                <m:t>1−0.960</m:t>
                              </m:r>
                            </m:e>
                          </m:d>
                        </m:e>
                      </m:func>
                      <m:r>
                        <a:rPr lang="en-PH" sz="35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5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4125E5-DDEA-230A-F33B-FDE461A57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5" y="4782727"/>
                <a:ext cx="11610110" cy="63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D94FA-5554-C82C-8B69-DF6607B4BB00}"/>
                  </a:ext>
                </a:extLst>
              </p:cNvPr>
              <p:cNvSpPr txBox="1"/>
              <p:nvPr/>
            </p:nvSpPr>
            <p:spPr>
              <a:xfrm>
                <a:off x="2287977" y="5612977"/>
                <a:ext cx="7616043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3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3500" i="1" dirty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PH" sz="35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35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PH" sz="3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3500" b="0" i="1" dirty="0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PH" sz="3500" i="1" dirty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PH" sz="3500" b="0" i="1" dirty="0" smtClean="0">
                                  <a:latin typeface="Cambria Math" panose="02040503050406030204" pitchFamily="18" charset="0"/>
                                </a:rPr>
                                <m:t>80</m:t>
                              </m:r>
                            </m:e>
                          </m:d>
                        </m:e>
                      </m:func>
                      <m:r>
                        <a:rPr lang="en-PH" sz="3500" b="0" i="1" dirty="0" smtClean="0">
                          <a:latin typeface="Cambria Math" panose="02040503050406030204" pitchFamily="18" charset="0"/>
                        </a:rPr>
                        <m:t>)=0.0</m:t>
                      </m:r>
                      <m:r>
                        <a:rPr lang="en-PH" sz="3500" b="0" i="1" dirty="0" smtClean="0">
                          <a:latin typeface="Cambria Math" panose="02040503050406030204" pitchFamily="18" charset="0"/>
                        </a:rPr>
                        <m:t>2004</m:t>
                      </m:r>
                    </m:oMath>
                  </m:oMathPara>
                </a14:m>
                <a:endParaRPr lang="en-PH" sz="35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D94FA-5554-C82C-8B69-DF6607B4B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977" y="5612977"/>
                <a:ext cx="7616043" cy="630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794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1BED75-D86C-0B77-9D76-B93EA2F0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F1C348-79F9-4A38-9968-96C03C8FBDFC}"/>
                  </a:ext>
                </a:extLst>
              </p:cNvPr>
              <p:cNvSpPr txBox="1"/>
              <p:nvPr/>
            </p:nvSpPr>
            <p:spPr>
              <a:xfrm>
                <a:off x="694708" y="2926490"/>
                <a:ext cx="10501745" cy="99649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dirty="0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PH" sz="3000" i="1" dirty="0">
                              <a:latin typeface="Cambria Math" panose="02040503050406030204" pitchFamily="18" charset="0"/>
                            </a:rPr>
                            <m:t>1155+0.5130+0.8544+0.03995+0.02004​</m:t>
                          </m:r>
                        </m:num>
                        <m:den>
                          <m:r>
                            <a:rPr lang="en-PH" sz="30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F1C348-79F9-4A38-9968-96C03C8FB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08" y="2926490"/>
                <a:ext cx="10501745" cy="996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FE808E-3057-9B3B-0C59-87F57A7F9697}"/>
                  </a:ext>
                </a:extLst>
              </p:cNvPr>
              <p:cNvSpPr txBox="1"/>
              <p:nvPr/>
            </p:nvSpPr>
            <p:spPr>
              <a:xfrm>
                <a:off x="694708" y="1206773"/>
                <a:ext cx="10966861" cy="66601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PH" sz="2500" b="0" i="1" dirty="0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PH" sz="25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PH" sz="25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25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500" i="1" dirty="0">
                            <a:latin typeface="Cambria Math" panose="02040503050406030204" pitchFamily="18" charset="0"/>
                          </a:rPr>
                          <m:t>𝑙𝑜𝑠𝑠</m:t>
                        </m:r>
                        <m:d>
                          <m:dPr>
                            <m:ctrlPr>
                              <a:rPr lang="en-PH" sz="25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sz="2500" i="1" dirty="0">
                                <a:latin typeface="Cambria Math" panose="02040503050406030204" pitchFamily="18" charset="0"/>
                              </a:rPr>
                              <m:t>𝑆𝑡𝑢𝑑𝑒𝑛𝑡</m:t>
                            </m:r>
                            <m:r>
                              <a:rPr lang="en-PH" sz="25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PH" sz="25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PH" sz="25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500" i="1" dirty="0">
                            <a:latin typeface="Cambria Math" panose="02040503050406030204" pitchFamily="18" charset="0"/>
                          </a:rPr>
                          <m:t>𝑙𝑜𝑠𝑠</m:t>
                        </m:r>
                        <m:d>
                          <m:dPr>
                            <m:ctrlPr>
                              <a:rPr lang="en-PH" sz="25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sz="2500" i="1" dirty="0">
                                <a:latin typeface="Cambria Math" panose="02040503050406030204" pitchFamily="18" charset="0"/>
                              </a:rPr>
                              <m:t>𝑆𝑡𝑢𝑑𝑒𝑛𝑡</m:t>
                            </m:r>
                            <m:r>
                              <a:rPr lang="en-PH" sz="25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PH" sz="25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PH" sz="2500" dirty="0"/>
                          <m:t>+ </m:t>
                        </m:r>
                        <m:r>
                          <a:rPr lang="en-PH" sz="2500" i="1" dirty="0">
                            <a:latin typeface="Cambria Math" panose="02040503050406030204" pitchFamily="18" charset="0"/>
                          </a:rPr>
                          <m:t>𝑙𝑜𝑠𝑠</m:t>
                        </m:r>
                        <m:d>
                          <m:dPr>
                            <m:ctrlPr>
                              <a:rPr lang="en-PH" sz="25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sz="2500" i="1" dirty="0">
                                <a:latin typeface="Cambria Math" panose="02040503050406030204" pitchFamily="18" charset="0"/>
                              </a:rPr>
                              <m:t>𝑆𝑡𝑢𝑑𝑒𝑛𝑡</m:t>
                            </m:r>
                            <m:r>
                              <a:rPr lang="en-PH" sz="25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PH" sz="25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PH" sz="2500" dirty="0"/>
                          <m:t>+ </m:t>
                        </m:r>
                        <m:r>
                          <a:rPr lang="en-PH" sz="2500" i="1" dirty="0">
                            <a:latin typeface="Cambria Math" panose="02040503050406030204" pitchFamily="18" charset="0"/>
                          </a:rPr>
                          <m:t>𝑙𝑜𝑠𝑠</m:t>
                        </m:r>
                        <m:d>
                          <m:dPr>
                            <m:ctrlPr>
                              <a:rPr lang="en-PH" sz="25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sz="2500" i="1" dirty="0">
                                <a:latin typeface="Cambria Math" panose="02040503050406030204" pitchFamily="18" charset="0"/>
                              </a:rPr>
                              <m:t>𝑆𝑡𝑢𝑑𝑒𝑛𝑡</m:t>
                            </m:r>
                            <m:r>
                              <a:rPr lang="en-PH" sz="25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PH" sz="25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PH" sz="2500" dirty="0"/>
                          <m:t>+ </m:t>
                        </m:r>
                        <m:r>
                          <a:rPr lang="en-PH" sz="2500" i="1" dirty="0">
                            <a:latin typeface="Cambria Math" panose="02040503050406030204" pitchFamily="18" charset="0"/>
                          </a:rPr>
                          <m:t>𝑙𝑜𝑠𝑠</m:t>
                        </m:r>
                        <m:d>
                          <m:dPr>
                            <m:ctrlPr>
                              <a:rPr lang="en-PH" sz="25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sz="2500" i="1" dirty="0">
                                <a:latin typeface="Cambria Math" panose="02040503050406030204" pitchFamily="18" charset="0"/>
                              </a:rPr>
                              <m:t>𝑆𝑡𝑢𝑑𝑒𝑛𝑡</m:t>
                            </m:r>
                            <m:r>
                              <a:rPr lang="en-PH" sz="25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PH" sz="25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num>
                      <m:den>
                        <m:r>
                          <a:rPr lang="en-PH" sz="25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PH" sz="2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FE808E-3057-9B3B-0C59-87F57A7F9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08" y="1206773"/>
                <a:ext cx="10966861" cy="666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E7511C-68AC-258D-3D7B-CEA85D469EB2}"/>
                  </a:ext>
                </a:extLst>
              </p:cNvPr>
              <p:cNvSpPr txBox="1"/>
              <p:nvPr/>
            </p:nvSpPr>
            <p:spPr>
              <a:xfrm>
                <a:off x="4038600" y="4492054"/>
                <a:ext cx="4114800" cy="95968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dirty="0" smtClean="0">
                              <a:latin typeface="Cambria Math" panose="02040503050406030204" pitchFamily="18" charset="0"/>
                            </a:rPr>
                            <m:t>1.54</m:t>
                          </m:r>
                          <m:r>
                            <a:rPr lang="en-PH" sz="3000" i="1" dirty="0">
                              <a:latin typeface="Cambria Math" panose="02040503050406030204" pitchFamily="18" charset="0"/>
                            </a:rPr>
                            <m:t>​</m:t>
                          </m:r>
                        </m:num>
                        <m:den>
                          <m:r>
                            <a:rPr lang="en-PH" sz="30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=0.3086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E7511C-68AC-258D-3D7B-CEA85D469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492054"/>
                <a:ext cx="4114800" cy="9596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690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61A81-3E98-E8B4-9BB6-04FAF09EBDB7}"/>
              </a:ext>
            </a:extLst>
          </p:cNvPr>
          <p:cNvSpPr txBox="1"/>
          <p:nvPr/>
        </p:nvSpPr>
        <p:spPr>
          <a:xfrm>
            <a:off x="738340" y="1260718"/>
            <a:ext cx="10221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4"/>
              </a:rPr>
              <a:t>https://www.youtube.com/watch?v=yIYKR4sgzI8&amp;list=PLblh5JKOoLUKxzEP5HA2d-Li7IJkHfXSe&amp;index=1</a:t>
            </a: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5950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67113" y="4123241"/>
            <a:ext cx="13761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658321" y="782164"/>
            <a:ext cx="9407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Obese</a:t>
            </a:r>
            <a:endParaRPr lang="en-PH" sz="21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C49F5C-14BD-BA37-7A17-81F63AD49276}"/>
              </a:ext>
            </a:extLst>
          </p:cNvPr>
          <p:cNvSpPr txBox="1"/>
          <p:nvPr/>
        </p:nvSpPr>
        <p:spPr>
          <a:xfrm>
            <a:off x="5356656" y="1905548"/>
            <a:ext cx="370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These people are obese</a:t>
            </a:r>
            <a:endParaRPr lang="en-US" sz="3000" dirty="0">
              <a:latin typeface="Calibri Body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47C75-62BF-0EFE-38FD-BFF39D530EFD}"/>
              </a:ext>
            </a:extLst>
          </p:cNvPr>
          <p:cNvSpPr txBox="1"/>
          <p:nvPr/>
        </p:nvSpPr>
        <p:spPr>
          <a:xfrm>
            <a:off x="3274479" y="2809552"/>
            <a:ext cx="4286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These people are not obese</a:t>
            </a:r>
            <a:endParaRPr lang="en-US" sz="3000" dirty="0">
              <a:latin typeface="Calibri Body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32873DA-76BD-64F9-BB70-EA455D61B63F}"/>
              </a:ext>
            </a:extLst>
          </p:cNvPr>
          <p:cNvSpPr/>
          <p:nvPr/>
        </p:nvSpPr>
        <p:spPr>
          <a:xfrm rot="5400000">
            <a:off x="6851630" y="105312"/>
            <a:ext cx="718460" cy="2955398"/>
          </a:xfrm>
          <a:prstGeom prst="rightBrac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2621F35-A168-38E3-4584-7A065EAB2E73}"/>
              </a:ext>
            </a:extLst>
          </p:cNvPr>
          <p:cNvSpPr/>
          <p:nvPr/>
        </p:nvSpPr>
        <p:spPr>
          <a:xfrm rot="16200000">
            <a:off x="4300049" y="2834614"/>
            <a:ext cx="718460" cy="1790975"/>
          </a:xfrm>
          <a:prstGeom prst="rightBrac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67113" y="4123241"/>
            <a:ext cx="13761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658321" y="782164"/>
            <a:ext cx="9407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Obese</a:t>
            </a:r>
            <a:endParaRPr lang="en-PH" sz="21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978921" y="2012430"/>
            <a:ext cx="4286906" cy="1815882"/>
          </a:xfrm>
          <a:custGeom>
            <a:avLst/>
            <a:gdLst>
              <a:gd name="connsiteX0" fmla="*/ 0 w 4286906"/>
              <a:gd name="connsiteY0" fmla="*/ 0 h 1815882"/>
              <a:gd name="connsiteX1" fmla="*/ 450125 w 4286906"/>
              <a:gd name="connsiteY1" fmla="*/ 0 h 1815882"/>
              <a:gd name="connsiteX2" fmla="*/ 1071727 w 4286906"/>
              <a:gd name="connsiteY2" fmla="*/ 0 h 1815882"/>
              <a:gd name="connsiteX3" fmla="*/ 1521852 w 4286906"/>
              <a:gd name="connsiteY3" fmla="*/ 0 h 1815882"/>
              <a:gd name="connsiteX4" fmla="*/ 2057715 w 4286906"/>
              <a:gd name="connsiteY4" fmla="*/ 0 h 1815882"/>
              <a:gd name="connsiteX5" fmla="*/ 2507840 w 4286906"/>
              <a:gd name="connsiteY5" fmla="*/ 0 h 1815882"/>
              <a:gd name="connsiteX6" fmla="*/ 3043703 w 4286906"/>
              <a:gd name="connsiteY6" fmla="*/ 0 h 1815882"/>
              <a:gd name="connsiteX7" fmla="*/ 3493828 w 4286906"/>
              <a:gd name="connsiteY7" fmla="*/ 0 h 1815882"/>
              <a:gd name="connsiteX8" fmla="*/ 4286906 w 4286906"/>
              <a:gd name="connsiteY8" fmla="*/ 0 h 1815882"/>
              <a:gd name="connsiteX9" fmla="*/ 4286906 w 4286906"/>
              <a:gd name="connsiteY9" fmla="*/ 435812 h 1815882"/>
              <a:gd name="connsiteX10" fmla="*/ 4286906 w 4286906"/>
              <a:gd name="connsiteY10" fmla="*/ 835306 h 1815882"/>
              <a:gd name="connsiteX11" fmla="*/ 4286906 w 4286906"/>
              <a:gd name="connsiteY11" fmla="*/ 1271117 h 1815882"/>
              <a:gd name="connsiteX12" fmla="*/ 4286906 w 4286906"/>
              <a:gd name="connsiteY12" fmla="*/ 1815882 h 1815882"/>
              <a:gd name="connsiteX13" fmla="*/ 3836781 w 4286906"/>
              <a:gd name="connsiteY13" fmla="*/ 1815882 h 1815882"/>
              <a:gd name="connsiteX14" fmla="*/ 3386656 w 4286906"/>
              <a:gd name="connsiteY14" fmla="*/ 1815882 h 1815882"/>
              <a:gd name="connsiteX15" fmla="*/ 2936531 w 4286906"/>
              <a:gd name="connsiteY15" fmla="*/ 1815882 h 1815882"/>
              <a:gd name="connsiteX16" fmla="*/ 2314929 w 4286906"/>
              <a:gd name="connsiteY16" fmla="*/ 1815882 h 1815882"/>
              <a:gd name="connsiteX17" fmla="*/ 1779066 w 4286906"/>
              <a:gd name="connsiteY17" fmla="*/ 1815882 h 1815882"/>
              <a:gd name="connsiteX18" fmla="*/ 1328941 w 4286906"/>
              <a:gd name="connsiteY18" fmla="*/ 1815882 h 1815882"/>
              <a:gd name="connsiteX19" fmla="*/ 793078 w 4286906"/>
              <a:gd name="connsiteY19" fmla="*/ 1815882 h 1815882"/>
              <a:gd name="connsiteX20" fmla="*/ 0 w 4286906"/>
              <a:gd name="connsiteY20" fmla="*/ 1815882 h 1815882"/>
              <a:gd name="connsiteX21" fmla="*/ 0 w 4286906"/>
              <a:gd name="connsiteY21" fmla="*/ 1361912 h 1815882"/>
              <a:gd name="connsiteX22" fmla="*/ 0 w 4286906"/>
              <a:gd name="connsiteY22" fmla="*/ 907941 h 1815882"/>
              <a:gd name="connsiteX23" fmla="*/ 0 w 4286906"/>
              <a:gd name="connsiteY23" fmla="*/ 435812 h 1815882"/>
              <a:gd name="connsiteX24" fmla="*/ 0 w 4286906"/>
              <a:gd name="connsiteY24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86906" h="1815882" extrusionOk="0">
                <a:moveTo>
                  <a:pt x="0" y="0"/>
                </a:moveTo>
                <a:cubicBezTo>
                  <a:pt x="224799" y="-6471"/>
                  <a:pt x="296228" y="27765"/>
                  <a:pt x="450125" y="0"/>
                </a:cubicBezTo>
                <a:cubicBezTo>
                  <a:pt x="604022" y="-27765"/>
                  <a:pt x="824774" y="33627"/>
                  <a:pt x="1071727" y="0"/>
                </a:cubicBezTo>
                <a:cubicBezTo>
                  <a:pt x="1318680" y="-33627"/>
                  <a:pt x="1305999" y="21557"/>
                  <a:pt x="1521852" y="0"/>
                </a:cubicBezTo>
                <a:cubicBezTo>
                  <a:pt x="1737705" y="-21557"/>
                  <a:pt x="1857666" y="44158"/>
                  <a:pt x="2057715" y="0"/>
                </a:cubicBezTo>
                <a:cubicBezTo>
                  <a:pt x="2257764" y="-44158"/>
                  <a:pt x="2361100" y="32768"/>
                  <a:pt x="2507840" y="0"/>
                </a:cubicBezTo>
                <a:cubicBezTo>
                  <a:pt x="2654580" y="-32768"/>
                  <a:pt x="2869911" y="4066"/>
                  <a:pt x="3043703" y="0"/>
                </a:cubicBezTo>
                <a:cubicBezTo>
                  <a:pt x="3217495" y="-4066"/>
                  <a:pt x="3276702" y="29227"/>
                  <a:pt x="3493828" y="0"/>
                </a:cubicBezTo>
                <a:cubicBezTo>
                  <a:pt x="3710954" y="-29227"/>
                  <a:pt x="3988927" y="45299"/>
                  <a:pt x="4286906" y="0"/>
                </a:cubicBezTo>
                <a:cubicBezTo>
                  <a:pt x="4321488" y="104699"/>
                  <a:pt x="4248753" y="232851"/>
                  <a:pt x="4286906" y="435812"/>
                </a:cubicBezTo>
                <a:cubicBezTo>
                  <a:pt x="4325059" y="638773"/>
                  <a:pt x="4261563" y="673252"/>
                  <a:pt x="4286906" y="835306"/>
                </a:cubicBezTo>
                <a:cubicBezTo>
                  <a:pt x="4312249" y="997360"/>
                  <a:pt x="4234796" y="1085897"/>
                  <a:pt x="4286906" y="1271117"/>
                </a:cubicBezTo>
                <a:cubicBezTo>
                  <a:pt x="4339016" y="1456337"/>
                  <a:pt x="4239267" y="1696172"/>
                  <a:pt x="4286906" y="1815882"/>
                </a:cubicBezTo>
                <a:cubicBezTo>
                  <a:pt x="4144757" y="1846050"/>
                  <a:pt x="4030103" y="1765004"/>
                  <a:pt x="3836781" y="1815882"/>
                </a:cubicBezTo>
                <a:cubicBezTo>
                  <a:pt x="3643459" y="1866760"/>
                  <a:pt x="3585597" y="1801042"/>
                  <a:pt x="3386656" y="1815882"/>
                </a:cubicBezTo>
                <a:cubicBezTo>
                  <a:pt x="3187715" y="1830722"/>
                  <a:pt x="3107956" y="1799703"/>
                  <a:pt x="2936531" y="1815882"/>
                </a:cubicBezTo>
                <a:cubicBezTo>
                  <a:pt x="2765107" y="1832061"/>
                  <a:pt x="2479669" y="1760986"/>
                  <a:pt x="2314929" y="1815882"/>
                </a:cubicBezTo>
                <a:cubicBezTo>
                  <a:pt x="2150189" y="1870778"/>
                  <a:pt x="1907442" y="1752278"/>
                  <a:pt x="1779066" y="1815882"/>
                </a:cubicBezTo>
                <a:cubicBezTo>
                  <a:pt x="1650690" y="1879486"/>
                  <a:pt x="1433827" y="1814106"/>
                  <a:pt x="1328941" y="1815882"/>
                </a:cubicBezTo>
                <a:cubicBezTo>
                  <a:pt x="1224056" y="1817658"/>
                  <a:pt x="979029" y="1778390"/>
                  <a:pt x="793078" y="1815882"/>
                </a:cubicBezTo>
                <a:cubicBezTo>
                  <a:pt x="607127" y="1853374"/>
                  <a:pt x="211285" y="1799524"/>
                  <a:pt x="0" y="1815882"/>
                </a:cubicBezTo>
                <a:cubicBezTo>
                  <a:pt x="-4455" y="1697053"/>
                  <a:pt x="23948" y="1463376"/>
                  <a:pt x="0" y="1361912"/>
                </a:cubicBezTo>
                <a:cubicBezTo>
                  <a:pt x="-23948" y="1260448"/>
                  <a:pt x="18912" y="1059303"/>
                  <a:pt x="0" y="907941"/>
                </a:cubicBezTo>
                <a:cubicBezTo>
                  <a:pt x="-18912" y="756579"/>
                  <a:pt x="52727" y="557194"/>
                  <a:pt x="0" y="435812"/>
                </a:cubicBezTo>
                <a:cubicBezTo>
                  <a:pt x="-52727" y="314430"/>
                  <a:pt x="27385" y="15649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Instead of fitting a straight line to the data, logistic regression fits an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“S” shaped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 logistic function</a:t>
            </a:r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150074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0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671280" y="712914"/>
            <a:ext cx="940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1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978921" y="2012430"/>
            <a:ext cx="4286906" cy="523220"/>
          </a:xfrm>
          <a:custGeom>
            <a:avLst/>
            <a:gdLst>
              <a:gd name="connsiteX0" fmla="*/ 0 w 4286906"/>
              <a:gd name="connsiteY0" fmla="*/ 0 h 523220"/>
              <a:gd name="connsiteX1" fmla="*/ 450125 w 4286906"/>
              <a:gd name="connsiteY1" fmla="*/ 0 h 523220"/>
              <a:gd name="connsiteX2" fmla="*/ 1071727 w 4286906"/>
              <a:gd name="connsiteY2" fmla="*/ 0 h 523220"/>
              <a:gd name="connsiteX3" fmla="*/ 1521852 w 4286906"/>
              <a:gd name="connsiteY3" fmla="*/ 0 h 523220"/>
              <a:gd name="connsiteX4" fmla="*/ 2057715 w 4286906"/>
              <a:gd name="connsiteY4" fmla="*/ 0 h 523220"/>
              <a:gd name="connsiteX5" fmla="*/ 2507840 w 4286906"/>
              <a:gd name="connsiteY5" fmla="*/ 0 h 523220"/>
              <a:gd name="connsiteX6" fmla="*/ 3043703 w 4286906"/>
              <a:gd name="connsiteY6" fmla="*/ 0 h 523220"/>
              <a:gd name="connsiteX7" fmla="*/ 3493828 w 4286906"/>
              <a:gd name="connsiteY7" fmla="*/ 0 h 523220"/>
              <a:gd name="connsiteX8" fmla="*/ 4286906 w 4286906"/>
              <a:gd name="connsiteY8" fmla="*/ 0 h 523220"/>
              <a:gd name="connsiteX9" fmla="*/ 4286906 w 4286906"/>
              <a:gd name="connsiteY9" fmla="*/ 523220 h 523220"/>
              <a:gd name="connsiteX10" fmla="*/ 3879650 w 4286906"/>
              <a:gd name="connsiteY10" fmla="*/ 523220 h 523220"/>
              <a:gd name="connsiteX11" fmla="*/ 3429525 w 4286906"/>
              <a:gd name="connsiteY11" fmla="*/ 523220 h 523220"/>
              <a:gd name="connsiteX12" fmla="*/ 2807923 w 4286906"/>
              <a:gd name="connsiteY12" fmla="*/ 523220 h 523220"/>
              <a:gd name="connsiteX13" fmla="*/ 2272060 w 4286906"/>
              <a:gd name="connsiteY13" fmla="*/ 523220 h 523220"/>
              <a:gd name="connsiteX14" fmla="*/ 1821935 w 4286906"/>
              <a:gd name="connsiteY14" fmla="*/ 523220 h 523220"/>
              <a:gd name="connsiteX15" fmla="*/ 1371810 w 4286906"/>
              <a:gd name="connsiteY15" fmla="*/ 523220 h 523220"/>
              <a:gd name="connsiteX16" fmla="*/ 750209 w 4286906"/>
              <a:gd name="connsiteY16" fmla="*/ 523220 h 523220"/>
              <a:gd name="connsiteX17" fmla="*/ 0 w 4286906"/>
              <a:gd name="connsiteY17" fmla="*/ 523220 h 523220"/>
              <a:gd name="connsiteX18" fmla="*/ 0 w 4286906"/>
              <a:gd name="connsiteY1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86906" h="523220" extrusionOk="0">
                <a:moveTo>
                  <a:pt x="0" y="0"/>
                </a:moveTo>
                <a:cubicBezTo>
                  <a:pt x="224799" y="-6471"/>
                  <a:pt x="296228" y="27765"/>
                  <a:pt x="450125" y="0"/>
                </a:cubicBezTo>
                <a:cubicBezTo>
                  <a:pt x="604022" y="-27765"/>
                  <a:pt x="824774" y="33627"/>
                  <a:pt x="1071727" y="0"/>
                </a:cubicBezTo>
                <a:cubicBezTo>
                  <a:pt x="1318680" y="-33627"/>
                  <a:pt x="1305999" y="21557"/>
                  <a:pt x="1521852" y="0"/>
                </a:cubicBezTo>
                <a:cubicBezTo>
                  <a:pt x="1737705" y="-21557"/>
                  <a:pt x="1857666" y="44158"/>
                  <a:pt x="2057715" y="0"/>
                </a:cubicBezTo>
                <a:cubicBezTo>
                  <a:pt x="2257764" y="-44158"/>
                  <a:pt x="2361100" y="32768"/>
                  <a:pt x="2507840" y="0"/>
                </a:cubicBezTo>
                <a:cubicBezTo>
                  <a:pt x="2654580" y="-32768"/>
                  <a:pt x="2869911" y="4066"/>
                  <a:pt x="3043703" y="0"/>
                </a:cubicBezTo>
                <a:cubicBezTo>
                  <a:pt x="3217495" y="-4066"/>
                  <a:pt x="3276702" y="29227"/>
                  <a:pt x="3493828" y="0"/>
                </a:cubicBezTo>
                <a:cubicBezTo>
                  <a:pt x="3710954" y="-29227"/>
                  <a:pt x="3988927" y="45299"/>
                  <a:pt x="4286906" y="0"/>
                </a:cubicBezTo>
                <a:cubicBezTo>
                  <a:pt x="4291342" y="250615"/>
                  <a:pt x="4252435" y="276455"/>
                  <a:pt x="4286906" y="523220"/>
                </a:cubicBezTo>
                <a:cubicBezTo>
                  <a:pt x="4099145" y="536643"/>
                  <a:pt x="4032509" y="486618"/>
                  <a:pt x="3879650" y="523220"/>
                </a:cubicBezTo>
                <a:cubicBezTo>
                  <a:pt x="3726791" y="559822"/>
                  <a:pt x="3590915" y="494838"/>
                  <a:pt x="3429525" y="523220"/>
                </a:cubicBezTo>
                <a:cubicBezTo>
                  <a:pt x="3268136" y="551602"/>
                  <a:pt x="3060976" y="458614"/>
                  <a:pt x="2807923" y="523220"/>
                </a:cubicBezTo>
                <a:cubicBezTo>
                  <a:pt x="2554870" y="587826"/>
                  <a:pt x="2472749" y="463929"/>
                  <a:pt x="2272060" y="523220"/>
                </a:cubicBezTo>
                <a:cubicBezTo>
                  <a:pt x="2071371" y="582511"/>
                  <a:pt x="2020876" y="508380"/>
                  <a:pt x="1821935" y="523220"/>
                </a:cubicBezTo>
                <a:cubicBezTo>
                  <a:pt x="1622994" y="538060"/>
                  <a:pt x="1543235" y="507041"/>
                  <a:pt x="1371810" y="523220"/>
                </a:cubicBezTo>
                <a:cubicBezTo>
                  <a:pt x="1200386" y="539399"/>
                  <a:pt x="911777" y="462970"/>
                  <a:pt x="750209" y="523220"/>
                </a:cubicBezTo>
                <a:cubicBezTo>
                  <a:pt x="588641" y="583470"/>
                  <a:pt x="297389" y="460780"/>
                  <a:pt x="0" y="523220"/>
                </a:cubicBezTo>
                <a:cubicBezTo>
                  <a:pt x="-23642" y="285465"/>
                  <a:pt x="13471" y="24187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The curve goes from 0 to 1</a:t>
            </a:r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123938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0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671280" y="712914"/>
            <a:ext cx="940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1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978921" y="2012430"/>
            <a:ext cx="4286906" cy="1384995"/>
          </a:xfrm>
          <a:custGeom>
            <a:avLst/>
            <a:gdLst>
              <a:gd name="connsiteX0" fmla="*/ 0 w 4286906"/>
              <a:gd name="connsiteY0" fmla="*/ 0 h 1384995"/>
              <a:gd name="connsiteX1" fmla="*/ 450125 w 4286906"/>
              <a:gd name="connsiteY1" fmla="*/ 0 h 1384995"/>
              <a:gd name="connsiteX2" fmla="*/ 1071727 w 4286906"/>
              <a:gd name="connsiteY2" fmla="*/ 0 h 1384995"/>
              <a:gd name="connsiteX3" fmla="*/ 1521852 w 4286906"/>
              <a:gd name="connsiteY3" fmla="*/ 0 h 1384995"/>
              <a:gd name="connsiteX4" fmla="*/ 2057715 w 4286906"/>
              <a:gd name="connsiteY4" fmla="*/ 0 h 1384995"/>
              <a:gd name="connsiteX5" fmla="*/ 2507840 w 4286906"/>
              <a:gd name="connsiteY5" fmla="*/ 0 h 1384995"/>
              <a:gd name="connsiteX6" fmla="*/ 3043703 w 4286906"/>
              <a:gd name="connsiteY6" fmla="*/ 0 h 1384995"/>
              <a:gd name="connsiteX7" fmla="*/ 3493828 w 4286906"/>
              <a:gd name="connsiteY7" fmla="*/ 0 h 1384995"/>
              <a:gd name="connsiteX8" fmla="*/ 4286906 w 4286906"/>
              <a:gd name="connsiteY8" fmla="*/ 0 h 1384995"/>
              <a:gd name="connsiteX9" fmla="*/ 4286906 w 4286906"/>
              <a:gd name="connsiteY9" fmla="*/ 447815 h 1384995"/>
              <a:gd name="connsiteX10" fmla="*/ 4286906 w 4286906"/>
              <a:gd name="connsiteY10" fmla="*/ 867930 h 1384995"/>
              <a:gd name="connsiteX11" fmla="*/ 4286906 w 4286906"/>
              <a:gd name="connsiteY11" fmla="*/ 1384995 h 1384995"/>
              <a:gd name="connsiteX12" fmla="*/ 3665305 w 4286906"/>
              <a:gd name="connsiteY12" fmla="*/ 1384995 h 1384995"/>
              <a:gd name="connsiteX13" fmla="*/ 3129441 w 4286906"/>
              <a:gd name="connsiteY13" fmla="*/ 1384995 h 1384995"/>
              <a:gd name="connsiteX14" fmla="*/ 2679316 w 4286906"/>
              <a:gd name="connsiteY14" fmla="*/ 1384995 h 1384995"/>
              <a:gd name="connsiteX15" fmla="*/ 2229191 w 4286906"/>
              <a:gd name="connsiteY15" fmla="*/ 1384995 h 1384995"/>
              <a:gd name="connsiteX16" fmla="*/ 1607590 w 4286906"/>
              <a:gd name="connsiteY16" fmla="*/ 1384995 h 1384995"/>
              <a:gd name="connsiteX17" fmla="*/ 1071727 w 4286906"/>
              <a:gd name="connsiteY17" fmla="*/ 1384995 h 1384995"/>
              <a:gd name="connsiteX18" fmla="*/ 621601 w 4286906"/>
              <a:gd name="connsiteY18" fmla="*/ 1384995 h 1384995"/>
              <a:gd name="connsiteX19" fmla="*/ 0 w 4286906"/>
              <a:gd name="connsiteY19" fmla="*/ 1384995 h 1384995"/>
              <a:gd name="connsiteX20" fmla="*/ 0 w 4286906"/>
              <a:gd name="connsiteY20" fmla="*/ 951030 h 1384995"/>
              <a:gd name="connsiteX21" fmla="*/ 0 w 4286906"/>
              <a:gd name="connsiteY21" fmla="*/ 503215 h 1384995"/>
              <a:gd name="connsiteX22" fmla="*/ 0 w 4286906"/>
              <a:gd name="connsiteY22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86906" h="1384995" extrusionOk="0">
                <a:moveTo>
                  <a:pt x="0" y="0"/>
                </a:moveTo>
                <a:cubicBezTo>
                  <a:pt x="224799" y="-6471"/>
                  <a:pt x="296228" y="27765"/>
                  <a:pt x="450125" y="0"/>
                </a:cubicBezTo>
                <a:cubicBezTo>
                  <a:pt x="604022" y="-27765"/>
                  <a:pt x="824774" y="33627"/>
                  <a:pt x="1071727" y="0"/>
                </a:cubicBezTo>
                <a:cubicBezTo>
                  <a:pt x="1318680" y="-33627"/>
                  <a:pt x="1305999" y="21557"/>
                  <a:pt x="1521852" y="0"/>
                </a:cubicBezTo>
                <a:cubicBezTo>
                  <a:pt x="1737705" y="-21557"/>
                  <a:pt x="1857666" y="44158"/>
                  <a:pt x="2057715" y="0"/>
                </a:cubicBezTo>
                <a:cubicBezTo>
                  <a:pt x="2257764" y="-44158"/>
                  <a:pt x="2361100" y="32768"/>
                  <a:pt x="2507840" y="0"/>
                </a:cubicBezTo>
                <a:cubicBezTo>
                  <a:pt x="2654580" y="-32768"/>
                  <a:pt x="2869911" y="4066"/>
                  <a:pt x="3043703" y="0"/>
                </a:cubicBezTo>
                <a:cubicBezTo>
                  <a:pt x="3217495" y="-4066"/>
                  <a:pt x="3276702" y="29227"/>
                  <a:pt x="3493828" y="0"/>
                </a:cubicBezTo>
                <a:cubicBezTo>
                  <a:pt x="3710954" y="-29227"/>
                  <a:pt x="3988927" y="45299"/>
                  <a:pt x="4286906" y="0"/>
                </a:cubicBezTo>
                <a:cubicBezTo>
                  <a:pt x="4333086" y="219608"/>
                  <a:pt x="4237255" y="298338"/>
                  <a:pt x="4286906" y="447815"/>
                </a:cubicBezTo>
                <a:cubicBezTo>
                  <a:pt x="4336557" y="597292"/>
                  <a:pt x="4261776" y="703360"/>
                  <a:pt x="4286906" y="867930"/>
                </a:cubicBezTo>
                <a:cubicBezTo>
                  <a:pt x="4312036" y="1032501"/>
                  <a:pt x="4283090" y="1247844"/>
                  <a:pt x="4286906" y="1384995"/>
                </a:cubicBezTo>
                <a:cubicBezTo>
                  <a:pt x="3984197" y="1400175"/>
                  <a:pt x="3918272" y="1319810"/>
                  <a:pt x="3665305" y="1384995"/>
                </a:cubicBezTo>
                <a:cubicBezTo>
                  <a:pt x="3412338" y="1450180"/>
                  <a:pt x="3334718" y="1333014"/>
                  <a:pt x="3129441" y="1384995"/>
                </a:cubicBezTo>
                <a:cubicBezTo>
                  <a:pt x="2924164" y="1436976"/>
                  <a:pt x="2878257" y="1370155"/>
                  <a:pt x="2679316" y="1384995"/>
                </a:cubicBezTo>
                <a:cubicBezTo>
                  <a:pt x="2480375" y="1399835"/>
                  <a:pt x="2400616" y="1368816"/>
                  <a:pt x="2229191" y="1384995"/>
                </a:cubicBezTo>
                <a:cubicBezTo>
                  <a:pt x="2057767" y="1401174"/>
                  <a:pt x="1769158" y="1324745"/>
                  <a:pt x="1607590" y="1384995"/>
                </a:cubicBezTo>
                <a:cubicBezTo>
                  <a:pt x="1446022" y="1445245"/>
                  <a:pt x="1200103" y="1321391"/>
                  <a:pt x="1071727" y="1384995"/>
                </a:cubicBezTo>
                <a:cubicBezTo>
                  <a:pt x="943351" y="1448599"/>
                  <a:pt x="735811" y="1332329"/>
                  <a:pt x="621601" y="1384995"/>
                </a:cubicBezTo>
                <a:cubicBezTo>
                  <a:pt x="507391" y="1437661"/>
                  <a:pt x="260439" y="1329012"/>
                  <a:pt x="0" y="1384995"/>
                </a:cubicBezTo>
                <a:cubicBezTo>
                  <a:pt x="-50609" y="1267850"/>
                  <a:pt x="18319" y="1120509"/>
                  <a:pt x="0" y="951030"/>
                </a:cubicBezTo>
                <a:cubicBezTo>
                  <a:pt x="-18319" y="781551"/>
                  <a:pt x="21667" y="662928"/>
                  <a:pt x="0" y="503215"/>
                </a:cubicBezTo>
                <a:cubicBezTo>
                  <a:pt x="-21667" y="343502"/>
                  <a:pt x="33852" y="19522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The curve tells you the probability that a person is obese based on its weight.</a:t>
            </a:r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94519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Not Obese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380072" y="712914"/>
            <a:ext cx="123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Obese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556890" y="1983936"/>
            <a:ext cx="5213079" cy="523220"/>
          </a:xfrm>
          <a:custGeom>
            <a:avLst/>
            <a:gdLst>
              <a:gd name="connsiteX0" fmla="*/ 0 w 5213079"/>
              <a:gd name="connsiteY0" fmla="*/ 0 h 523220"/>
              <a:gd name="connsiteX1" fmla="*/ 474969 w 5213079"/>
              <a:gd name="connsiteY1" fmla="*/ 0 h 523220"/>
              <a:gd name="connsiteX2" fmla="*/ 1158462 w 5213079"/>
              <a:gd name="connsiteY2" fmla="*/ 0 h 523220"/>
              <a:gd name="connsiteX3" fmla="*/ 1633431 w 5213079"/>
              <a:gd name="connsiteY3" fmla="*/ 0 h 523220"/>
              <a:gd name="connsiteX4" fmla="*/ 2212662 w 5213079"/>
              <a:gd name="connsiteY4" fmla="*/ 0 h 523220"/>
              <a:gd name="connsiteX5" fmla="*/ 2687632 w 5213079"/>
              <a:gd name="connsiteY5" fmla="*/ 0 h 523220"/>
              <a:gd name="connsiteX6" fmla="*/ 3266863 w 5213079"/>
              <a:gd name="connsiteY6" fmla="*/ 0 h 523220"/>
              <a:gd name="connsiteX7" fmla="*/ 3741832 w 5213079"/>
              <a:gd name="connsiteY7" fmla="*/ 0 h 523220"/>
              <a:gd name="connsiteX8" fmla="*/ 4373194 w 5213079"/>
              <a:gd name="connsiteY8" fmla="*/ 0 h 523220"/>
              <a:gd name="connsiteX9" fmla="*/ 5213079 w 5213079"/>
              <a:gd name="connsiteY9" fmla="*/ 0 h 523220"/>
              <a:gd name="connsiteX10" fmla="*/ 5213079 w 5213079"/>
              <a:gd name="connsiteY10" fmla="*/ 523220 h 523220"/>
              <a:gd name="connsiteX11" fmla="*/ 4685979 w 5213079"/>
              <a:gd name="connsiteY11" fmla="*/ 523220 h 523220"/>
              <a:gd name="connsiteX12" fmla="*/ 4002486 w 5213079"/>
              <a:gd name="connsiteY12" fmla="*/ 523220 h 523220"/>
              <a:gd name="connsiteX13" fmla="*/ 3423255 w 5213079"/>
              <a:gd name="connsiteY13" fmla="*/ 523220 h 523220"/>
              <a:gd name="connsiteX14" fmla="*/ 2948286 w 5213079"/>
              <a:gd name="connsiteY14" fmla="*/ 523220 h 523220"/>
              <a:gd name="connsiteX15" fmla="*/ 2473316 w 5213079"/>
              <a:gd name="connsiteY15" fmla="*/ 523220 h 523220"/>
              <a:gd name="connsiteX16" fmla="*/ 1789824 w 5213079"/>
              <a:gd name="connsiteY16" fmla="*/ 523220 h 523220"/>
              <a:gd name="connsiteX17" fmla="*/ 1210593 w 5213079"/>
              <a:gd name="connsiteY17" fmla="*/ 523220 h 523220"/>
              <a:gd name="connsiteX18" fmla="*/ 735623 w 5213079"/>
              <a:gd name="connsiteY18" fmla="*/ 523220 h 523220"/>
              <a:gd name="connsiteX19" fmla="*/ 0 w 5213079"/>
              <a:gd name="connsiteY19" fmla="*/ 523220 h 523220"/>
              <a:gd name="connsiteX20" fmla="*/ 0 w 5213079"/>
              <a:gd name="connsiteY20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13079" h="523220" extrusionOk="0">
                <a:moveTo>
                  <a:pt x="0" y="0"/>
                </a:moveTo>
                <a:cubicBezTo>
                  <a:pt x="165752" y="-52119"/>
                  <a:pt x="248419" y="42404"/>
                  <a:pt x="474969" y="0"/>
                </a:cubicBezTo>
                <a:cubicBezTo>
                  <a:pt x="701519" y="-42404"/>
                  <a:pt x="823045" y="9332"/>
                  <a:pt x="1158462" y="0"/>
                </a:cubicBezTo>
                <a:cubicBezTo>
                  <a:pt x="1493879" y="-9332"/>
                  <a:pt x="1471558" y="38105"/>
                  <a:pt x="1633431" y="0"/>
                </a:cubicBezTo>
                <a:cubicBezTo>
                  <a:pt x="1795304" y="-38105"/>
                  <a:pt x="1964932" y="37882"/>
                  <a:pt x="2212662" y="0"/>
                </a:cubicBezTo>
                <a:cubicBezTo>
                  <a:pt x="2460392" y="-37882"/>
                  <a:pt x="2584716" y="36018"/>
                  <a:pt x="2687632" y="0"/>
                </a:cubicBezTo>
                <a:cubicBezTo>
                  <a:pt x="2790548" y="-36018"/>
                  <a:pt x="3130980" y="29438"/>
                  <a:pt x="3266863" y="0"/>
                </a:cubicBezTo>
                <a:cubicBezTo>
                  <a:pt x="3402746" y="-29438"/>
                  <a:pt x="3600701" y="22364"/>
                  <a:pt x="3741832" y="0"/>
                </a:cubicBezTo>
                <a:cubicBezTo>
                  <a:pt x="3882963" y="-22364"/>
                  <a:pt x="4228098" y="434"/>
                  <a:pt x="4373194" y="0"/>
                </a:cubicBezTo>
                <a:cubicBezTo>
                  <a:pt x="4518290" y="-434"/>
                  <a:pt x="4950022" y="73987"/>
                  <a:pt x="5213079" y="0"/>
                </a:cubicBezTo>
                <a:cubicBezTo>
                  <a:pt x="5224695" y="260664"/>
                  <a:pt x="5155632" y="284912"/>
                  <a:pt x="5213079" y="523220"/>
                </a:cubicBezTo>
                <a:cubicBezTo>
                  <a:pt x="5055369" y="533899"/>
                  <a:pt x="4939117" y="473133"/>
                  <a:pt x="4685979" y="523220"/>
                </a:cubicBezTo>
                <a:cubicBezTo>
                  <a:pt x="4432841" y="573307"/>
                  <a:pt x="4209759" y="488587"/>
                  <a:pt x="4002486" y="523220"/>
                </a:cubicBezTo>
                <a:cubicBezTo>
                  <a:pt x="3795213" y="557853"/>
                  <a:pt x="3633672" y="520133"/>
                  <a:pt x="3423255" y="523220"/>
                </a:cubicBezTo>
                <a:cubicBezTo>
                  <a:pt x="3212838" y="526307"/>
                  <a:pt x="3097152" y="510977"/>
                  <a:pt x="2948286" y="523220"/>
                </a:cubicBezTo>
                <a:cubicBezTo>
                  <a:pt x="2799420" y="535463"/>
                  <a:pt x="2650241" y="487771"/>
                  <a:pt x="2473316" y="523220"/>
                </a:cubicBezTo>
                <a:cubicBezTo>
                  <a:pt x="2296391" y="558669"/>
                  <a:pt x="2081457" y="480365"/>
                  <a:pt x="1789824" y="523220"/>
                </a:cubicBezTo>
                <a:cubicBezTo>
                  <a:pt x="1498191" y="566075"/>
                  <a:pt x="1412624" y="488999"/>
                  <a:pt x="1210593" y="523220"/>
                </a:cubicBezTo>
                <a:cubicBezTo>
                  <a:pt x="1008562" y="557441"/>
                  <a:pt x="958211" y="482932"/>
                  <a:pt x="735623" y="523220"/>
                </a:cubicBezTo>
                <a:cubicBezTo>
                  <a:pt x="513035" y="563508"/>
                  <a:pt x="256690" y="503868"/>
                  <a:pt x="0" y="523220"/>
                </a:cubicBezTo>
                <a:cubicBezTo>
                  <a:pt x="-2134" y="293036"/>
                  <a:pt x="34315" y="10603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If we weighed a very heavy person</a:t>
            </a:r>
            <a:endParaRPr lang="en-US" sz="3000" dirty="0">
              <a:latin typeface="Calibri Body"/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F2B64372-6BB9-4A57-72A9-84409FF9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7780" y="46124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5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4430</TotalTime>
  <Words>1528</Words>
  <Application>Microsoft Office PowerPoint</Application>
  <PresentationFormat>Widescreen</PresentationFormat>
  <Paragraphs>388</Paragraphs>
  <Slides>43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Body</vt:lpstr>
      <vt:lpstr>Calibri Light</vt:lpstr>
      <vt:lpstr>Cambria Math</vt:lpstr>
      <vt:lpstr>Wingdings</vt:lpstr>
      <vt:lpstr>Office Theme</vt:lpstr>
      <vt:lpstr>Introduction to Logistic Regression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Logistic Function</vt:lpstr>
      <vt:lpstr>PowerPoint Presentation</vt:lpstr>
      <vt:lpstr>Logistic/Sigmoid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989</cp:revision>
  <dcterms:created xsi:type="dcterms:W3CDTF">2022-05-11T03:47:05Z</dcterms:created>
  <dcterms:modified xsi:type="dcterms:W3CDTF">2025-09-08T00:58:16Z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2024-07-11T14:05:39Z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76d90970-9022-43dd-aa9c-ff38b332d6ee</vt:lpwstr>
  </property>
  <property fmtid="{D5CDD505-2E9C-101B-9397-08002B2CF9AE}" pid="9" name="MSIP_Label_8a813f4b-519a-4481-a498-85770f517757_ContentBits">
    <vt:lpwstr>0</vt:lpwstr>
  </property>
</Properties>
</file>