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383" r:id="rId3"/>
    <p:sldId id="384" r:id="rId4"/>
    <p:sldId id="401" r:id="rId5"/>
    <p:sldId id="400" r:id="rId6"/>
    <p:sldId id="398" r:id="rId7"/>
    <p:sldId id="399" r:id="rId8"/>
    <p:sldId id="397" r:id="rId9"/>
    <p:sldId id="402" r:id="rId10"/>
    <p:sldId id="390" r:id="rId11"/>
    <p:sldId id="387" r:id="rId12"/>
    <p:sldId id="389" r:id="rId13"/>
    <p:sldId id="396" r:id="rId14"/>
    <p:sldId id="403" r:id="rId15"/>
    <p:sldId id="391" r:id="rId16"/>
    <p:sldId id="404" r:id="rId17"/>
    <p:sldId id="392" r:id="rId18"/>
    <p:sldId id="393" r:id="rId19"/>
    <p:sldId id="394" r:id="rId20"/>
    <p:sldId id="3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AEA"/>
    <a:srgbClr val="FF6600"/>
    <a:srgbClr val="FFFF66"/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75" autoAdjust="0"/>
    <p:restoredTop sz="78878" autoAdjust="0"/>
  </p:normalViewPr>
  <p:slideViewPr>
    <p:cSldViewPr snapToGrid="0">
      <p:cViewPr varScale="1">
        <p:scale>
          <a:sx n="117" d="100"/>
          <a:sy n="117" d="100"/>
        </p:scale>
        <p:origin x="276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20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88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2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CCRNFLRL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CCRNFLRL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CCRNFLRL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CCRNFLRL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CCRNFLRL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SVM Kernels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different colored circles&#10;&#10;AI-generated content may be incorrect.">
            <a:extLst>
              <a:ext uri="{FF2B5EF4-FFF2-40B4-BE49-F238E27FC236}">
                <a16:creationId xmlns:a16="http://schemas.microsoft.com/office/drawing/2014/main" id="{1948148C-0067-1AA7-35E2-08751CA9E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99" y="922561"/>
            <a:ext cx="720000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6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74BF-2277-22C0-9DD1-7BF98F0C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Types of Kernels</a:t>
            </a:r>
          </a:p>
        </p:txBody>
      </p:sp>
      <p:pic>
        <p:nvPicPr>
          <p:cNvPr id="7" name="Picture 6" descr="A graph of a line graph&#10;&#10;AI-generated content may be incorrect.">
            <a:extLst>
              <a:ext uri="{FF2B5EF4-FFF2-40B4-BE49-F238E27FC236}">
                <a16:creationId xmlns:a16="http://schemas.microsoft.com/office/drawing/2014/main" id="{2048A784-A00A-5A05-517D-1C1EF32A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32" y="2151932"/>
            <a:ext cx="3657607" cy="2743205"/>
          </a:xfrm>
          <a:prstGeom prst="rect">
            <a:avLst/>
          </a:prstGeom>
        </p:spPr>
      </p:pic>
      <p:pic>
        <p:nvPicPr>
          <p:cNvPr id="9" name="Picture 8" descr="A diagram of a line chart&#10;&#10;AI-generated content may be incorrect.">
            <a:extLst>
              <a:ext uri="{FF2B5EF4-FFF2-40B4-BE49-F238E27FC236}">
                <a16:creationId xmlns:a16="http://schemas.microsoft.com/office/drawing/2014/main" id="{CE1AC280-1AC2-9FF4-7652-E10547F5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7" y="2151931"/>
            <a:ext cx="3657607" cy="2743205"/>
          </a:xfrm>
          <a:prstGeom prst="rect">
            <a:avLst/>
          </a:prstGeom>
        </p:spPr>
      </p:pic>
      <p:pic>
        <p:nvPicPr>
          <p:cNvPr id="11" name="Picture 10" descr="A diagram of a diagram&#10;&#10;AI-generated content may be incorrect.">
            <a:extLst>
              <a:ext uri="{FF2B5EF4-FFF2-40B4-BE49-F238E27FC236}">
                <a16:creationId xmlns:a16="http://schemas.microsoft.com/office/drawing/2014/main" id="{70E61BC8-BC7E-4583-BF83-B94A86461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1" y="2168473"/>
            <a:ext cx="3657607" cy="27432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8081DC-7971-68CD-8A68-B54D07252718}"/>
              </a:ext>
            </a:extLst>
          </p:cNvPr>
          <p:cNvSpPr txBox="1"/>
          <p:nvPr/>
        </p:nvSpPr>
        <p:spPr>
          <a:xfrm>
            <a:off x="1586405" y="5092738"/>
            <a:ext cx="86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Linear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5EA06E-51B5-7319-03BD-9C1F6A290C3F}"/>
              </a:ext>
            </a:extLst>
          </p:cNvPr>
          <p:cNvSpPr txBox="1"/>
          <p:nvPr/>
        </p:nvSpPr>
        <p:spPr>
          <a:xfrm>
            <a:off x="10011619" y="5024576"/>
            <a:ext cx="697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RBF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7FEFD8-46DF-B91D-5E63-0644012DCDD9}"/>
              </a:ext>
            </a:extLst>
          </p:cNvPr>
          <p:cNvSpPr txBox="1"/>
          <p:nvPr/>
        </p:nvSpPr>
        <p:spPr>
          <a:xfrm>
            <a:off x="5682343" y="5092738"/>
            <a:ext cx="1445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Polynomial</a:t>
            </a:r>
          </a:p>
        </p:txBody>
      </p:sp>
    </p:spTree>
    <p:extLst>
      <p:ext uri="{BB962C8B-B14F-4D97-AF65-F5344CB8AC3E}">
        <p14:creationId xmlns:p14="http://schemas.microsoft.com/office/powerpoint/2010/main" val="312270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E8F2E-86E4-3AD7-BEA1-34F58A8E1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2A4E-AF32-E0A2-93CC-410814AB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Linear Kernel</a:t>
            </a:r>
          </a:p>
        </p:txBody>
      </p:sp>
      <p:pic>
        <p:nvPicPr>
          <p:cNvPr id="7" name="Picture 6" descr="A graph of a line graph&#10;&#10;AI-generated content may be incorrect.">
            <a:extLst>
              <a:ext uri="{FF2B5EF4-FFF2-40B4-BE49-F238E27FC236}">
                <a16:creationId xmlns:a16="http://schemas.microsoft.com/office/drawing/2014/main" id="{CC2CFE4A-32F1-933D-24E3-AD2B60DFB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222" y="2151931"/>
            <a:ext cx="5280000" cy="396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CAFC06-6E63-8934-E53D-8B8C7F79F781}"/>
              </a:ext>
            </a:extLst>
          </p:cNvPr>
          <p:cNvSpPr txBox="1"/>
          <p:nvPr/>
        </p:nvSpPr>
        <p:spPr>
          <a:xfrm>
            <a:off x="8093341" y="5092738"/>
            <a:ext cx="86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Linear</a:t>
            </a:r>
          </a:p>
        </p:txBody>
      </p:sp>
      <p:pic>
        <p:nvPicPr>
          <p:cNvPr id="4" name="Picture 3" descr="A graph of different colored circles&#10;&#10;AI-generated content may be incorrect.">
            <a:extLst>
              <a:ext uri="{FF2B5EF4-FFF2-40B4-BE49-F238E27FC236}">
                <a16:creationId xmlns:a16="http://schemas.microsoft.com/office/drawing/2014/main" id="{4C22B2A6-7E0F-7457-2B0A-3BFF57BCB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78" y="2151931"/>
            <a:ext cx="52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63CB-9676-0E67-2E7D-9D0084ED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Linear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E6DB-22BE-7042-F1F0-841E5F0C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500" dirty="0"/>
              <a:t>Linear kernel is the dot product of the input samples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500" dirty="0"/>
              <a:t>Works if data is already linearly separable.</a:t>
            </a:r>
            <a:endParaRPr lang="en-PH" sz="2500" dirty="0"/>
          </a:p>
        </p:txBody>
      </p:sp>
      <p:pic>
        <p:nvPicPr>
          <p:cNvPr id="7" name="Picture 6" descr="A graph of a line graph&#10;&#10;AI-generated content may be incorrect.">
            <a:extLst>
              <a:ext uri="{FF2B5EF4-FFF2-40B4-BE49-F238E27FC236}">
                <a16:creationId xmlns:a16="http://schemas.microsoft.com/office/drawing/2014/main" id="{B3689112-EAB0-EF07-22CC-0C1DCD7B8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222" y="3503991"/>
            <a:ext cx="3840000" cy="2880000"/>
          </a:xfrm>
          <a:prstGeom prst="rect">
            <a:avLst/>
          </a:prstGeom>
        </p:spPr>
      </p:pic>
      <p:pic>
        <p:nvPicPr>
          <p:cNvPr id="4" name="Picture 3" descr="A graph of different colored circles&#10;&#10;AI-generated content may be incorrect.">
            <a:extLst>
              <a:ext uri="{FF2B5EF4-FFF2-40B4-BE49-F238E27FC236}">
                <a16:creationId xmlns:a16="http://schemas.microsoft.com/office/drawing/2014/main" id="{831DF34D-A57E-79BD-CD88-D57100BA5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446" y="3502479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1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41551-5DE5-D148-EF06-BF7A44F93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B5A4-F751-645F-C306-A9AD45B7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Polynomial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F8CFC-5C41-0ACE-19EF-D1646B7B2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500" dirty="0"/>
              <a:t>The polynomial kernel changes the notion of similarity.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500" dirty="0"/>
              <a:t>Can make curved boundaries.</a:t>
            </a:r>
            <a:endParaRPr lang="en-PH" sz="2500" dirty="0"/>
          </a:p>
        </p:txBody>
      </p:sp>
      <p:pic>
        <p:nvPicPr>
          <p:cNvPr id="5" name="Picture 4" descr="A graph of a line graph&#10;&#10;AI-generated content may be incorrect.">
            <a:extLst>
              <a:ext uri="{FF2B5EF4-FFF2-40B4-BE49-F238E27FC236}">
                <a16:creationId xmlns:a16="http://schemas.microsoft.com/office/drawing/2014/main" id="{F0AE43BF-6850-C5B5-5E12-8542FEB3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49" y="3429000"/>
            <a:ext cx="3840000" cy="2880000"/>
          </a:xfrm>
          <a:prstGeom prst="rect">
            <a:avLst/>
          </a:prstGeom>
        </p:spPr>
      </p:pic>
      <p:pic>
        <p:nvPicPr>
          <p:cNvPr id="6" name="Picture 5" descr="A graph of different colored circles&#10;&#10;AI-generated content may be incorrect.">
            <a:extLst>
              <a:ext uri="{FF2B5EF4-FFF2-40B4-BE49-F238E27FC236}">
                <a16:creationId xmlns:a16="http://schemas.microsoft.com/office/drawing/2014/main" id="{3156AB0B-109D-FB50-309A-C134390DD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653" y="3429000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81B9-F001-B6C9-3941-715C1F3D1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AE45-5A1A-4C00-5E08-EC04912C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Polynomial Kernel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E699F-8ECC-C7E4-19FB-143C5CEB1AE3}"/>
              </a:ext>
            </a:extLst>
          </p:cNvPr>
          <p:cNvSpPr txBox="1"/>
          <p:nvPr/>
        </p:nvSpPr>
        <p:spPr>
          <a:xfrm>
            <a:off x="8093341" y="5092738"/>
            <a:ext cx="86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Linear</a:t>
            </a:r>
          </a:p>
        </p:txBody>
      </p:sp>
      <p:pic>
        <p:nvPicPr>
          <p:cNvPr id="4" name="Picture 3" descr="A graph of different colored circles&#10;&#10;AI-generated content may be incorrect.">
            <a:extLst>
              <a:ext uri="{FF2B5EF4-FFF2-40B4-BE49-F238E27FC236}">
                <a16:creationId xmlns:a16="http://schemas.microsoft.com/office/drawing/2014/main" id="{758DFEF7-5D42-7AB5-7935-7B9BAE6D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57" y="2151931"/>
            <a:ext cx="5280000" cy="3960000"/>
          </a:xfrm>
          <a:prstGeom prst="rect">
            <a:avLst/>
          </a:prstGeom>
        </p:spPr>
      </p:pic>
      <p:pic>
        <p:nvPicPr>
          <p:cNvPr id="3" name="Picture 2" descr="A diagram of a line chart&#10;&#10;AI-generated content may be incorrect.">
            <a:extLst>
              <a:ext uri="{FF2B5EF4-FFF2-40B4-BE49-F238E27FC236}">
                <a16:creationId xmlns:a16="http://schemas.microsoft.com/office/drawing/2014/main" id="{B4D6C7CF-C13D-A6BC-9187-83AE0046E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44" y="2151931"/>
            <a:ext cx="52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7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86D9F-6247-34FD-B025-F86A158F8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AFF5-8B21-44BF-E861-9E1445D6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Radial basis function (RBF)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C8B9D-1CF5-8948-31FE-F56046EEC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500" dirty="0"/>
              <a:t>The radial basis function (RBF) kernel, also known as the Gaussian kernel, is the default kernel for Support Vector Machines in scikit-learn. </a:t>
            </a:r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500" dirty="0"/>
              <a:t>Can handle blobs, spirals, donuts.</a:t>
            </a:r>
            <a:endParaRPr lang="en-PH" sz="2500" dirty="0"/>
          </a:p>
        </p:txBody>
      </p:sp>
      <p:pic>
        <p:nvPicPr>
          <p:cNvPr id="4" name="Picture 3" descr="A graph of different colored circles&#10;&#10;AI-generated content may be incorrect.">
            <a:extLst>
              <a:ext uri="{FF2B5EF4-FFF2-40B4-BE49-F238E27FC236}">
                <a16:creationId xmlns:a16="http://schemas.microsoft.com/office/drawing/2014/main" id="{C5A2A288-C235-3CFE-FF87-96C4FF7F2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99" y="3893144"/>
            <a:ext cx="3840000" cy="2880000"/>
          </a:xfrm>
          <a:prstGeom prst="rect">
            <a:avLst/>
          </a:prstGeom>
        </p:spPr>
      </p:pic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83550DA6-9ADB-2206-4F06-6AA6C34EB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397" y="3893144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10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AA724-70DA-D5B7-E28F-53CF93980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5FB9-7024-55FB-1256-7B685F0E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Radial basis function (RBF) Kernel</a:t>
            </a:r>
          </a:p>
        </p:txBody>
      </p:sp>
      <p:pic>
        <p:nvPicPr>
          <p:cNvPr id="4" name="Picture 3" descr="A graph of different colored circles&#10;&#10;AI-generated content may be incorrect.">
            <a:extLst>
              <a:ext uri="{FF2B5EF4-FFF2-40B4-BE49-F238E27FC236}">
                <a16:creationId xmlns:a16="http://schemas.microsoft.com/office/drawing/2014/main" id="{B3CE605F-570D-4054-00C4-0E7F01261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3" y="2151931"/>
            <a:ext cx="5280000" cy="3960000"/>
          </a:xfrm>
          <a:prstGeom prst="rect">
            <a:avLst/>
          </a:prstGeom>
        </p:spPr>
      </p:pic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BF563DBD-7A1F-9BB0-C823-0A3804E0B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397" y="2151931"/>
            <a:ext cx="52800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6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87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7772-B034-6014-B0B1-804AA3C4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 parameter</a:t>
            </a:r>
          </a:p>
        </p:txBody>
      </p:sp>
      <p:pic>
        <p:nvPicPr>
          <p:cNvPr id="4" name="Content Placeholder 3" descr="A black rectangular with colorful text&#10;&#10;AI-generated content may be incorrect.">
            <a:extLst>
              <a:ext uri="{FF2B5EF4-FFF2-40B4-BE49-F238E27FC236}">
                <a16:creationId xmlns:a16="http://schemas.microsoft.com/office/drawing/2014/main" id="{556C8F4B-7C85-461E-10D2-133B9FEDD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9762"/>
            <a:ext cx="10515600" cy="382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6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FD6-421F-F3A5-65F6-641E4905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349A-24A8-25DB-3807-B1004D59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0966"/>
            <a:ext cx="10515600" cy="380066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 Recap</a:t>
            </a:r>
          </a:p>
          <a:p>
            <a:pPr marL="0" indent="0">
              <a:buNone/>
            </a:pPr>
            <a:endParaRPr lang="en-US" sz="3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 What is the Kernel trick?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 Types of Kernels</a:t>
            </a:r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29052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CBBE-CFC9-0BA9-8261-2AD5CE5B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Purpose of Kernels in SVM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B277A5-3570-A7DB-C906-673F3F046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367375"/>
            <a:ext cx="107061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/>
              <a:t>Make data separable by implicitly mapping it to higher dimensions.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/>
              <a:t>Avoid expensive calculations — compute results as if we transformed the data.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/>
              <a:t>Flexibility different ways of bending/twisting the space.</a:t>
            </a:r>
          </a:p>
        </p:txBody>
      </p:sp>
    </p:spTree>
    <p:extLst>
      <p:ext uri="{BB962C8B-B14F-4D97-AF65-F5344CB8AC3E}">
        <p14:creationId xmlns:p14="http://schemas.microsoft.com/office/powerpoint/2010/main" val="312399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E764-0AF0-754B-DA3F-700AE724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Recap: SVM</a:t>
            </a:r>
          </a:p>
        </p:txBody>
      </p:sp>
      <p:pic>
        <p:nvPicPr>
          <p:cNvPr id="25" name="Picture 24" descr="A screenshot of a game&#10;&#10;AI-generated content may be incorrect.">
            <a:extLst>
              <a:ext uri="{FF2B5EF4-FFF2-40B4-BE49-F238E27FC236}">
                <a16:creationId xmlns:a16="http://schemas.microsoft.com/office/drawing/2014/main" id="{1500883A-6DFA-4ACC-AE34-A428C75BA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71" y="1705118"/>
            <a:ext cx="690385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5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79A53-0A62-41E4-8793-4DADCCB64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3A88-8881-C20C-543A-F153159D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Recap: SVM</a:t>
            </a:r>
          </a:p>
        </p:txBody>
      </p:sp>
      <p:pic>
        <p:nvPicPr>
          <p:cNvPr id="20" name="Picture 19" descr="A screenshot of a game&#10;&#10;AI-generated content may be incorrect.">
            <a:extLst>
              <a:ext uri="{FF2B5EF4-FFF2-40B4-BE49-F238E27FC236}">
                <a16:creationId xmlns:a16="http://schemas.microsoft.com/office/drawing/2014/main" id="{56DA6DC8-723A-F38B-2B15-8777FDF2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71" y="2151932"/>
            <a:ext cx="4933577" cy="3600000"/>
          </a:xfrm>
          <a:prstGeom prst="rect">
            <a:avLst/>
          </a:prstGeom>
        </p:spPr>
      </p:pic>
      <p:pic>
        <p:nvPicPr>
          <p:cNvPr id="21" name="Picture 20" descr="A screenshot of a game&#10;&#10;AI-generated content may be incorrect.">
            <a:extLst>
              <a:ext uri="{FF2B5EF4-FFF2-40B4-BE49-F238E27FC236}">
                <a16:creationId xmlns:a16="http://schemas.microsoft.com/office/drawing/2014/main" id="{AA86E56F-2135-90B9-2F13-F61FFDA66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81" y="2291781"/>
            <a:ext cx="4931327" cy="3600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D7A412-AF2F-423D-CCE1-E60FC7631C5D}"/>
              </a:ext>
            </a:extLst>
          </p:cNvPr>
          <p:cNvSpPr txBox="1"/>
          <p:nvPr/>
        </p:nvSpPr>
        <p:spPr>
          <a:xfrm>
            <a:off x="7837433" y="6031630"/>
            <a:ext cx="256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Not linearly separable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DB470B-36DA-A51D-7154-4844D91079F6}"/>
              </a:ext>
            </a:extLst>
          </p:cNvPr>
          <p:cNvSpPr txBox="1"/>
          <p:nvPr/>
        </p:nvSpPr>
        <p:spPr>
          <a:xfrm>
            <a:off x="2182396" y="6031630"/>
            <a:ext cx="241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Linearly separable</a:t>
            </a:r>
          </a:p>
        </p:txBody>
      </p:sp>
    </p:spTree>
    <p:extLst>
      <p:ext uri="{BB962C8B-B14F-4D97-AF65-F5344CB8AC3E}">
        <p14:creationId xmlns:p14="http://schemas.microsoft.com/office/powerpoint/2010/main" val="131249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8C9DC-EEDC-2471-45D7-95C0161BA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red blue and yellow circle&#10;&#10;AI-generated content may be incorrect.">
            <a:extLst>
              <a:ext uri="{FF2B5EF4-FFF2-40B4-BE49-F238E27FC236}">
                <a16:creationId xmlns:a16="http://schemas.microsoft.com/office/drawing/2014/main" id="{67B3D97C-796C-1C14-85B7-1A33AA71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462" y="909000"/>
            <a:ext cx="8375075" cy="50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30D5A4-ED05-CF56-A54D-5304F022F81A}"/>
              </a:ext>
            </a:extLst>
          </p:cNvPr>
          <p:cNvSpPr txBox="1"/>
          <p:nvPr/>
        </p:nvSpPr>
        <p:spPr>
          <a:xfrm>
            <a:off x="3558172" y="6031631"/>
            <a:ext cx="507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Other forms of data are not linearly separable</a:t>
            </a:r>
          </a:p>
        </p:txBody>
      </p:sp>
    </p:spTree>
    <p:extLst>
      <p:ext uri="{BB962C8B-B14F-4D97-AF65-F5344CB8AC3E}">
        <p14:creationId xmlns:p14="http://schemas.microsoft.com/office/powerpoint/2010/main" val="18121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and blue dots&#10;&#10;AI-generated content may be incorrect.">
            <a:extLst>
              <a:ext uri="{FF2B5EF4-FFF2-40B4-BE49-F238E27FC236}">
                <a16:creationId xmlns:a16="http://schemas.microsoft.com/office/drawing/2014/main" id="{9C14EE55-1E44-AC87-AFD0-612DB81B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693" y="770424"/>
            <a:ext cx="7234614" cy="54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694E65-3A17-87F4-40B9-219EF65DDE5E}"/>
              </a:ext>
            </a:extLst>
          </p:cNvPr>
          <p:cNvSpPr txBox="1"/>
          <p:nvPr/>
        </p:nvSpPr>
        <p:spPr>
          <a:xfrm>
            <a:off x="3558172" y="6235739"/>
            <a:ext cx="507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Other forms of data are not linearly separable</a:t>
            </a:r>
          </a:p>
        </p:txBody>
      </p:sp>
    </p:spTree>
    <p:extLst>
      <p:ext uri="{BB962C8B-B14F-4D97-AF65-F5344CB8AC3E}">
        <p14:creationId xmlns:p14="http://schemas.microsoft.com/office/powerpoint/2010/main" val="290929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94884-5522-2570-06F5-CD65A886D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blue dotted graph&#10;&#10;AI-generated content may be incorrect.">
            <a:extLst>
              <a:ext uri="{FF2B5EF4-FFF2-40B4-BE49-F238E27FC236}">
                <a16:creationId xmlns:a16="http://schemas.microsoft.com/office/drawing/2014/main" id="{55CA1719-9321-8C6B-5341-3086CD01F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96" y="1095677"/>
            <a:ext cx="5867204" cy="468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DF1F44-32FF-B796-4778-CCB8A826E18B}"/>
              </a:ext>
            </a:extLst>
          </p:cNvPr>
          <p:cNvSpPr txBox="1"/>
          <p:nvPr/>
        </p:nvSpPr>
        <p:spPr>
          <a:xfrm>
            <a:off x="3558172" y="6015302"/>
            <a:ext cx="5075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Other forms of data are not linearly separable</a:t>
            </a:r>
          </a:p>
        </p:txBody>
      </p:sp>
    </p:spTree>
    <p:extLst>
      <p:ext uri="{BB962C8B-B14F-4D97-AF65-F5344CB8AC3E}">
        <p14:creationId xmlns:p14="http://schemas.microsoft.com/office/powerpoint/2010/main" val="89809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7C5D-D094-4BBD-7696-83248430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Kernel Trick in SVM?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9260F-6832-1848-1876-8C7A32D6D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7992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dirty="0"/>
              <a:t>Transforming a data from another dimension without actually doing it</a:t>
            </a: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EF4CF22D-E261-4F02-6A7D-070A124C3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04" y="3221037"/>
            <a:ext cx="7985178" cy="318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0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55E4B-3BA6-9AEC-6A57-F03D737AF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graph&#10;&#10;AI-generated content may be incorrect.">
            <a:extLst>
              <a:ext uri="{FF2B5EF4-FFF2-40B4-BE49-F238E27FC236}">
                <a16:creationId xmlns:a16="http://schemas.microsoft.com/office/drawing/2014/main" id="{62A56459-31ED-700D-0C67-0D389C81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554"/>
          <a:stretch>
            <a:fillRect/>
          </a:stretch>
        </p:blipFill>
        <p:spPr>
          <a:xfrm>
            <a:off x="518043" y="2009133"/>
            <a:ext cx="3309510" cy="3182636"/>
          </a:xfrm>
          <a:prstGeom prst="rect">
            <a:avLst/>
          </a:prstGeom>
        </p:spPr>
      </p:pic>
      <p:pic>
        <p:nvPicPr>
          <p:cNvPr id="11" name="Picture 10" descr="A diagram of a graph&#10;&#10;AI-generated content may be incorrect.">
            <a:extLst>
              <a:ext uri="{FF2B5EF4-FFF2-40B4-BE49-F238E27FC236}">
                <a16:creationId xmlns:a16="http://schemas.microsoft.com/office/drawing/2014/main" id="{6E81AC6C-B9D8-8F5F-76A9-364C3F35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749"/>
          <a:stretch>
            <a:fillRect/>
          </a:stretch>
        </p:blipFill>
        <p:spPr>
          <a:xfrm>
            <a:off x="8082643" y="1971586"/>
            <a:ext cx="3693232" cy="31826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2DB1A6-DBD6-B1AD-33AC-7D3D84DC4374}"/>
              </a:ext>
            </a:extLst>
          </p:cNvPr>
          <p:cNvSpPr txBox="1"/>
          <p:nvPr/>
        </p:nvSpPr>
        <p:spPr>
          <a:xfrm>
            <a:off x="5429567" y="3436578"/>
            <a:ext cx="11835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Kernel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65EF835-9D86-3F0C-C7AA-B9990102C592}"/>
              </a:ext>
            </a:extLst>
          </p:cNvPr>
          <p:cNvSpPr/>
          <p:nvPr/>
        </p:nvSpPr>
        <p:spPr>
          <a:xfrm>
            <a:off x="3961955" y="34290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AF877D6-8ECE-B431-FB80-3507B8D35CB0}"/>
              </a:ext>
            </a:extLst>
          </p:cNvPr>
          <p:cNvSpPr/>
          <p:nvPr/>
        </p:nvSpPr>
        <p:spPr>
          <a:xfrm>
            <a:off x="6858653" y="345694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98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5854</TotalTime>
  <Words>210</Words>
  <Application>Microsoft Office PowerPoint</Application>
  <PresentationFormat>Widescreen</PresentationFormat>
  <Paragraphs>43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Wingdings</vt:lpstr>
      <vt:lpstr>Office Theme</vt:lpstr>
      <vt:lpstr>SVM Kernels</vt:lpstr>
      <vt:lpstr>Outline</vt:lpstr>
      <vt:lpstr>Recap: SVM</vt:lpstr>
      <vt:lpstr>Recap: SVM</vt:lpstr>
      <vt:lpstr>PowerPoint Presentation</vt:lpstr>
      <vt:lpstr>PowerPoint Presentation</vt:lpstr>
      <vt:lpstr>PowerPoint Presentation</vt:lpstr>
      <vt:lpstr>What is Kernel Trick in SVM?</vt:lpstr>
      <vt:lpstr>PowerPoint Presentation</vt:lpstr>
      <vt:lpstr>PowerPoint Presentation</vt:lpstr>
      <vt:lpstr>Types of Kernels</vt:lpstr>
      <vt:lpstr>Linear Kernel</vt:lpstr>
      <vt:lpstr>Linear Kernel</vt:lpstr>
      <vt:lpstr>Polynomial Kernel</vt:lpstr>
      <vt:lpstr>Polynomial Kernel</vt:lpstr>
      <vt:lpstr>Radial basis function (RBF) Kernel</vt:lpstr>
      <vt:lpstr>Radial basis function (RBF) Kernel</vt:lpstr>
      <vt:lpstr>PowerPoint Presentation</vt:lpstr>
      <vt:lpstr>C parameter</vt:lpstr>
      <vt:lpstr>Purpose of Kernels in 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807</cp:revision>
  <dcterms:created xsi:type="dcterms:W3CDTF">2024-08-08T01:29:50Z</dcterms:created>
  <dcterms:modified xsi:type="dcterms:W3CDTF">2025-09-25T02:45:40Z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